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5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20" r:id="rId53"/>
    <p:sldId id="321" r:id="rId54"/>
    <p:sldId id="485" r:id="rId55"/>
    <p:sldId id="322" r:id="rId56"/>
    <p:sldId id="532" r:id="rId57"/>
    <p:sldId id="324" r:id="rId58"/>
    <p:sldId id="325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486" r:id="rId79"/>
    <p:sldId id="488" r:id="rId80"/>
    <p:sldId id="489" r:id="rId81"/>
    <p:sldId id="336" r:id="rId82"/>
    <p:sldId id="337" r:id="rId83"/>
    <p:sldId id="338" r:id="rId84"/>
    <p:sldId id="490" r:id="rId85"/>
    <p:sldId id="491" r:id="rId86"/>
    <p:sldId id="492" r:id="rId87"/>
    <p:sldId id="493" r:id="rId88"/>
    <p:sldId id="494" r:id="rId89"/>
    <p:sldId id="495" r:id="rId90"/>
    <p:sldId id="496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537" r:id="rId103"/>
    <p:sldId id="538" r:id="rId104"/>
    <p:sldId id="539" r:id="rId105"/>
    <p:sldId id="540" r:id="rId106"/>
    <p:sldId id="531" r:id="rId107"/>
    <p:sldId id="369" r:id="rId108"/>
    <p:sldId id="370" r:id="rId109"/>
    <p:sldId id="372" r:id="rId110"/>
    <p:sldId id="373" r:id="rId111"/>
    <p:sldId id="374" r:id="rId112"/>
    <p:sldId id="375" r:id="rId113"/>
    <p:sldId id="376" r:id="rId114"/>
    <p:sldId id="378" r:id="rId115"/>
    <p:sldId id="379" r:id="rId116"/>
    <p:sldId id="381" r:id="rId117"/>
    <p:sldId id="382" r:id="rId118"/>
    <p:sldId id="383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2" r:id="rId127"/>
    <p:sldId id="393" r:id="rId128"/>
    <p:sldId id="394" r:id="rId129"/>
    <p:sldId id="458" r:id="rId130"/>
    <p:sldId id="459" r:id="rId131"/>
    <p:sldId id="395" r:id="rId132"/>
    <p:sldId id="396" r:id="rId133"/>
    <p:sldId id="430" r:id="rId134"/>
    <p:sldId id="431" r:id="rId135"/>
    <p:sldId id="432" r:id="rId136"/>
    <p:sldId id="433" r:id="rId137"/>
    <p:sldId id="434" r:id="rId138"/>
    <p:sldId id="435" r:id="rId139"/>
    <p:sldId id="436" r:id="rId140"/>
    <p:sldId id="437" r:id="rId141"/>
    <p:sldId id="438" r:id="rId142"/>
    <p:sldId id="439" r:id="rId143"/>
    <p:sldId id="440" r:id="rId144"/>
    <p:sldId id="441" r:id="rId145"/>
    <p:sldId id="442" r:id="rId146"/>
    <p:sldId id="443" r:id="rId147"/>
    <p:sldId id="444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45" r:id="rId159"/>
    <p:sldId id="446" r:id="rId160"/>
    <p:sldId id="447" r:id="rId161"/>
    <p:sldId id="448" r:id="rId162"/>
    <p:sldId id="449" r:id="rId163"/>
    <p:sldId id="450" r:id="rId164"/>
    <p:sldId id="451" r:id="rId165"/>
    <p:sldId id="452" r:id="rId166"/>
    <p:sldId id="453" r:id="rId167"/>
    <p:sldId id="454" r:id="rId168"/>
    <p:sldId id="455" r:id="rId169"/>
    <p:sldId id="456" r:id="rId170"/>
    <p:sldId id="457" r:id="rId171"/>
    <p:sldId id="407" r:id="rId172"/>
    <p:sldId id="408" r:id="rId173"/>
    <p:sldId id="409" r:id="rId174"/>
    <p:sldId id="410" r:id="rId175"/>
    <p:sldId id="411" r:id="rId176"/>
    <p:sldId id="412" r:id="rId177"/>
    <p:sldId id="413" r:id="rId178"/>
    <p:sldId id="414" r:id="rId179"/>
    <p:sldId id="415" r:id="rId180"/>
    <p:sldId id="416" r:id="rId181"/>
    <p:sldId id="417" r:id="rId182"/>
    <p:sldId id="418" r:id="rId183"/>
    <p:sldId id="533" r:id="rId184"/>
    <p:sldId id="534" r:id="rId185"/>
    <p:sldId id="419" r:id="rId186"/>
    <p:sldId id="420" r:id="rId187"/>
    <p:sldId id="421" r:id="rId188"/>
    <p:sldId id="422" r:id="rId189"/>
    <p:sldId id="423" r:id="rId190"/>
    <p:sldId id="424" r:id="rId191"/>
    <p:sldId id="425" r:id="rId192"/>
    <p:sldId id="426" r:id="rId193"/>
    <p:sldId id="497" r:id="rId194"/>
    <p:sldId id="498" r:id="rId195"/>
    <p:sldId id="499" r:id="rId196"/>
    <p:sldId id="500" r:id="rId197"/>
    <p:sldId id="535" r:id="rId198"/>
    <p:sldId id="536" r:id="rId199"/>
    <p:sldId id="427" r:id="rId200"/>
    <p:sldId id="428" r:id="rId201"/>
    <p:sldId id="429" r:id="rId202"/>
    <p:sldId id="541" r:id="rId203"/>
    <p:sldId id="542" r:id="rId204"/>
    <p:sldId id="543" r:id="rId205"/>
    <p:sldId id="544" r:id="rId206"/>
    <p:sldId id="545" r:id="rId207"/>
    <p:sldId id="460" r:id="rId208"/>
    <p:sldId id="461" r:id="rId209"/>
    <p:sldId id="462" r:id="rId210"/>
    <p:sldId id="463" r:id="rId211"/>
    <p:sldId id="464" r:id="rId212"/>
    <p:sldId id="465" r:id="rId213"/>
    <p:sldId id="466" r:id="rId214"/>
    <p:sldId id="467" r:id="rId215"/>
    <p:sldId id="468" r:id="rId216"/>
    <p:sldId id="469" r:id="rId217"/>
    <p:sldId id="470" r:id="rId218"/>
    <p:sldId id="471" r:id="rId219"/>
    <p:sldId id="472" r:id="rId220"/>
    <p:sldId id="473" r:id="rId221"/>
    <p:sldId id="474" r:id="rId222"/>
    <p:sldId id="475" r:id="rId223"/>
    <p:sldId id="476" r:id="rId224"/>
    <p:sldId id="477" r:id="rId225"/>
    <p:sldId id="478" r:id="rId226"/>
    <p:sldId id="479" r:id="rId227"/>
    <p:sldId id="480" r:id="rId228"/>
    <p:sldId id="481" r:id="rId229"/>
    <p:sldId id="482" r:id="rId230"/>
    <p:sldId id="483" r:id="rId231"/>
    <p:sldId id="484" r:id="rId232"/>
    <p:sldId id="501" r:id="rId233"/>
    <p:sldId id="502" r:id="rId234"/>
    <p:sldId id="503" r:id="rId235"/>
    <p:sldId id="504" r:id="rId236"/>
    <p:sldId id="505" r:id="rId237"/>
    <p:sldId id="546" r:id="rId238"/>
    <p:sldId id="547" r:id="rId239"/>
    <p:sldId id="508" r:id="rId240"/>
    <p:sldId id="509" r:id="rId241"/>
    <p:sldId id="510" r:id="rId242"/>
    <p:sldId id="511" r:id="rId243"/>
    <p:sldId id="512" r:id="rId244"/>
    <p:sldId id="513" r:id="rId245"/>
    <p:sldId id="514" r:id="rId246"/>
    <p:sldId id="515" r:id="rId247"/>
    <p:sldId id="516" r:id="rId248"/>
    <p:sldId id="517" r:id="rId249"/>
    <p:sldId id="518" r:id="rId250"/>
    <p:sldId id="549" r:id="rId251"/>
    <p:sldId id="519" r:id="rId252"/>
    <p:sldId id="520" r:id="rId253"/>
    <p:sldId id="548" r:id="rId254"/>
    <p:sldId id="521" r:id="rId255"/>
    <p:sldId id="522" r:id="rId256"/>
    <p:sldId id="523" r:id="rId257"/>
    <p:sldId id="524" r:id="rId258"/>
    <p:sldId id="525" r:id="rId259"/>
    <p:sldId id="526" r:id="rId260"/>
    <p:sldId id="527" r:id="rId261"/>
    <p:sldId id="528" r:id="rId262"/>
    <p:sldId id="529" r:id="rId263"/>
    <p:sldId id="530" r:id="rId2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>
        <p:scale>
          <a:sx n="118" d="100"/>
          <a:sy n="118" d="100"/>
        </p:scale>
        <p:origin x="-141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6AD8-D145-4AB9-9B2B-218FE7600361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EFA50-AD7F-47F2-883B-800E610704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9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886745" y="8687635"/>
            <a:ext cx="2969539" cy="455982"/>
          </a:xfrm>
          <a:prstGeom prst="rect">
            <a:avLst/>
          </a:prstGeom>
          <a:noFill/>
          <a:ln>
            <a:noFill/>
          </a:ln>
        </p:spPr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CDB530B6-162C-4609-939F-506FFDF6DF5A}" type="slidenum">
              <a:rPr lang="ru-RU" sz="1100" spc="-1">
                <a:solidFill>
                  <a:srgbClr val="000000"/>
                </a:solidFill>
                <a:latin typeface="Arial"/>
                <a:ea typeface="Microsoft YaHei"/>
              </a:rPr>
              <a:pPr algn="r">
                <a:lnSpc>
                  <a:spcPct val="100000"/>
                </a:lnSpc>
              </a:pPr>
              <a:t>121</a:t>
            </a:fld>
            <a:endParaRPr lang="ru-RU" sz="1100" spc="-1">
              <a:latin typeface="Times New Roman"/>
            </a:endParaRPr>
          </a:p>
        </p:txBody>
      </p:sp>
      <p:sp>
        <p:nvSpPr>
          <p:cNvPr id="13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  <a:prstGeom prst="rect">
            <a:avLst/>
          </a:prstGeom>
        </p:spPr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86023" y="4401144"/>
            <a:ext cx="5487465" cy="3601205"/>
          </a:xfrm>
          <a:prstGeom prst="rect">
            <a:avLst/>
          </a:prstGeom>
        </p:spPr>
        <p:txBody>
          <a:bodyPr lIns="85167" tIns="44287" rIns="85167" bIns="44287" anchor="ctr"/>
          <a:lstStyle/>
          <a:p>
            <a:endParaRPr lang="ru-RU" sz="19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EFA50-AD7F-47F2-883B-800E61070474}" type="slidenum">
              <a:rPr lang="ru-RU" smtClean="0"/>
              <a:pPr/>
              <a:t>204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EFA50-AD7F-47F2-883B-800E61070474}" type="slidenum">
              <a:rPr lang="ru-RU" smtClean="0"/>
              <a:pPr/>
              <a:t>205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EFA50-AD7F-47F2-883B-800E61070474}" type="slidenum">
              <a:rPr lang="ru-RU" smtClean="0"/>
              <a:pPr/>
              <a:t>206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886745" y="8687635"/>
            <a:ext cx="2969539" cy="455982"/>
          </a:xfrm>
          <a:prstGeom prst="rect">
            <a:avLst/>
          </a:prstGeom>
          <a:noFill/>
          <a:ln>
            <a:noFill/>
          </a:ln>
        </p:spPr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85527789-4272-4BA4-92E0-D997C9E0D091}" type="slidenum">
              <a:rPr lang="ru-RU" sz="1100" spc="-1">
                <a:solidFill>
                  <a:srgbClr val="000000"/>
                </a:solidFill>
                <a:latin typeface="Arial"/>
                <a:ea typeface="Microsoft YaHei"/>
              </a:rPr>
              <a:pPr algn="r">
                <a:lnSpc>
                  <a:spcPct val="100000"/>
                </a:lnSpc>
              </a:pPr>
              <a:t>122</a:t>
            </a:fld>
            <a:endParaRPr lang="ru-RU" sz="1100" spc="-1" dirty="0">
              <a:latin typeface="Times New Roman"/>
            </a:endParaRPr>
          </a:p>
        </p:txBody>
      </p:sp>
      <p:sp>
        <p:nvSpPr>
          <p:cNvPr id="14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  <a:prstGeom prst="rect">
            <a:avLst/>
          </a:prstGeom>
        </p:spPr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86023" y="4401144"/>
            <a:ext cx="5487465" cy="3601205"/>
          </a:xfrm>
          <a:prstGeom prst="rect">
            <a:avLst/>
          </a:prstGeom>
        </p:spPr>
        <p:txBody>
          <a:bodyPr lIns="85167" tIns="44287" rIns="85167" bIns="44287" anchor="ctr"/>
          <a:lstStyle/>
          <a:p>
            <a:endParaRPr lang="ru-RU" sz="1900" spc="-1" dirty="0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3886745" y="8687635"/>
            <a:ext cx="2970973" cy="45729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0208BE56-FE57-4487-B14C-1082FF034A44}" type="slidenum">
              <a:rPr lang="ru-RU" sz="1100" spc="-1">
                <a:solidFill>
                  <a:srgbClr val="000000"/>
                </a:solidFill>
                <a:latin typeface="Arial"/>
                <a:ea typeface="Microsoft YaHei"/>
              </a:rPr>
              <a:pPr algn="r">
                <a:lnSpc>
                  <a:spcPct val="100000"/>
                </a:lnSpc>
              </a:pPr>
              <a:t>122</a:t>
            </a:fld>
            <a:endParaRPr lang="ru-RU" sz="11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886745" y="8687635"/>
            <a:ext cx="2969539" cy="455982"/>
          </a:xfrm>
          <a:prstGeom prst="rect">
            <a:avLst/>
          </a:prstGeom>
          <a:noFill/>
          <a:ln>
            <a:noFill/>
          </a:ln>
        </p:spPr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CDB530B6-162C-4609-939F-506FFDF6DF5A}" type="slidenum">
              <a:rPr lang="ru-RU" sz="1100" spc="-1">
                <a:solidFill>
                  <a:srgbClr val="000000"/>
                </a:solidFill>
                <a:latin typeface="Arial"/>
                <a:ea typeface="Microsoft YaHei"/>
              </a:rPr>
              <a:pPr algn="r">
                <a:lnSpc>
                  <a:spcPct val="100000"/>
                </a:lnSpc>
              </a:pPr>
              <a:t>123</a:t>
            </a:fld>
            <a:endParaRPr lang="ru-RU" sz="1100" spc="-1">
              <a:latin typeface="Times New Roman"/>
            </a:endParaRPr>
          </a:p>
        </p:txBody>
      </p:sp>
      <p:sp>
        <p:nvSpPr>
          <p:cNvPr id="13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  <a:prstGeom prst="rect">
            <a:avLst/>
          </a:prstGeom>
        </p:spPr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86023" y="4401144"/>
            <a:ext cx="5487465" cy="3601205"/>
          </a:xfrm>
          <a:prstGeom prst="rect">
            <a:avLst/>
          </a:prstGeom>
        </p:spPr>
        <p:txBody>
          <a:bodyPr lIns="85167" tIns="44287" rIns="85167" bIns="44287" anchor="ctr"/>
          <a:lstStyle/>
          <a:p>
            <a:endParaRPr lang="ru-RU" sz="1900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EC9323-9028-458C-A5C0-8E84EE07BA6A}" type="slidenum">
              <a:rPr lang="ru-RU" altLang="ru-RU"/>
              <a:pPr/>
              <a:t>175</a:t>
            </a:fld>
            <a:endParaRPr lang="ru-RU" alt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EC9323-9028-458C-A5C0-8E84EE07BA6A}" type="slidenum">
              <a:rPr lang="ru-RU" altLang="ru-RU"/>
              <a:pPr/>
              <a:t>176</a:t>
            </a:fld>
            <a:endParaRPr lang="ru-RU" alt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46BA98-2193-4E1A-90B4-D6EB2AB0E289}" type="slidenum">
              <a:rPr lang="ru-RU" altLang="ru-RU"/>
              <a:pPr/>
              <a:t>177</a:t>
            </a:fld>
            <a:endParaRPr lang="ru-RU" altLang="ru-RU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A18503-38CC-4B4C-B200-28789D322443}" type="slidenum">
              <a:rPr lang="ru-RU" altLang="ru-RU"/>
              <a:pPr/>
              <a:t>178</a:t>
            </a:fld>
            <a:endParaRPr lang="ru-RU" altLang="ru-RU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54C6FA-19F7-4595-9816-F3A5EA28BA69}" type="slidenum">
              <a:rPr lang="ru-RU" altLang="ru-RU"/>
              <a:pPr/>
              <a:t>179</a:t>
            </a:fld>
            <a:endParaRPr lang="ru-RU" altLang="ru-RU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4F1D52-19FB-447D-A564-D4D6A67765D7}" type="slidenum">
              <a:rPr lang="ru-RU" altLang="ru-RU"/>
              <a:pPr/>
              <a:t>180</a:t>
            </a:fld>
            <a:endParaRPr lang="ru-RU" altLang="ru-RU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5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4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4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5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3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2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1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65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3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4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4B1EC-E0DC-49DD-9837-EE24691B9FC9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EFD9-54C3-4EEB-B1C4-417C0E0123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84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openxmlformats.org/officeDocument/2006/relationships/image" Target="../media/image2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png"/><Relationship Id="rId4" Type="http://schemas.openxmlformats.org/officeDocument/2006/relationships/image" Target="../media/image21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6.jpeg"/><Relationship Id="rId4" Type="http://schemas.openxmlformats.org/officeDocument/2006/relationships/image" Target="../media/image212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jpeg"/><Relationship Id="rId4" Type="http://schemas.openxmlformats.org/officeDocument/2006/relationships/image" Target="../media/image229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5.jpe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jpeg"/><Relationship Id="rId5" Type="http://schemas.openxmlformats.org/officeDocument/2006/relationships/image" Target="../media/image312.png"/><Relationship Id="rId4" Type="http://schemas.openxmlformats.org/officeDocument/2006/relationships/image" Target="../media/image311.jpeg"/><Relationship Id="rId9" Type="http://schemas.openxmlformats.org/officeDocument/2006/relationships/image" Target="../media/image316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9.emf"/><Relationship Id="rId4" Type="http://schemas.openxmlformats.org/officeDocument/2006/relationships/image" Target="../media/image318.emf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tiff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jpe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45.tiff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2" Type="http://schemas.openxmlformats.org/officeDocument/2006/relationships/image" Target="../media/image3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8.png"/><Relationship Id="rId11" Type="http://schemas.openxmlformats.org/officeDocument/2006/relationships/image" Target="../media/image353.png"/><Relationship Id="rId5" Type="http://schemas.openxmlformats.org/officeDocument/2006/relationships/image" Target="../media/image347.png"/><Relationship Id="rId10" Type="http://schemas.openxmlformats.org/officeDocument/2006/relationships/image" Target="../media/image352.tiff"/><Relationship Id="rId4" Type="http://schemas.openxmlformats.org/officeDocument/2006/relationships/image" Target="../media/image346.png"/><Relationship Id="rId9" Type="http://schemas.openxmlformats.org/officeDocument/2006/relationships/image" Target="../media/image351.jpe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7" Type="http://schemas.openxmlformats.org/officeDocument/2006/relationships/image" Target="../media/image360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9.png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3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6.jpe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eg"/><Relationship Id="rId3" Type="http://schemas.openxmlformats.org/officeDocument/2006/relationships/image" Target="../media/image315.jpeg"/><Relationship Id="rId7" Type="http://schemas.openxmlformats.org/officeDocument/2006/relationships/image" Target="../media/image371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10" Type="http://schemas.openxmlformats.org/officeDocument/2006/relationships/image" Target="../media/image374.jpeg"/><Relationship Id="rId4" Type="http://schemas.openxmlformats.org/officeDocument/2006/relationships/image" Target="../media/image368.png"/><Relationship Id="rId9" Type="http://schemas.openxmlformats.org/officeDocument/2006/relationships/image" Target="../media/image3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8.jpeg"/><Relationship Id="rId4" Type="http://schemas.openxmlformats.org/officeDocument/2006/relationships/image" Target="../media/image377.jpe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3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esy.ru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f12.mail.ru/cgi-bin/readmsg?id=16493313380040514914;0;0;1;1&amp;mode=attachment&amp;email=tender@atesy.info&amp;ct=image%2fpng&amp;cn=mailrusigimg_V96GhdBV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3720523" cy="1990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440" y="393305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50" dirty="0" smtClean="0">
                <a:ln w="11430"/>
              </a:rPr>
              <a:t>Презентация </a:t>
            </a:r>
            <a:r>
              <a:rPr lang="ru-RU" sz="3600" b="1" spc="50" dirty="0" smtClean="0">
                <a:ln w="11430"/>
              </a:rPr>
              <a:t>по продукции для компании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986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atesy.ru/upload/iblock/31a/2fa98cf9_f0da_11ea_8e03_002590c0bb7c_5d8c3396_620f_11eb_8e0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0022" y="1772816"/>
            <a:ext cx="3439902" cy="458653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11440" y="62068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Пароконвектоматы</a:t>
            </a:r>
            <a:r>
              <a:rPr lang="ru-RU" sz="3200" b="1" dirty="0" smtClean="0"/>
              <a:t> </a:t>
            </a:r>
            <a:r>
              <a:rPr lang="en-US" sz="3200" b="1" dirty="0" smtClean="0"/>
              <a:t>“</a:t>
            </a:r>
            <a:r>
              <a:rPr lang="ru-RU" sz="3200" b="1" dirty="0" smtClean="0"/>
              <a:t>РУБИКОН</a:t>
            </a:r>
            <a:r>
              <a:rPr lang="en-US" sz="3200" b="1" dirty="0" smtClean="0"/>
              <a:t>”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 поколения (улучшенная версия)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1772816"/>
            <a:ext cx="52565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Электромеханическая панель управления позволяет быстро задавать необходимые параметры приготовления: время, температура, пар, скорость вращения вентилятора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Благодаря сочетанию конвекции и пара можно готовить различные блюда одновременно – вкусы и запахи не смешиваются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6</a:t>
            </a:r>
            <a:r>
              <a:rPr lang="en-US" dirty="0" smtClean="0"/>
              <a:t>;</a:t>
            </a:r>
            <a:r>
              <a:rPr lang="ru-RU" dirty="0" smtClean="0"/>
              <a:t>10</a:t>
            </a:r>
            <a:r>
              <a:rPr lang="en-US" dirty="0" smtClean="0"/>
              <a:t> </a:t>
            </a:r>
            <a:r>
              <a:rPr lang="ru-RU" dirty="0" smtClean="0"/>
              <a:t>либо 20 уровней парообразования в камере позволяют добиться от 0 до 100% влажности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Кнопка принудительного парообразования расширяет возможности аппарата по приготовлению выпечки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Режим принудительного охлаждения камеры увеличивает производительность </a:t>
            </a:r>
            <a:r>
              <a:rPr lang="ru-RU" dirty="0" err="1" smtClean="0"/>
              <a:t>пароконвектомата</a:t>
            </a:r>
            <a:endParaRPr lang="ru-RU" dirty="0"/>
          </a:p>
        </p:txBody>
      </p:sp>
      <p:grpSp>
        <p:nvGrpSpPr>
          <p:cNvPr id="12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15"/>
          <p:cNvPicPr/>
          <p:nvPr/>
        </p:nvPicPr>
        <p:blipFill>
          <a:blip r:embed="rId2" cstate="print"/>
          <a:srcRect l="12205" t="10102" r="15346" b="5898"/>
          <a:stretch/>
        </p:blipFill>
        <p:spPr>
          <a:xfrm>
            <a:off x="2239476" y="1705403"/>
            <a:ext cx="3813882" cy="4189126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323640" y="470561"/>
            <a:ext cx="83541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</a:rPr>
              <a:t>Кипятильник </a:t>
            </a:r>
            <a:r>
              <a:rPr lang="ru-RU" sz="2800" b="1" strike="noStrike" spc="-1" dirty="0">
                <a:solidFill>
                  <a:srgbClr val="2962FF"/>
                </a:solidFill>
                <a:latin typeface="Arial"/>
              </a:rPr>
              <a:t>«Самсон» решает эти проблемы   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395280" y="2997144"/>
            <a:ext cx="1987435" cy="120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Аварийный слив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сырая вода сбрасывается в канализацию при отказе автоматики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395279" y="1150533"/>
            <a:ext cx="1987435" cy="1319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Генератор кипятка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кипячение сырой воды до 100 ºС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395280" y="4762440"/>
            <a:ext cx="1987434" cy="171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Накопитель кипятка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поддерживает темпе-ратуру воды до 99 ºС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6444762" y="1150533"/>
            <a:ext cx="2303238" cy="1319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Цифровая индикация температуры кипятка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6444762" y="2712905"/>
            <a:ext cx="2303238" cy="1832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Установка температуры кипятка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автоматически поддерживает установленную температуру в накопителе кипятка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44" name="CustomShape 7"/>
          <p:cNvSpPr/>
          <p:nvPr/>
        </p:nvSpPr>
        <p:spPr>
          <a:xfrm flipV="1">
            <a:off x="2382714" y="3433195"/>
            <a:ext cx="927360" cy="225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5" name="CustomShape 8"/>
          <p:cNvSpPr/>
          <p:nvPr/>
        </p:nvSpPr>
        <p:spPr>
          <a:xfrm>
            <a:off x="2382714" y="1776047"/>
            <a:ext cx="1684566" cy="11478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6" name="CustomShape 9"/>
          <p:cNvSpPr/>
          <p:nvPr/>
        </p:nvSpPr>
        <p:spPr>
          <a:xfrm flipV="1">
            <a:off x="2382714" y="4306679"/>
            <a:ext cx="1726326" cy="13116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7" name="CustomShape 10"/>
          <p:cNvSpPr/>
          <p:nvPr/>
        </p:nvSpPr>
        <p:spPr>
          <a:xfrm>
            <a:off x="6444762" y="4739054"/>
            <a:ext cx="2303238" cy="1734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Каплесборник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исключает попадание кипятка на столешницу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8" name="CustomShape 11"/>
          <p:cNvSpPr/>
          <p:nvPr/>
        </p:nvSpPr>
        <p:spPr>
          <a:xfrm flipH="1" flipV="1">
            <a:off x="5011615" y="3578469"/>
            <a:ext cx="1433147" cy="125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9" name="CustomShape 12"/>
          <p:cNvSpPr/>
          <p:nvPr/>
        </p:nvSpPr>
        <p:spPr>
          <a:xfrm flipH="1">
            <a:off x="5011615" y="1776047"/>
            <a:ext cx="1433147" cy="14917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0" name="CustomShape 13"/>
          <p:cNvSpPr/>
          <p:nvPr/>
        </p:nvSpPr>
        <p:spPr>
          <a:xfrm flipH="1" flipV="1">
            <a:off x="5507280" y="5156280"/>
            <a:ext cx="937482" cy="4620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32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323528" y="620688"/>
            <a:ext cx="7848872" cy="345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</a:rPr>
              <a:t>Ассортимент кипятильников «Самсон»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52" name="Рисунок 14"/>
          <p:cNvPicPr/>
          <p:nvPr/>
        </p:nvPicPr>
        <p:blipFill>
          <a:blip r:embed="rId2" cstate="print"/>
          <a:srcRect l="25758" t="15152" r="25758" b="7573"/>
          <a:stretch/>
        </p:blipFill>
        <p:spPr>
          <a:xfrm>
            <a:off x="6434640" y="1700640"/>
            <a:ext cx="2392200" cy="3812760"/>
          </a:xfrm>
          <a:prstGeom prst="rect">
            <a:avLst/>
          </a:prstGeom>
          <a:ln>
            <a:noFill/>
          </a:ln>
        </p:spPr>
      </p:pic>
      <p:graphicFrame>
        <p:nvGraphicFramePr>
          <p:cNvPr id="153" name="Table 2"/>
          <p:cNvGraphicFramePr/>
          <p:nvPr/>
        </p:nvGraphicFramePr>
        <p:xfrm>
          <a:off x="395280" y="1052640"/>
          <a:ext cx="5976720" cy="4978080"/>
        </p:xfrm>
        <a:graphic>
          <a:graphicData uri="http://schemas.openxmlformats.org/drawingml/2006/table">
            <a:tbl>
              <a:tblPr/>
              <a:tblGrid>
                <a:gridCol w="2416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6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07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Параметр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296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КНЭ-7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296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КНЭ-12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296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КНЭ-17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296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Габаритные размеры (ДхШхВ), мм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380х525х640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380х525х700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380х525х760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Номинальная мощность, кВт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3,0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Масса, кг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Ёмкость накопителя кипятка, л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Диапазон регулировки температуры в накопителе, 0ºС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80-99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2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Максимальная производительность кипятка, чашек/ч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160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185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210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Номинальное напряжение, В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220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9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Мощность нагревательного элемента генератора кипятка, кВт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3,0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Мощность нагревательного элемента накопителя, кВт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5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9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76470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/>
              <a:t>ПЛИТЫ ЭЛЕКТРИЧЕСКИЕ </a:t>
            </a:r>
            <a:r>
              <a:rPr lang="ru-RU" sz="2400" b="1" cap="all" dirty="0" smtClean="0">
                <a:solidFill>
                  <a:srgbClr val="FF0000"/>
                </a:solidFill>
              </a:rPr>
              <a:t>ТРАДИЦИЯ</a:t>
            </a:r>
            <a:r>
              <a:rPr lang="ru-RU" sz="2400" b="1" cap="all" dirty="0" smtClean="0"/>
              <a:t> </a:t>
            </a:r>
            <a:r>
              <a:rPr lang="ru-RU" sz="2400" b="1" cap="all" dirty="0" smtClean="0">
                <a:solidFill>
                  <a:srgbClr val="FF0000"/>
                </a:solidFill>
              </a:rPr>
              <a:t>6-ГО ПОКОЛЕНИЯ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Максим\Desktop\2c2bf598_fd45_11e8_8db2_002590c0bb7c_5b8cd477_3fe6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4147667" cy="34421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4048" y="1484784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предназначена для приготовления пищи на предприятиях общественного питания в </a:t>
            </a:r>
            <a:r>
              <a:rPr lang="ru-RU" i="1" dirty="0" err="1" smtClean="0"/>
              <a:t>наплитной</a:t>
            </a:r>
            <a:r>
              <a:rPr lang="ru-RU" i="1" dirty="0" smtClean="0"/>
              <a:t> посуде.</a:t>
            </a:r>
            <a:endParaRPr lang="ru-RU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5949280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ЭПЧ-9-4-12-06</a:t>
            </a:r>
            <a:endParaRPr lang="ru-RU" b="1" cap="all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708920"/>
            <a:ext cx="4427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Конфорки создают единую нагревательную поверхность, что обеспечивает свободное перемещение по ним баков и кастрюль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Конфорки из чугуна обеспечивают хорошую теплопередачу и равномерность нагрева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Нагрев конфорки не менее 400 °С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Конфорки легко демонтируются с плиты для производства ремонтных работ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Съемные боковые столики увеличивают рабочую поверхность плиты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Монтаж к электросети прост и удобен, поскольку происходит с фасадной стороны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Регламентные технические работы и ремонт плиты обеспечиваются с фасадной стороны</a:t>
            </a:r>
            <a:r>
              <a:rPr lang="en-US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59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76470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/>
              <a:t>ПЛИТЫ ЭЛЕКТРИЧЕСКИЕ </a:t>
            </a:r>
            <a:r>
              <a:rPr lang="ru-RU" sz="2400" b="1" cap="all" dirty="0" smtClean="0">
                <a:solidFill>
                  <a:srgbClr val="FF0000"/>
                </a:solidFill>
              </a:rPr>
              <a:t>ТРАДИЦИЯ</a:t>
            </a:r>
            <a:r>
              <a:rPr lang="ru-RU" sz="2400" b="1" cap="all" dirty="0" smtClean="0"/>
              <a:t> </a:t>
            </a:r>
            <a:r>
              <a:rPr lang="ru-RU" sz="2400" b="1" cap="all" dirty="0" smtClean="0">
                <a:solidFill>
                  <a:srgbClr val="FF0000"/>
                </a:solidFill>
              </a:rPr>
              <a:t>6-ГО ПОКОЛЕНИЯ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Максим\Desktop\cc8f88ce_cc67_11ec_8e11_002590c0bb7c_83d4a88a_0362_11ed_8e1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888432" cy="35341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43608" y="602128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ЭПШЧ-9-4-18-06</a:t>
            </a:r>
            <a:endParaRPr lang="ru-RU" b="1" cap="all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1196752"/>
            <a:ext cx="4572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Конструкция сборная, бескаркасная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Конструкция конфорки обеспечивает высокую скорость нагрева (до +300°С за 20 мин.)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Конфорка легко разборная, что позволяет ее ремонтировать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Особая схема теплоизоляции панели управления позволяет сохранять на ее поверхности температуру, не превышающую +50ºС, что предохраняет обслуживающий персонал от ожогов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 комплект поставки плиты входят два боковых столика, увеличивающих рабочую поверхность плиты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Гастронормированный</a:t>
            </a:r>
            <a:r>
              <a:rPr lang="ru-RU" sz="1600" dirty="0" smtClean="0"/>
              <a:t> духовой шкаф (GN 2/1)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 В комплект поставки входят </a:t>
            </a:r>
            <a:r>
              <a:rPr lang="ru-RU" sz="1600" dirty="0" err="1" smtClean="0"/>
              <a:t>гастроемкости</a:t>
            </a:r>
            <a:r>
              <a:rPr lang="ru-RU" sz="1600" dirty="0" smtClean="0"/>
              <a:t>: GN 2/1х20 мм — 1 шт., GN 2/1х40 мм — 1 шт. Нагрев духового шкафа осуществляется с помощью верхнего и нижнего </a:t>
            </a:r>
            <a:r>
              <a:rPr lang="ru-RU" sz="1600" dirty="0" err="1" smtClean="0"/>
              <a:t>ТЭНов</a:t>
            </a:r>
            <a:r>
              <a:rPr lang="ru-RU" sz="1600" smtClean="0"/>
              <a:t>. Регулировка </a:t>
            </a:r>
            <a:r>
              <a:rPr lang="ru-RU" sz="1600" dirty="0" smtClean="0"/>
              <a:t>температуры нагрева духового шкафа осуществляется с помощью терморегулятора. Диапазон регулировки температуры шкафа +50°С…+270°С</a:t>
            </a:r>
          </a:p>
          <a:p>
            <a:pPr>
              <a:buFont typeface="Wingdings" pitchFamily="2" charset="2"/>
              <a:buChar char="ü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59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pic>
        <p:nvPicPr>
          <p:cNvPr id="9218" name="Picture 2" descr="C:\Users\Максим\Desktop\29b40947_2437_11ed_8e19_002590c0bb7c_a0ee5fa4_9e23_11ed_8e21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4509120" cy="450912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427984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Полка тепловая ПТ предназначена для использования на предприятиях общественного питания в целях подогрева (поддержания в горячем состоянии) продуктов питания.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6093296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800</a:t>
            </a:r>
            <a:r>
              <a:rPr lang="en-US" b="1" cap="all" dirty="0" smtClean="0"/>
              <a:t>; </a:t>
            </a:r>
            <a:r>
              <a:rPr lang="ru-RU" b="1" cap="all" dirty="0" smtClean="0"/>
              <a:t>1000</a:t>
            </a:r>
            <a:r>
              <a:rPr lang="en-US" b="1" cap="all" dirty="0" smtClean="0"/>
              <a:t>;1200;1500</a:t>
            </a:r>
            <a:r>
              <a:rPr lang="ru-RU" b="1" cap="all" dirty="0" smtClean="0"/>
              <a:t> </a:t>
            </a:r>
            <a:r>
              <a:rPr lang="ru-RU" b="1" dirty="0" smtClean="0"/>
              <a:t>мм</a:t>
            </a:r>
            <a:endParaRPr lang="ru-RU" b="1" cap="all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5517232"/>
            <a:ext cx="150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или 2 яруса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92080" y="4293096"/>
            <a:ext cx="3563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Корпус изготовлен из нержавеющей стали AISI430 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терморегулятор с цифровым </a:t>
            </a:r>
            <a:r>
              <a:rPr lang="ru-RU" dirty="0" err="1" smtClean="0"/>
              <a:t>диспеем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2-х метровый кабель с вилкой в комплекте.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5013176"/>
            <a:ext cx="17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692696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/>
              <a:t>ПОЛКИ ТЕПЛОВЫЕ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59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pic>
        <p:nvPicPr>
          <p:cNvPr id="8194" name="Picture 2" descr="C:\Users\Максим\Desktop\c3c9cfcb_2537_11ed_8e19_002590c0bb7c_d27b7999_4adc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293096" cy="42930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355976" y="12687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Полка выполнена из нержавеющей стали, что значительно упрощает санитарно-гигиеническую обработку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Подогрев осуществляется посредством керамических </a:t>
            </a:r>
            <a:r>
              <a:rPr lang="ru-RU" dirty="0" err="1" smtClean="0"/>
              <a:t>ТЭНов</a:t>
            </a:r>
            <a:r>
              <a:rPr lang="ru-RU" dirty="0" smtClean="0"/>
              <a:t>, которые позволяют экономить электроэнергию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Полка позволяет ускорить обслуживание гостей за счет дополнительного функционального пространства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Простой в использовании интерфейс не требует высокой квалификации обслуживающего персонала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Предусмотрена возможность поддержания температуры приготовленных блюд, благодаря чему блюда можно дольше сохранить в горячем состоянии.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692696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/>
              <a:t>ПОЛКИ ТЕПЛОВЫЕ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59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Грили </a:t>
            </a:r>
            <a:r>
              <a:rPr lang="ru-RU" sz="4000" b="1" dirty="0" smtClean="0">
                <a:solidFill>
                  <a:srgbClr val="FF0000"/>
                </a:solidFill>
              </a:rPr>
              <a:t>САЛАМАНДРА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1844824"/>
            <a:ext cx="3995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Нагрев </a:t>
            </a:r>
            <a:r>
              <a:rPr lang="ru-RU" b="1" dirty="0" err="1" smtClean="0">
                <a:solidFill>
                  <a:srgbClr val="FF0000"/>
                </a:solidFill>
              </a:rPr>
              <a:t>ТЭНами</a:t>
            </a:r>
            <a:r>
              <a:rPr lang="ru-RU" b="1" dirty="0" smtClean="0">
                <a:solidFill>
                  <a:srgbClr val="FF0000"/>
                </a:solidFill>
              </a:rPr>
              <a:t> сверху</a:t>
            </a:r>
            <a:endParaRPr lang="en-US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Плавная регулировка температуры, </a:t>
            </a:r>
            <a:r>
              <a:rPr lang="en-US" b="1" dirty="0" smtClean="0"/>
              <a:t>º</a:t>
            </a:r>
            <a:r>
              <a:rPr lang="ru-RU" b="1" dirty="0" smtClean="0"/>
              <a:t>С+50…+250</a:t>
            </a:r>
            <a:endParaRPr lang="en-US" b="1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Работает от сети 220В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5 уровней направляющих позволяет регулировать расстояние до </a:t>
            </a:r>
            <a:r>
              <a:rPr lang="ru-RU" b="1" dirty="0" err="1" smtClean="0"/>
              <a:t>ТЭНа</a:t>
            </a:r>
            <a:endParaRPr lang="ru-RU" b="1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Оснащен поддоном для сбора остатков пищи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Поддон для сбора крошек и жира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/>
              <a:t>Решетка из нержавеющей стали</a:t>
            </a:r>
          </a:p>
          <a:p>
            <a:pPr fontAlgn="base">
              <a:buFont typeface="Wingdings" pitchFamily="2" charset="2"/>
              <a:buChar char="ü"/>
            </a:pP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1772816"/>
            <a:ext cx="4248148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cap="all" dirty="0" smtClean="0">
                <a:solidFill>
                  <a:srgbClr val="FF0000"/>
                </a:solidFill>
              </a:rPr>
              <a:t>ГСЛ-1-400.300-01</a:t>
            </a:r>
            <a:endParaRPr lang="ru-RU" sz="2800" b="1" cap="all" dirty="0">
              <a:solidFill>
                <a:srgbClr val="FF0000"/>
              </a:solidFill>
            </a:endParaRPr>
          </a:p>
        </p:txBody>
      </p:sp>
      <p:pic>
        <p:nvPicPr>
          <p:cNvPr id="276482" name="Picture 2" descr="Гриль САЛАМАНДРА  ГСЛ-1-400.300-01 -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4191000" cy="366712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применяется на завершающих этапах приготовления, для придания корочки или разогрева блюд перед подачей.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6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atesy.ru/upload/iblock/710/Gril-SALAMANDRA-GSL_2_400.300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5856650" cy="4392488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Грили </a:t>
            </a:r>
            <a:r>
              <a:rPr lang="ru-RU" sz="4000" b="1" dirty="0" smtClean="0">
                <a:solidFill>
                  <a:srgbClr val="FF0000"/>
                </a:solidFill>
              </a:rPr>
              <a:t>САЛАМАНДРА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1844824"/>
            <a:ext cx="3995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00"/>
                </a:solidFill>
              </a:rPr>
              <a:t>Нагрев </a:t>
            </a:r>
            <a:r>
              <a:rPr lang="ru-RU" sz="2800" b="1" dirty="0" err="1" smtClean="0">
                <a:solidFill>
                  <a:srgbClr val="FF0000"/>
                </a:solidFill>
              </a:rPr>
              <a:t>ТЭНами</a:t>
            </a:r>
            <a:r>
              <a:rPr lang="ru-RU" sz="2800" b="1" dirty="0" smtClean="0">
                <a:solidFill>
                  <a:srgbClr val="FF0000"/>
                </a:solidFill>
              </a:rPr>
              <a:t> сверху и снизу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800" b="1" dirty="0" smtClean="0"/>
              <a:t>Регулировка температуры, </a:t>
            </a:r>
            <a:r>
              <a:rPr lang="en-US" sz="2800" b="1" dirty="0" smtClean="0"/>
              <a:t>º</a:t>
            </a:r>
            <a:r>
              <a:rPr lang="ru-RU" sz="2800" b="1" dirty="0" smtClean="0"/>
              <a:t>С+50…+250</a:t>
            </a:r>
            <a:endParaRPr lang="en-US" sz="2800" b="1" dirty="0" smtClean="0"/>
          </a:p>
          <a:p>
            <a:pPr fontAlgn="base">
              <a:buFont typeface="Wingdings" pitchFamily="2" charset="2"/>
              <a:buChar char="ü"/>
            </a:pPr>
            <a:endParaRPr lang="ru-RU" sz="2800" b="1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2800" b="1" dirty="0" smtClean="0"/>
              <a:t>Работает от сети 220В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1988840"/>
            <a:ext cx="4248148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cap="all" dirty="0" smtClean="0">
                <a:solidFill>
                  <a:srgbClr val="FF0000"/>
                </a:solidFill>
              </a:rPr>
              <a:t>ГСЛ-</a:t>
            </a:r>
            <a:r>
              <a:rPr lang="en-US" sz="2800" b="1" cap="all" dirty="0" smtClean="0">
                <a:solidFill>
                  <a:srgbClr val="FF0000"/>
                </a:solidFill>
              </a:rPr>
              <a:t>2</a:t>
            </a:r>
            <a:r>
              <a:rPr lang="ru-RU" sz="2800" b="1" cap="all" dirty="0" smtClean="0">
                <a:solidFill>
                  <a:srgbClr val="FF0000"/>
                </a:solidFill>
              </a:rPr>
              <a:t>-400.300-01</a:t>
            </a:r>
            <a:endParaRPr lang="ru-RU" sz="2800" b="1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atesy.ru/upload/iblock/f2b/Frityurnitsa_300-Taverna_2005-_1_sektsionnaya_-kryshka-Otkry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58771"/>
            <a:ext cx="3528392" cy="2646294"/>
          </a:xfrm>
          <a:prstGeom prst="rect">
            <a:avLst/>
          </a:prstGeom>
          <a:noFill/>
        </p:spPr>
      </p:pic>
      <p:pic>
        <p:nvPicPr>
          <p:cNvPr id="143368" name="Picture 8" descr="https://atesy.ru/upload/iblock/672/Elektroplita_600-Taverna_2005-_2_kh-konforochnaya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89040"/>
            <a:ext cx="3600400" cy="288032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31032" y="54868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Гастрономическая линия настольная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“</a:t>
            </a:r>
            <a:r>
              <a:rPr lang="ru-RU" sz="3200" b="1" dirty="0" smtClean="0">
                <a:solidFill>
                  <a:srgbClr val="FF0000"/>
                </a:solidFill>
              </a:rPr>
              <a:t>ТАВЕРНА</a:t>
            </a:r>
            <a:r>
              <a:rPr lang="en-US" sz="3200" b="1" dirty="0" smtClean="0">
                <a:solidFill>
                  <a:srgbClr val="FF0000"/>
                </a:solidFill>
              </a:rPr>
              <a:t>”</a:t>
            </a:r>
            <a:r>
              <a:rPr lang="ru-RU" sz="3200" b="1" dirty="0" smtClean="0">
                <a:solidFill>
                  <a:srgbClr val="FF0000"/>
                </a:solidFill>
              </a:rPr>
              <a:t> серии 400 мм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43366" name="Picture 6" descr="Мармит-600 Таверна-2005 (2-х секционный) - 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56792"/>
            <a:ext cx="3038872" cy="303887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644008" y="1628800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Мармит-300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;600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1760" y="3933056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Электроплита-300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;600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4941168"/>
            <a:ext cx="269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Идеальное решение для малых кухонь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3573016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Фритюрница-300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; </a:t>
            </a:r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600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52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31032" y="69269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Мармиты настольные </a:t>
            </a:r>
            <a:r>
              <a:rPr lang="en-US" sz="3200" b="1" dirty="0" smtClean="0">
                <a:solidFill>
                  <a:srgbClr val="FF0000"/>
                </a:solidFill>
              </a:rPr>
              <a:t>“</a:t>
            </a:r>
            <a:r>
              <a:rPr lang="ru-RU" sz="3200" b="1" dirty="0" smtClean="0">
                <a:solidFill>
                  <a:srgbClr val="FF0000"/>
                </a:solidFill>
              </a:rPr>
              <a:t>ТАВЕРНА</a:t>
            </a:r>
            <a:r>
              <a:rPr lang="en-US" sz="3200" b="1" dirty="0" smtClean="0">
                <a:solidFill>
                  <a:srgbClr val="FF0000"/>
                </a:solidFill>
              </a:rPr>
              <a:t>”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43366" name="Picture 6" descr="Мармит-600 Таверна-2005 (2-х секционный) -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977679"/>
            <a:ext cx="2880320" cy="288032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95536" y="1196752"/>
            <a:ext cx="424814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Мармит-300</a:t>
            </a:r>
            <a:endParaRPr lang="ru-RU" sz="20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37890" name="Picture 2" descr="Мармит-300 Таверна-2005 (1-но секционный) - 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2448272" cy="244827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7504" y="4005064"/>
            <a:ext cx="424814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Мармит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-600</a:t>
            </a:r>
            <a:endParaRPr lang="ru-RU" sz="20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1880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предназначен для поддержания в горячем состоянии </a:t>
            </a:r>
            <a:r>
              <a:rPr lang="ru-RU" b="1" dirty="0" err="1" smtClean="0">
                <a:solidFill>
                  <a:srgbClr val="FF0000"/>
                </a:solidFill>
              </a:rPr>
              <a:t>гастроемкостей</a:t>
            </a:r>
            <a:r>
              <a:rPr lang="ru-RU" b="1" dirty="0" smtClean="0">
                <a:solidFill>
                  <a:srgbClr val="FF0000"/>
                </a:solidFill>
              </a:rPr>
              <a:t> со вторыми блюдами, гарнирами и соусами.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3888" y="242088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Компактный и малогабаритный настольный мармит экономит рабочее пространство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Позволяет поддерживать температуру блюд до +70°C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 комплект входят две </a:t>
            </a:r>
            <a:r>
              <a:rPr lang="ru-RU" dirty="0" err="1" smtClean="0"/>
              <a:t>гастроемкости</a:t>
            </a:r>
            <a:r>
              <a:rPr lang="ru-RU" dirty="0" smtClean="0"/>
              <a:t> GN-1/4 глубиной 150 мм</a:t>
            </a:r>
            <a:r>
              <a:rPr lang="en-US" dirty="0" smtClean="0"/>
              <a:t> c </a:t>
            </a:r>
            <a:r>
              <a:rPr lang="ru-RU" dirty="0" smtClean="0"/>
              <a:t>крышками</a:t>
            </a:r>
            <a:r>
              <a:rPr lang="en-US" dirty="0" smtClean="0"/>
              <a:t> (</a:t>
            </a:r>
            <a:r>
              <a:rPr lang="ru-RU" dirty="0" smtClean="0"/>
              <a:t>мармит-300)</a:t>
            </a:r>
            <a:r>
              <a:rPr lang="en-US" dirty="0" smtClean="0"/>
              <a:t>;</a:t>
            </a:r>
            <a:r>
              <a:rPr lang="ru-RU" dirty="0" smtClean="0"/>
              <a:t> GN-1/4х150 мм – 2шт., GN-1/2х150 мм – 1шт.  </a:t>
            </a:r>
            <a:r>
              <a:rPr lang="en-US" dirty="0" smtClean="0"/>
              <a:t>(</a:t>
            </a:r>
            <a:r>
              <a:rPr lang="ru-RU" dirty="0" smtClean="0"/>
              <a:t>мармит-600)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Для установки </a:t>
            </a:r>
            <a:r>
              <a:rPr lang="ru-RU" dirty="0" err="1" smtClean="0"/>
              <a:t>гастроемкостей</a:t>
            </a:r>
            <a:r>
              <a:rPr lang="ru-RU" dirty="0" smtClean="0"/>
              <a:t> меньших размеров предусмотрена съемная перемычка из нержавеющей стали.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тип подогрева – «сухой».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1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tesy.ru/upload/iblock/582/3a616729_eea1_11ea_8e03_002590c0bb7c_46ebdbca_620f_11eb_8e0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12417"/>
            <a:ext cx="3795378" cy="506050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07504" y="457005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Пароконвектоматы</a:t>
            </a:r>
            <a:r>
              <a:rPr lang="ru-RU" sz="3200" b="1" dirty="0" smtClean="0"/>
              <a:t> </a:t>
            </a:r>
            <a:r>
              <a:rPr lang="en-US" sz="3200" b="1" dirty="0" smtClean="0"/>
              <a:t>“</a:t>
            </a:r>
            <a:r>
              <a:rPr lang="ru-RU" sz="3200" b="1" dirty="0" smtClean="0"/>
              <a:t>РУБИКОН</a:t>
            </a:r>
            <a:r>
              <a:rPr lang="en-US" sz="3200" b="1" dirty="0" smtClean="0"/>
              <a:t>”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 поколения (улучшенная версия)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556792"/>
            <a:ext cx="53285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Режим уменьшенной скорости вращения вентилятора позволяет готовить продукты, требующие деликатного подхода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Режим реверса вентилятора обеспечивает более равномерную конвекцию внутри камеры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Замок двери выполнен по принципу “свободные руки” – закрывайте и открывайте дверцу одним движением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Направляющие подходят для размещения </a:t>
            </a:r>
            <a:r>
              <a:rPr lang="ru-RU" dirty="0" err="1" smtClean="0"/>
              <a:t>гастроемкостей</a:t>
            </a:r>
            <a:r>
              <a:rPr lang="ru-RU" dirty="0" smtClean="0"/>
              <a:t> GN1/1 и пекарских противней размером 600x400 мм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Дверь камеры из двух закаленных стекол с воздушным зазором исключает получение ожога персоналом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Светодиодная подсветка камеры улучшает визуальный контроль за процессом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Душирующее</a:t>
            </a:r>
            <a:r>
              <a:rPr lang="ru-RU" dirty="0" smtClean="0"/>
              <a:t> устройство облегчает процесс мойки </a:t>
            </a:r>
            <a:r>
              <a:rPr lang="ru-RU" dirty="0" err="1" smtClean="0"/>
              <a:t>пароконвектомата</a:t>
            </a:r>
            <a:endParaRPr lang="ru-RU" dirty="0"/>
          </a:p>
        </p:txBody>
      </p:sp>
      <p:grpSp>
        <p:nvGrpSpPr>
          <p:cNvPr id="13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3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31032" y="620688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Электроплиты настольные </a:t>
            </a:r>
            <a:r>
              <a:rPr lang="en-US" sz="3200" b="1" dirty="0" smtClean="0">
                <a:solidFill>
                  <a:srgbClr val="FF0000"/>
                </a:solidFill>
              </a:rPr>
              <a:t>“</a:t>
            </a:r>
            <a:r>
              <a:rPr lang="ru-RU" sz="3200" b="1" dirty="0" smtClean="0">
                <a:solidFill>
                  <a:srgbClr val="FF0000"/>
                </a:solidFill>
              </a:rPr>
              <a:t>ТАВЕРНА</a:t>
            </a:r>
            <a:r>
              <a:rPr lang="en-US" sz="3200" b="1" dirty="0" smtClean="0">
                <a:solidFill>
                  <a:srgbClr val="FF0000"/>
                </a:solidFill>
              </a:rPr>
              <a:t>”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4" name="Picture 8" descr="https://atesy.ru/upload/iblock/672/Elektroplita_600-Taverna_2005-_2_kh-konforochnay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150350" cy="2520280"/>
          </a:xfrm>
          <a:prstGeom prst="rect">
            <a:avLst/>
          </a:prstGeom>
          <a:noFill/>
        </p:spPr>
      </p:pic>
      <p:pic>
        <p:nvPicPr>
          <p:cNvPr id="39938" name="Picture 2" descr="https://atesy.ru/upload/iblock/907/Elektroplita_300-Taverna_2005-_1_no-konforochnaya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883868" cy="288386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43608" y="1124744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Электроплита-300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4005064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Электроплита-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600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83968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предназначена для приготовления первых, вторых и третьих блюд в </a:t>
            </a:r>
            <a:r>
              <a:rPr lang="ru-RU" b="1" dirty="0" err="1" smtClean="0">
                <a:solidFill>
                  <a:srgbClr val="FF0000"/>
                </a:solidFill>
              </a:rPr>
              <a:t>наплитной</a:t>
            </a:r>
            <a:r>
              <a:rPr lang="ru-RU" b="1" dirty="0" smtClean="0">
                <a:solidFill>
                  <a:srgbClr val="FF0000"/>
                </a:solidFill>
              </a:rPr>
              <a:t> посуде.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39952" y="25649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Ступенчатый регулятор температуры определяет шесть уровней нагрева конфорки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Термоограничитель</a:t>
            </a:r>
            <a:r>
              <a:rPr lang="ru-RU" dirty="0" smtClean="0"/>
              <a:t> конфорки предотвращает ее перегрев и выход из строя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Корпус из пищевой нержавеющей стали обеспечивает удобство проведения санитарной обработки поверхностей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5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31032" y="620689"/>
            <a:ext cx="860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Фритюрницы настольные </a:t>
            </a:r>
            <a:r>
              <a:rPr lang="en-US" sz="2800" b="1" dirty="0" smtClean="0">
                <a:solidFill>
                  <a:srgbClr val="FF0000"/>
                </a:solidFill>
              </a:rPr>
              <a:t>“</a:t>
            </a:r>
            <a:r>
              <a:rPr lang="ru-RU" sz="2800" b="1" dirty="0" smtClean="0">
                <a:solidFill>
                  <a:srgbClr val="FF0000"/>
                </a:solidFill>
              </a:rPr>
              <a:t>ТАВЕРНА</a:t>
            </a:r>
            <a:r>
              <a:rPr lang="en-US" sz="2800" b="1" dirty="0" smtClean="0">
                <a:solidFill>
                  <a:srgbClr val="FF0000"/>
                </a:solidFill>
              </a:rPr>
              <a:t>”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45058" name="Picture 2" descr="https://atesy.ru/upload/iblock/f2b/Frityurnitsa_300-Taverna_2005-_1_sektsionnaya_-kryshka-Otkry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936438" cy="2952329"/>
          </a:xfrm>
          <a:prstGeom prst="rect">
            <a:avLst/>
          </a:prstGeom>
          <a:noFill/>
        </p:spPr>
      </p:pic>
      <p:pic>
        <p:nvPicPr>
          <p:cNvPr id="45060" name="Picture 4" descr="https://atesy.ru/upload/iblock/2b4/Frityurnitsa_600-Taverna_2005-_2_sektsionnaya_-kryshka-Otkry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25652"/>
            <a:ext cx="4176464" cy="3132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27584" y="1196752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Фритюрница-300 (1-но секционная)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717032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Фритюрница-600 (2-х секционная)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1484784"/>
            <a:ext cx="44279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Компактная, малогабаритная фритюрница настольного исполнения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Сетка фритюрницы выполнена из нержавеющей стали и имеет удобную ручку с «холодной» пластиковой накладкой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Съемный блок управления дает возможность легко производить санитарно-гигиеническую очистку </a:t>
            </a:r>
            <a:r>
              <a:rPr lang="ru-RU" sz="1400" b="1" dirty="0" err="1" smtClean="0">
                <a:solidFill>
                  <a:srgbClr val="FF0000"/>
                </a:solidFill>
              </a:rPr>
              <a:t>фритюрной</a:t>
            </a:r>
            <a:r>
              <a:rPr lang="ru-RU" sz="1400" b="1" dirty="0" smtClean="0">
                <a:solidFill>
                  <a:srgbClr val="FF0000"/>
                </a:solidFill>
              </a:rPr>
              <a:t> ванны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Ванна оснащена краном для слива масла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Ванна имеет маркировку уровня масла (</a:t>
            </a:r>
            <a:r>
              <a:rPr lang="ru-RU" sz="1400" b="1" dirty="0" err="1" smtClean="0">
                <a:solidFill>
                  <a:srgbClr val="FF0000"/>
                </a:solidFill>
              </a:rPr>
              <a:t>max</a:t>
            </a:r>
            <a:r>
              <a:rPr lang="ru-RU" sz="1400" b="1" dirty="0" smtClean="0">
                <a:solidFill>
                  <a:srgbClr val="FF0000"/>
                </a:solidFill>
              </a:rPr>
              <a:t> и </a:t>
            </a:r>
            <a:r>
              <a:rPr lang="ru-RU" sz="1400" b="1" dirty="0" err="1" smtClean="0">
                <a:solidFill>
                  <a:srgbClr val="FF0000"/>
                </a:solidFill>
              </a:rPr>
              <a:t>min</a:t>
            </a:r>
            <a:r>
              <a:rPr lang="ru-RU" sz="1400" b="1" dirty="0" smtClean="0">
                <a:solidFill>
                  <a:srgbClr val="FF0000"/>
                </a:solidFill>
              </a:rPr>
              <a:t>) </a:t>
            </a:r>
            <a:r>
              <a:rPr lang="ru-RU" sz="1400" b="1" dirty="0" err="1" smtClean="0">
                <a:solidFill>
                  <a:srgbClr val="FF0000"/>
                </a:solidFill>
              </a:rPr>
              <a:t>и</a:t>
            </a:r>
            <a:r>
              <a:rPr lang="ru-RU" sz="1400" b="1" dirty="0" smtClean="0">
                <a:solidFill>
                  <a:srgbClr val="FF0000"/>
                </a:solidFill>
              </a:rPr>
              <a:t> кран для слива масла.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Терморегулятор обеспечивает поддержание в ванне заданной температуры масла +50°С…+190°С.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Специальная нержавеющая решетка, закрывающая ТЭН, исключает контакт </a:t>
            </a:r>
            <a:r>
              <a:rPr lang="ru-RU" sz="1400" b="1" dirty="0" err="1" smtClean="0">
                <a:solidFill>
                  <a:srgbClr val="FF0000"/>
                </a:solidFill>
              </a:rPr>
              <a:t>ТЭНа</a:t>
            </a:r>
            <a:r>
              <a:rPr lang="ru-RU" sz="1400" b="1" dirty="0" smtClean="0">
                <a:solidFill>
                  <a:srgbClr val="FF0000"/>
                </a:solidFill>
              </a:rPr>
              <a:t> с продуктом, тем самым предотвращая его подгорание.</a:t>
            </a:r>
          </a:p>
          <a:p>
            <a:pPr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Сверху ванна закрывается крышкой.</a:t>
            </a:r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4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ановка-шаурма-ГАЗ коллаж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" y="2367059"/>
            <a:ext cx="3841534" cy="35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установка-шаурма-ГАЗ  с приводом колла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1" y="2676087"/>
            <a:ext cx="3966946" cy="363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38202" y="1773928"/>
            <a:ext cx="1865088" cy="1773357"/>
            <a:chOff x="-35" y="919"/>
            <a:chExt cx="2268" cy="720"/>
          </a:xfrm>
        </p:grpSpPr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-35" y="919"/>
              <a:ext cx="2268" cy="720"/>
            </a:xfrm>
            <a:prstGeom prst="star16">
              <a:avLst>
                <a:gd name="adj" fmla="val 38426"/>
              </a:avLst>
            </a:prstGeom>
            <a:solidFill>
              <a:srgbClr val="4DF808"/>
            </a:solidFill>
            <a:ln w="648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31565" dir="2700000" algn="ctr" rotWithShape="0">
                <a:srgbClr val="000000"/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04" y="1184"/>
              <a:ext cx="1847" cy="3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2400" b="1" i="1" dirty="0" smtClean="0">
                  <a:latin typeface="Calibri" pitchFamily="34" charset="0"/>
                  <a:cs typeface="Arial" pitchFamily="34" charset="0"/>
                </a:rPr>
                <a:t> </a:t>
              </a:r>
              <a:r>
                <a:rPr lang="ru-RU" sz="2400" b="1" i="1" dirty="0" smtClean="0">
                  <a:latin typeface="Calibri" pitchFamily="34" charset="0"/>
                  <a:cs typeface="Arial" pitchFamily="34" charset="0"/>
                </a:rPr>
                <a:t>НОВИНКА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CustomShape 1"/>
          <p:cNvSpPr/>
          <p:nvPr/>
        </p:nvSpPr>
        <p:spPr>
          <a:xfrm>
            <a:off x="501193" y="1212358"/>
            <a:ext cx="8775972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800" b="1" spc="-1" dirty="0" smtClean="0">
                <a:latin typeface="Arial"/>
              </a:rPr>
              <a:t>Установки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rgbClr val="FF0000"/>
                </a:solidFill>
                <a:latin typeface="Arial"/>
              </a:rPr>
              <a:t>ШАУРМА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газовые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rgbClr val="FF0000"/>
                </a:solidFill>
                <a:latin typeface="Arial"/>
              </a:rPr>
              <a:t>5 ПОКОЛЕНИЯ</a:t>
            </a: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411280" y="405360"/>
            <a:ext cx="3096360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профессиональное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кухонное оборудование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31053" y="2109885"/>
            <a:ext cx="1757871" cy="5647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базовый  комплект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99325" y="2000900"/>
            <a:ext cx="1685925" cy="8629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базовый комплект +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электропривод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9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ановка-шаурма-ГАЗ коллаж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8" y="2006353"/>
            <a:ext cx="4229447" cy="39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CustomShape 1"/>
          <p:cNvSpPr/>
          <p:nvPr/>
        </p:nvSpPr>
        <p:spPr>
          <a:xfrm>
            <a:off x="368028" y="1105826"/>
            <a:ext cx="8775972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800" b="1" spc="-1" dirty="0" smtClean="0">
                <a:latin typeface="Arial"/>
              </a:rPr>
              <a:t>Установки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rgbClr val="FF0000"/>
                </a:solidFill>
                <a:latin typeface="Arial"/>
              </a:rPr>
              <a:t>ШАУРМА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газовые</a:t>
            </a:r>
            <a:r>
              <a:rPr lang="ru-RU" sz="28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rgbClr val="FF0000"/>
                </a:solidFill>
                <a:latin typeface="Arial"/>
              </a:rPr>
              <a:t>5 ПОКОЛЕНИЯ</a:t>
            </a: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411280" y="405360"/>
            <a:ext cx="3096360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профессиональное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кухонное оборудование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703666"/>
              </p:ext>
            </p:extLst>
          </p:nvPr>
        </p:nvGraphicFramePr>
        <p:xfrm>
          <a:off x="4676999" y="1676175"/>
          <a:ext cx="4187355" cy="446913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187355"/>
              </a:tblGrid>
              <a:tr h="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>
                          <a:effectLst/>
                        </a:rPr>
                        <a:t>Контроль пламени автоматически отключает подачу газа при полном угасании пламени</a:t>
                      </a:r>
                    </a:p>
                    <a:p>
                      <a:pPr marL="1803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>
                          <a:effectLst/>
                        </a:rPr>
                        <a:t>Специальные беспламенные горелки не гаснут при порывах ветра</a:t>
                      </a:r>
                    </a:p>
                    <a:p>
                      <a:pPr marL="180340" indent="-1803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 err="1">
                          <a:effectLst/>
                        </a:rPr>
                        <a:t>Нихромовая</a:t>
                      </a:r>
                      <a:r>
                        <a:rPr lang="ru-RU" sz="1100" b="1" dirty="0">
                          <a:effectLst/>
                        </a:rPr>
                        <a:t> сетка горелок позволяет добиться равномерности пламени и обеспечивает автоматический </a:t>
                      </a:r>
                      <a:r>
                        <a:rPr lang="ru-RU" sz="1100" b="1" dirty="0" err="1">
                          <a:effectLst/>
                        </a:rPr>
                        <a:t>поджиг</a:t>
                      </a:r>
                      <a:r>
                        <a:rPr lang="ru-RU" sz="1100" b="1" dirty="0">
                          <a:effectLst/>
                        </a:rPr>
                        <a:t> при кратковременном угасании</a:t>
                      </a:r>
                    </a:p>
                    <a:p>
                      <a:pPr marL="180340" indent="-1803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>
                          <a:effectLst/>
                        </a:rPr>
                        <a:t>Независимое включение и регулировка пламени горелок</a:t>
                      </a:r>
                    </a:p>
                    <a:p>
                      <a:pPr marL="180340" indent="-1803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>
                          <a:effectLst/>
                        </a:rPr>
                        <a:t>Регулировка расстояния между ножом и горелками позволяет подобрать оптимальный режим приготовления продукта</a:t>
                      </a:r>
                    </a:p>
                    <a:p>
                      <a:pPr marL="180340" indent="-1803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r>
                        <a:rPr lang="ru-RU" sz="1100" b="1" dirty="0">
                          <a:effectLst/>
                        </a:rPr>
                        <a:t>Установка может оснащаться ручным или электрическим </a:t>
                      </a:r>
                      <a:r>
                        <a:rPr lang="ru-RU" sz="1100" b="1" dirty="0" smtClean="0">
                          <a:effectLst/>
                        </a:rPr>
                        <a:t>приводом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endParaRPr lang="ru-RU" sz="1100" b="1" dirty="0" smtClean="0"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/>
                        <a:buChar char=""/>
                        <a:tabLst/>
                        <a:defRPr/>
                      </a:pPr>
                      <a:r>
                        <a:rPr lang="ru-RU" sz="1100" b="1" baseline="0" dirty="0" smtClean="0">
                          <a:effectLst/>
                        </a:rPr>
                        <a:t>Внутренняя газовая фурнитура выполнена из медных трубок</a:t>
                      </a:r>
                      <a:r>
                        <a:rPr lang="en-US" sz="1100" b="1" baseline="0" dirty="0" smtClean="0">
                          <a:effectLst/>
                        </a:rPr>
                        <a:t>, </a:t>
                      </a:r>
                      <a:r>
                        <a:rPr lang="ru-RU" sz="1100" b="1" baseline="0" dirty="0" smtClean="0">
                          <a:effectLst/>
                        </a:rPr>
                        <a:t>что исключает утечку газа</a:t>
                      </a:r>
                      <a:endParaRPr lang="ru-RU" sz="1100" b="1" dirty="0" smtClea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endParaRPr lang="ru-RU" sz="1300" dirty="0" smtClean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"/>
                      </a:pP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114300" marR="114300" marT="0" marB="0">
                    <a:cell3D prstMaterial="dkEdge">
                      <a:bevel h="50800" prst="divot"/>
                      <a:lightRig rig="flood" dir="t"/>
                    </a:cell3D>
                  </a:tcPr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165503"/>
            <a:ext cx="80648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FF0000"/>
                </a:solidFill>
              </a:rPr>
              <a:t>работает от баллона со сжиженным газом по ГОСТ 20448-90 и предназначена для эксплуатации в помещении (при условии гарантированного проветривания и наличии вытяжной вентиляции), или на открытом воздухе (при условии защиты установки от ветра и попадания на нее атмосферных осадков). </a:t>
            </a:r>
            <a:endParaRPr lang="ru-RU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M:\Сбыт\ОТДЕЛ ПРОДАЖ восстановленный 2\_РЕКЛАМА\_ДИСК 2017-2018\ФОТО ОБОРУДОВАНИЯ 2019\5. ОБОРУДОВАНИЕ ДЛЯ ФАСТ-ФУД ATESY\ОБОРУДОВАНИЕ ДЛЯ ФАСТ-ФУД ATESY®\шаурма с электроприводом\шурма-4-эл-05-нш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24" y="1397529"/>
            <a:ext cx="4014216" cy="513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Сбыт\ОТДЕЛ ПРОДАЖ восстановленный 2\_РЕКЛАМА\_ДИСК 2017-2018\ФОТО ОБОРУДОВАНИЯ 2019\5. ОБОРУДОВАНИЕ ДЛЯ ФАСТ-ФУД ATESY\ОБОРУДОВАНИЕ ДЛЯ ФАСТ-ФУД ATESY®\шаурма с электроприводом\шурма-2-эл-05-нш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1860087"/>
            <a:ext cx="3064900" cy="44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Сбыт\ОТДЕЛ ПРОДАЖ восстановленный 2\_РЕКЛАМА\_ДИСК 2017-2018\ФОТО ОБОРУДОВАНИЯ 2019\5. ОБОРУДОВАНИЕ ДЛЯ ФАСТ-ФУД ATESY\ОБОРУДОВАНИЕ ДЛЯ ФАСТ-ФУД ATESY®\шаурма с электроприводом\шурма-3-эл-05-нш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20" y="1707496"/>
            <a:ext cx="3660336" cy="47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CustomShape 1"/>
          <p:cNvSpPr/>
          <p:nvPr/>
        </p:nvSpPr>
        <p:spPr>
          <a:xfrm>
            <a:off x="269999" y="1198288"/>
            <a:ext cx="9117367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1" spc="-1" dirty="0" smtClean="0">
                <a:latin typeface="Arial"/>
              </a:rPr>
              <a:t>Установки</a:t>
            </a:r>
            <a:r>
              <a:rPr lang="ru-RU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spc="-1" dirty="0" smtClean="0">
                <a:solidFill>
                  <a:srgbClr val="FF0000"/>
                </a:solidFill>
                <a:latin typeface="Arial"/>
              </a:rPr>
              <a:t>ШАУРМА</a:t>
            </a:r>
            <a:r>
              <a:rPr lang="ru-RU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spc="-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электрические </a:t>
            </a:r>
            <a:r>
              <a:rPr lang="ru-RU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spc="-1" dirty="0" smtClean="0">
                <a:solidFill>
                  <a:srgbClr val="FF0000"/>
                </a:solidFill>
                <a:latin typeface="Arial"/>
              </a:rPr>
              <a:t>5 ПОКОЛЕНИЯ</a:t>
            </a:r>
            <a:endParaRPr lang="ru-RU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411280" y="405360"/>
            <a:ext cx="3096360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профессиональное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кухонное оборудование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5280" y="6348104"/>
            <a:ext cx="2653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Шаурма</a:t>
            </a:r>
            <a:r>
              <a:rPr lang="ru-RU" b="1" dirty="0" smtClean="0"/>
              <a:t> 2-Эл-05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34456" y="6333027"/>
            <a:ext cx="2653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Шаурма</a:t>
            </a:r>
            <a:r>
              <a:rPr lang="ru-RU" b="1" dirty="0" smtClean="0"/>
              <a:t> 4-Эл-05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41468" y="6348104"/>
            <a:ext cx="2653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Шаурма</a:t>
            </a:r>
            <a:r>
              <a:rPr lang="ru-RU" b="1" dirty="0" smtClean="0"/>
              <a:t> 3-Эл-05</a:t>
            </a:r>
            <a:endParaRPr lang="ru-RU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56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M:\Сбыт\ОТДЕЛ ПРОДАЖ восстановленный 2\_РЕКЛАМА\_ДИСК 2017-2018\ФОТО ОБОРУДОВАНИЯ 2019\5. ОБОРУДОВАНИЕ ДЛЯ ФАСТ-ФУД ATESY\ОБОРУДОВАНИЕ ДЛЯ ФАСТ-ФУД ATESY®\шаурма с электроприводом\шурма-3-эл-05-н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43" y="1393794"/>
            <a:ext cx="4910184" cy="534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CustomShape 1"/>
          <p:cNvSpPr/>
          <p:nvPr/>
        </p:nvSpPr>
        <p:spPr>
          <a:xfrm>
            <a:off x="269999" y="1198288"/>
            <a:ext cx="9117367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1" spc="-1" dirty="0" smtClean="0">
                <a:latin typeface="Arial"/>
              </a:rPr>
              <a:t>Установки</a:t>
            </a:r>
            <a:r>
              <a:rPr lang="ru-RU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spc="-1" dirty="0" smtClean="0">
                <a:solidFill>
                  <a:srgbClr val="FF0000"/>
                </a:solidFill>
                <a:latin typeface="Arial"/>
              </a:rPr>
              <a:t>ШАУРМА</a:t>
            </a:r>
            <a:r>
              <a:rPr lang="ru-RU" sz="2400" b="1" spc="-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spc="-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электрические </a:t>
            </a:r>
            <a:r>
              <a:rPr lang="ru-RU" sz="2400" b="1" spc="-1" dirty="0" smtClean="0">
                <a:solidFill>
                  <a:srgbClr val="FF0000"/>
                </a:solidFill>
                <a:latin typeface="Arial"/>
              </a:rPr>
              <a:t>5 ПОКОЛЕНИЯ</a:t>
            </a:r>
            <a:endParaRPr lang="ru-RU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411280" y="405360"/>
            <a:ext cx="3096360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профессиональное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кухонное оборудование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768919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0070C0"/>
                </a:solidFill>
              </a:rPr>
              <a:t>Равномерное приготовление продукта обеспечивается за счет: 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70C0"/>
                </a:solidFill>
              </a:rPr>
              <a:t>специальной изогнутой формы </a:t>
            </a:r>
            <a:r>
              <a:rPr lang="ru-RU" sz="1400" b="1" dirty="0" err="1" smtClean="0">
                <a:solidFill>
                  <a:srgbClr val="0070C0"/>
                </a:solidFill>
              </a:rPr>
              <a:t>ТЭНов</a:t>
            </a:r>
            <a:r>
              <a:rPr lang="en-US" sz="1400" b="1" dirty="0" smtClean="0">
                <a:solidFill>
                  <a:srgbClr val="0070C0"/>
                </a:solidFill>
              </a:rPr>
              <a:t>;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fontAlgn="base"/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70C0"/>
                </a:solidFill>
              </a:rPr>
              <a:t>оптимальной </a:t>
            </a:r>
            <a:r>
              <a:rPr lang="ru-RU" sz="1400" b="1" dirty="0">
                <a:solidFill>
                  <a:srgbClr val="0070C0"/>
                </a:solidFill>
              </a:rPr>
              <a:t>скорости вращения ножа; 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Ø"/>
            </a:pPr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70C0"/>
                </a:solidFill>
              </a:rPr>
              <a:t>наличия </a:t>
            </a:r>
            <a:r>
              <a:rPr lang="ru-RU" sz="1400" b="1" dirty="0">
                <a:solidFill>
                  <a:srgbClr val="0070C0"/>
                </a:solidFill>
              </a:rPr>
              <a:t>отражателей </a:t>
            </a:r>
            <a:r>
              <a:rPr lang="ru-RU" sz="1400" b="1" dirty="0" smtClean="0">
                <a:solidFill>
                  <a:srgbClr val="0070C0"/>
                </a:solidFill>
              </a:rPr>
              <a:t>тепла</a:t>
            </a:r>
          </a:p>
          <a:p>
            <a:pPr marL="285750" indent="-285750" fontAlgn="base">
              <a:buFont typeface="Wingdings" pitchFamily="2" charset="2"/>
              <a:buChar char="Ø"/>
            </a:pPr>
            <a:endParaRPr lang="ru-RU" sz="1400" b="1" dirty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70C0"/>
                </a:solidFill>
              </a:rPr>
              <a:t>Отдельное включение нагрева каждого </a:t>
            </a:r>
            <a:r>
              <a:rPr lang="ru-RU" sz="1400" b="1" dirty="0" err="1" smtClean="0">
                <a:solidFill>
                  <a:srgbClr val="0070C0"/>
                </a:solidFill>
              </a:rPr>
              <a:t>ТЭНа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ü"/>
            </a:pPr>
            <a:endParaRPr lang="ru-RU" sz="1400" b="1" dirty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70C0"/>
                </a:solidFill>
              </a:rPr>
              <a:t>Регулировка расстояния между ножом и горелками позволяет подобрать оптимальный режим приготовления </a:t>
            </a:r>
            <a:r>
              <a:rPr lang="ru-RU" sz="1400" b="1" dirty="0" smtClean="0">
                <a:solidFill>
                  <a:srgbClr val="0070C0"/>
                </a:solidFill>
              </a:rPr>
              <a:t>продукта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ru-RU" sz="1400" b="1" dirty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1400" b="1" dirty="0">
                <a:solidFill>
                  <a:srgbClr val="0070C0"/>
                </a:solidFill>
              </a:rPr>
              <a:t>Защитный козырек препятствует перегреву электропривода, увеличивая срок его </a:t>
            </a:r>
            <a:r>
              <a:rPr lang="ru-RU" sz="1400" b="1" dirty="0" smtClean="0">
                <a:solidFill>
                  <a:srgbClr val="0070C0"/>
                </a:solidFill>
              </a:rPr>
              <a:t>службы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ru-RU" sz="1400" b="1" dirty="0">
              <a:solidFill>
                <a:srgbClr val="0070C0"/>
              </a:solidFill>
            </a:endParaRP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0070C0"/>
                </a:solidFill>
              </a:rPr>
              <a:t>Усиленная </a:t>
            </a:r>
            <a:r>
              <a:rPr lang="ru-RU" sz="1400" b="1" dirty="0">
                <a:solidFill>
                  <a:srgbClr val="0070C0"/>
                </a:solidFill>
              </a:rPr>
              <a:t>нижняя шайба и штанга крепления </a:t>
            </a:r>
            <a:r>
              <a:rPr lang="ru-RU" sz="1400" b="1" dirty="0" smtClean="0">
                <a:solidFill>
                  <a:srgbClr val="0070C0"/>
                </a:solidFill>
              </a:rPr>
              <a:t>ножа обеспечивают долговечность эксплуатации</a:t>
            </a:r>
            <a:endParaRPr lang="ru-RU" sz="1400" b="1" dirty="0">
              <a:solidFill>
                <a:srgbClr val="0070C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6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ЧЕБУРЕЧНИЦЫ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4338" name="Picture 2" descr="https://atesy.ru/upload/iblock/288/CHeburechnitsa-EV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528392" cy="352839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43608" y="5373216"/>
            <a:ext cx="1937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00FF"/>
                </a:solidFill>
                <a:ea typeface="Dotum" pitchFamily="34" charset="-127"/>
              </a:rPr>
              <a:t>Чебуречница-ЕВРО</a:t>
            </a:r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(16-20 </a:t>
            </a:r>
            <a:r>
              <a:rPr lang="ru-RU" sz="1600" b="1" dirty="0" err="1" smtClean="0">
                <a:solidFill>
                  <a:srgbClr val="0000FF"/>
                </a:solidFill>
                <a:ea typeface="Dotum" pitchFamily="34" charset="-127"/>
              </a:rPr>
              <a:t>шт</a:t>
            </a:r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/ч)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95936" y="1772816"/>
            <a:ext cx="4572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Ванна представляет собой нержавеющую </a:t>
            </a:r>
            <a:r>
              <a:rPr lang="ru-RU" b="1" dirty="0" err="1" smtClean="0">
                <a:solidFill>
                  <a:srgbClr val="FF0000"/>
                </a:solidFill>
              </a:rPr>
              <a:t>гастроемкость</a:t>
            </a:r>
            <a:r>
              <a:rPr lang="ru-RU" b="1" dirty="0" smtClean="0">
                <a:solidFill>
                  <a:srgbClr val="FF0000"/>
                </a:solidFill>
              </a:rPr>
              <a:t> GN-1/1 глубиной 150 мм.</a:t>
            </a:r>
          </a:p>
          <a:p>
            <a:pPr>
              <a:buFont typeface="Wingdings" pitchFamily="2" charset="2"/>
              <a:buChar char="ü"/>
            </a:pP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Специальная решетка в ванне препятствует пригоранию продукта на </a:t>
            </a:r>
            <a:r>
              <a:rPr lang="ru-RU" b="1" dirty="0" err="1" smtClean="0">
                <a:solidFill>
                  <a:srgbClr val="FF0000"/>
                </a:solidFill>
              </a:rPr>
              <a:t>ТЭНе</a:t>
            </a:r>
            <a:endParaRPr lang="ru-RU" b="1" dirty="0" smtClean="0">
              <a:solidFill>
                <a:srgbClr val="FF0000"/>
              </a:solidFill>
            </a:endParaRPr>
          </a:p>
          <a:p>
            <a:pPr fontAlgn="base"/>
            <a:r>
              <a:rPr lang="ru-RU" b="1" dirty="0" smtClean="0">
                <a:solidFill>
                  <a:srgbClr val="FF0000"/>
                </a:solidFill>
              </a:rPr>
              <a:t>Блок управления легко снимается с ванны, что обеспечивает простоту санитарно-гигиенической очистки изделия</a:t>
            </a:r>
          </a:p>
          <a:p>
            <a:pPr fontAlgn="base"/>
            <a:endParaRPr lang="ru-RU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Ванна имеет маркировку уровня масла (</a:t>
            </a:r>
            <a:r>
              <a:rPr lang="ru-RU" b="1" dirty="0" err="1" smtClean="0">
                <a:solidFill>
                  <a:srgbClr val="FF0000"/>
                </a:solidFill>
              </a:rPr>
              <a:t>max</a:t>
            </a:r>
            <a:r>
              <a:rPr lang="ru-RU" b="1" dirty="0" smtClean="0">
                <a:solidFill>
                  <a:srgbClr val="FF0000"/>
                </a:solidFill>
              </a:rPr>
              <a:t> и </a:t>
            </a:r>
            <a:r>
              <a:rPr lang="ru-RU" b="1" dirty="0" err="1" smtClean="0">
                <a:solidFill>
                  <a:srgbClr val="FF0000"/>
                </a:solidFill>
              </a:rPr>
              <a:t>min</a:t>
            </a:r>
            <a:r>
              <a:rPr lang="ru-RU" b="1" dirty="0" smtClean="0">
                <a:solidFill>
                  <a:srgbClr val="FF0000"/>
                </a:solidFill>
              </a:rPr>
              <a:t>) 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FF0000"/>
                </a:solidFill>
              </a:rPr>
              <a:t> кран для слива масла.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Терморегулятор поддерживает в ванне заданную температуру масла +50°С…+190°С.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6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54868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ФРИТЮРНИЦЫ </a:t>
            </a:r>
            <a:r>
              <a:rPr lang="en-US" sz="3600" b="1" dirty="0" smtClean="0">
                <a:solidFill>
                  <a:srgbClr val="FF0000"/>
                </a:solidFill>
              </a:rPr>
              <a:t>“</a:t>
            </a:r>
            <a:r>
              <a:rPr lang="ru-RU" sz="3600" b="1" dirty="0" smtClean="0">
                <a:solidFill>
                  <a:srgbClr val="FF0000"/>
                </a:solidFill>
              </a:rPr>
              <a:t>ПАНДА-ЕВРО</a:t>
            </a:r>
            <a:r>
              <a:rPr lang="en-US" sz="3600" b="1" dirty="0" smtClean="0">
                <a:solidFill>
                  <a:srgbClr val="FF0000"/>
                </a:solidFill>
              </a:rPr>
              <a:t>”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https://atesy.ru/upload/iblock/eb8/Elektrofrityurnitsa-Panda_EVRO_1kh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339752" cy="233975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71600" y="1484784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ПАНДА-ЕВРО-1 </a:t>
            </a:r>
          </a:p>
        </p:txBody>
      </p:sp>
      <p:pic>
        <p:nvPicPr>
          <p:cNvPr id="40964" name="Picture 4" descr="https://atesy.ru/upload/iblock/44c/Elektrofrityurnitsa-Panda_EVRO_1kh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2016224" cy="201622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1600" y="4149080"/>
            <a:ext cx="1930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ПАНДА-ЕВРО-1-1/1 </a:t>
            </a:r>
          </a:p>
        </p:txBody>
      </p:sp>
      <p:pic>
        <p:nvPicPr>
          <p:cNvPr id="40966" name="Picture 6" descr="https://atesy.ru/upload/iblock/798/Elektrofrityurnitsa-Panda_EVRO_2kh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76872"/>
            <a:ext cx="2379812" cy="237981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563888" y="2060848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ПАНДА-ЕВРО-2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36096" y="1196752"/>
            <a:ext cx="3419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Компактная, малогабаритная фритюрница настольного исполнения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Сетка фритюрницы выполнена из нержавеющей стали и имеет удобные ручки с «холодной» пластиковой вставкой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Съемные блоки управления дают возможность легко производить санитарно-гигиеническую очистку </a:t>
            </a:r>
            <a:r>
              <a:rPr lang="ru-RU" sz="1600" b="1" dirty="0" err="1" smtClean="0">
                <a:solidFill>
                  <a:srgbClr val="FF0000"/>
                </a:solidFill>
              </a:rPr>
              <a:t>фритюрной</a:t>
            </a:r>
            <a:r>
              <a:rPr lang="ru-RU" sz="1600" b="1" dirty="0" smtClean="0">
                <a:solidFill>
                  <a:srgbClr val="FF0000"/>
                </a:solidFill>
              </a:rPr>
              <a:t>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FF0000"/>
                </a:solidFill>
              </a:rPr>
              <a:t>“</a:t>
            </a:r>
            <a:r>
              <a:rPr lang="ru-RU" sz="1600" b="1" dirty="0" smtClean="0">
                <a:solidFill>
                  <a:srgbClr val="FF0000"/>
                </a:solidFill>
              </a:rPr>
              <a:t>ПАНДА-ЕВРО</a:t>
            </a:r>
            <a:r>
              <a:rPr lang="en-US" sz="1600" b="1" dirty="0" smtClean="0">
                <a:solidFill>
                  <a:srgbClr val="FF0000"/>
                </a:solidFill>
              </a:rPr>
              <a:t>”</a:t>
            </a:r>
            <a:r>
              <a:rPr lang="ru-RU" sz="1600" b="1" dirty="0" smtClean="0">
                <a:solidFill>
                  <a:srgbClr val="FF0000"/>
                </a:solidFill>
              </a:rPr>
              <a:t> – рассчитана под установку </a:t>
            </a:r>
            <a:r>
              <a:rPr lang="ru-RU" sz="1600" b="1" dirty="0" err="1" smtClean="0">
                <a:solidFill>
                  <a:srgbClr val="FF0000"/>
                </a:solidFill>
              </a:rPr>
              <a:t>гастроемкостей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GN 1/2; GN  1/3  </a:t>
            </a:r>
            <a:r>
              <a:rPr lang="ru-RU" sz="1600" b="1" dirty="0" smtClean="0">
                <a:solidFill>
                  <a:srgbClr val="FF0000"/>
                </a:solidFill>
              </a:rPr>
              <a:t>глубиной 200 мм.</a:t>
            </a:r>
          </a:p>
          <a:p>
            <a:pPr fontAlgn="base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FF0000"/>
                </a:solidFill>
              </a:rPr>
              <a:t>“</a:t>
            </a:r>
            <a:r>
              <a:rPr lang="ru-RU" sz="1600" b="1" dirty="0" smtClean="0">
                <a:solidFill>
                  <a:srgbClr val="FF0000"/>
                </a:solidFill>
              </a:rPr>
              <a:t>ПАНДА-ЕВРО-Э</a:t>
            </a:r>
            <a:r>
              <a:rPr lang="en-US" sz="1600" b="1" dirty="0" smtClean="0">
                <a:solidFill>
                  <a:srgbClr val="FF0000"/>
                </a:solidFill>
              </a:rPr>
              <a:t>”</a:t>
            </a:r>
            <a:r>
              <a:rPr lang="ru-RU" sz="1600" b="1" dirty="0" smtClean="0">
                <a:solidFill>
                  <a:srgbClr val="FF0000"/>
                </a:solidFill>
              </a:rPr>
              <a:t> – под г/е глубиной 150 мм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Ванна представляет собой нержавеющую </a:t>
            </a:r>
            <a:r>
              <a:rPr lang="ru-RU" sz="1600" b="1" dirty="0" err="1" smtClean="0">
                <a:solidFill>
                  <a:srgbClr val="FF0000"/>
                </a:solidFill>
              </a:rPr>
              <a:t>гастроемкость</a:t>
            </a:r>
            <a:r>
              <a:rPr lang="ru-RU" sz="1600" b="1" dirty="0" smtClean="0">
                <a:solidFill>
                  <a:srgbClr val="FF0000"/>
                </a:solidFill>
              </a:rPr>
              <a:t> GN. Она имеет маркировку уровня масла (</a:t>
            </a:r>
            <a:r>
              <a:rPr lang="ru-RU" sz="1600" b="1" dirty="0" err="1" smtClean="0">
                <a:solidFill>
                  <a:srgbClr val="FF0000"/>
                </a:solidFill>
              </a:rPr>
              <a:t>max</a:t>
            </a:r>
            <a:r>
              <a:rPr lang="ru-RU" sz="1600" b="1" dirty="0" smtClean="0">
                <a:solidFill>
                  <a:srgbClr val="FF0000"/>
                </a:solidFill>
              </a:rPr>
              <a:t> и </a:t>
            </a:r>
            <a:r>
              <a:rPr lang="ru-RU" sz="1600" b="1" dirty="0" err="1" smtClean="0">
                <a:solidFill>
                  <a:srgbClr val="FF0000"/>
                </a:solidFill>
              </a:rPr>
              <a:t>min</a:t>
            </a:r>
            <a:r>
              <a:rPr lang="ru-RU" sz="1600" b="1" dirty="0" smtClean="0">
                <a:solidFill>
                  <a:srgbClr val="FF0000"/>
                </a:solidFill>
              </a:rPr>
              <a:t>).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Сверху ванна закрывается крышкой.</a:t>
            </a:r>
          </a:p>
          <a:p>
            <a:pPr fontAlgn="base"/>
            <a:endParaRPr lang="ru-RU" sz="1600" dirty="0" smtClean="0"/>
          </a:p>
          <a:p>
            <a:pPr fontAlgn="base"/>
            <a:r>
              <a:rPr lang="en-US" sz="1600" dirty="0" smtClean="0"/>
              <a:t> 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Терморегулятор поддерживает в ванне заданную температуру масла +50°С…+190°С.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3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Блинные аппараты</a:t>
            </a:r>
            <a:r>
              <a:rPr lang="en-US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МАСЛЕНИЦА электрические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4" name="Picture 2" descr="Блинный аппарат БА-2-400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398439" cy="222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Блинный аппарат БА-1-400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547596" cy="23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Одноконфорочный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БА-1/2.5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ru-RU" b="1" dirty="0" smtClean="0">
                <a:solidFill>
                  <a:srgbClr val="FF0000"/>
                </a:solidFill>
              </a:rPr>
              <a:t>БА-1-400-02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59492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/>
              <a:t>Двухконфорочный</a:t>
            </a:r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БА-2/5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ru-RU" b="1" dirty="0" smtClean="0">
                <a:solidFill>
                  <a:srgbClr val="FF0000"/>
                </a:solidFill>
              </a:rPr>
              <a:t>БА-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ru-RU" b="1" dirty="0" smtClean="0">
                <a:solidFill>
                  <a:srgbClr val="FF0000"/>
                </a:solidFill>
              </a:rPr>
              <a:t>-400-02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340768"/>
            <a:ext cx="82730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Жарочная поверхность из термостойкого чугуна гарантирует  </a:t>
            </a:r>
            <a:r>
              <a:rPr lang="ru-RU" sz="1500" dirty="0">
                <a:solidFill>
                  <a:srgbClr val="0000FF"/>
                </a:solidFill>
              </a:rPr>
              <a:t>качественное и равномерное поджаривание блинов по всей </a:t>
            </a:r>
            <a:r>
              <a:rPr lang="ru-RU" sz="1500" dirty="0" smtClean="0">
                <a:solidFill>
                  <a:srgbClr val="0000FF"/>
                </a:solidFill>
              </a:rPr>
              <a:t>поверхности</a:t>
            </a:r>
            <a:r>
              <a:rPr lang="en-US" sz="1500" dirty="0" smtClean="0">
                <a:solidFill>
                  <a:srgbClr val="0000FF"/>
                </a:solidFill>
              </a:rPr>
              <a:t>;</a:t>
            </a:r>
            <a:endParaRPr lang="ru-RU" sz="15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Жарочная </a:t>
            </a:r>
            <a:r>
              <a:rPr lang="ru-RU" sz="1500" dirty="0">
                <a:solidFill>
                  <a:srgbClr val="0000FF"/>
                </a:solidFill>
              </a:rPr>
              <a:t>поверхность из термостойкого чугуна </a:t>
            </a:r>
            <a:r>
              <a:rPr lang="ru-RU" sz="1500" dirty="0" smtClean="0">
                <a:solidFill>
                  <a:srgbClr val="0000FF"/>
                </a:solidFill>
              </a:rPr>
              <a:t>имеет высокие антипригарные свойства и устойчивость к механическим повреждениям</a:t>
            </a:r>
            <a:r>
              <a:rPr lang="en-US" sz="1500" dirty="0" smtClean="0">
                <a:solidFill>
                  <a:srgbClr val="0000FF"/>
                </a:solidFill>
              </a:rPr>
              <a:t>;</a:t>
            </a:r>
            <a:endParaRPr lang="ru-RU" sz="1500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Конфорки диаметром 360 и 400 мм</a:t>
            </a:r>
            <a:r>
              <a:rPr lang="en-US" sz="1500" dirty="0" smtClean="0">
                <a:solidFill>
                  <a:srgbClr val="0000FF"/>
                </a:solidFill>
              </a:rPr>
              <a:t>;</a:t>
            </a:r>
            <a:endParaRPr lang="ru-RU" sz="15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Увеличенные конфорки диаметром 400 мм позволяют готовить большие блины с начинкой</a:t>
            </a:r>
            <a:r>
              <a:rPr lang="en-US" sz="1500" dirty="0" smtClean="0">
                <a:solidFill>
                  <a:srgbClr val="0000FF"/>
                </a:solidFill>
              </a:rPr>
              <a:t>;</a:t>
            </a:r>
            <a:endParaRPr lang="ru-RU" sz="15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>
                <a:solidFill>
                  <a:srgbClr val="0000FF"/>
                </a:solidFill>
              </a:rPr>
              <a:t>Края конфорок имеют </a:t>
            </a:r>
            <a:r>
              <a:rPr lang="ru-RU" sz="1500" dirty="0" err="1" smtClean="0">
                <a:solidFill>
                  <a:srgbClr val="0000FF"/>
                </a:solidFill>
              </a:rPr>
              <a:t>скругление</a:t>
            </a:r>
            <a:r>
              <a:rPr lang="en-US" sz="1500" dirty="0" smtClean="0">
                <a:solidFill>
                  <a:srgbClr val="0000FF"/>
                </a:solidFill>
              </a:rPr>
              <a:t>, </a:t>
            </a:r>
            <a:r>
              <a:rPr lang="ru-RU" sz="1500" dirty="0" smtClean="0">
                <a:solidFill>
                  <a:srgbClr val="0000FF"/>
                </a:solidFill>
              </a:rPr>
              <a:t>что предотвращает стекание теста с конфорки.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Деревянные лопатки  для распределения теста + переворачивания в комплекте с аппаратом.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rgbClr val="0000FF"/>
                </a:solidFill>
              </a:rPr>
              <a:t>Конструкция аппарата позволяет проводить тщательную гигиеническую обработку всех узлов</a:t>
            </a:r>
            <a:r>
              <a:rPr lang="en-US" sz="1500" dirty="0" smtClean="0">
                <a:solidFill>
                  <a:srgbClr val="0000FF"/>
                </a:solidFill>
              </a:rPr>
              <a:t>, </a:t>
            </a:r>
            <a:r>
              <a:rPr lang="ru-RU" sz="1500" dirty="0" smtClean="0">
                <a:solidFill>
                  <a:srgbClr val="0000FF"/>
                </a:solidFill>
              </a:rPr>
              <a:t>контактирующих с пищевыми продуктами.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atesy.ru/upload/iblock/99e/Ponchikovyi_U0306-apparat-Golfstrim_11M_2-s-ponchik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3717"/>
            <a:ext cx="3171900" cy="2957331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Пончиковые аппараты </a:t>
            </a:r>
            <a:r>
              <a:rPr lang="ru-RU" sz="3200" b="1" dirty="0" smtClean="0">
                <a:solidFill>
                  <a:srgbClr val="FF0000"/>
                </a:solidFill>
              </a:rPr>
              <a:t>ГОЛЬФСТРИМ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39752" y="1412776"/>
            <a:ext cx="2988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Гольфстрим</a:t>
            </a:r>
            <a:r>
              <a:rPr lang="en-US" sz="1600" b="1" dirty="0" smtClean="0">
                <a:solidFill>
                  <a:srgbClr val="0000FF"/>
                </a:solidFill>
                <a:ea typeface="Dotum" pitchFamily="34" charset="-127"/>
              </a:rPr>
              <a:t>-1/1</a:t>
            </a:r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М-2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(ванна 16 л)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580112" y="1988840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пончики </a:t>
            </a:r>
            <a:r>
              <a:rPr lang="ru-RU" sz="1600" dirty="0">
                <a:solidFill>
                  <a:srgbClr val="0000FF"/>
                </a:solidFill>
              </a:rPr>
              <a:t>правильной формы при любой густоте </a:t>
            </a:r>
            <a:r>
              <a:rPr lang="ru-RU" sz="1600" dirty="0" smtClean="0">
                <a:solidFill>
                  <a:srgbClr val="0000FF"/>
                </a:solidFill>
              </a:rPr>
              <a:t>теста</a:t>
            </a:r>
            <a:r>
              <a:rPr lang="en-US" sz="1600" dirty="0" smtClean="0">
                <a:solidFill>
                  <a:srgbClr val="0000FF"/>
                </a:solidFill>
              </a:rPr>
              <a:t>;</a:t>
            </a:r>
            <a:endParaRPr lang="ru-RU" sz="1600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одинаковая масса пончиков</a:t>
            </a:r>
            <a:r>
              <a:rPr lang="en-US" sz="1600" dirty="0" smtClean="0">
                <a:solidFill>
                  <a:srgbClr val="0000FF"/>
                </a:solidFill>
              </a:rPr>
              <a:t>;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endParaRPr lang="ru-RU" sz="1600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Специальная решетка в ванне препятствует пригоранию продукта на </a:t>
            </a:r>
            <a:r>
              <a:rPr lang="ru-RU" sz="1600" dirty="0" err="1" smtClean="0">
                <a:solidFill>
                  <a:srgbClr val="0000FF"/>
                </a:solidFill>
              </a:rPr>
              <a:t>ТЭНе</a:t>
            </a:r>
            <a:endParaRPr lang="ru-RU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 Оснащен краном для слива масла</a:t>
            </a:r>
            <a:r>
              <a:rPr lang="en-US" sz="1600" dirty="0" smtClean="0">
                <a:solidFill>
                  <a:srgbClr val="0000FF"/>
                </a:solidFill>
              </a:rPr>
              <a:t>;</a:t>
            </a:r>
            <a:endParaRPr lang="ru-RU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Съемный дозатор теста из нержавеющей стали легко разбирается и моется в посудомоечной машине.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Специальный поддон для выкладки готовых пончиков позволяет излишкам масла стекать обратно в ванну, тем самым существенно снижая расход масла.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572402" y="1154016"/>
            <a:ext cx="1960038" cy="785848"/>
          </a:xfrm>
          <a:prstGeom prst="ellipse">
            <a:avLst/>
          </a:prstGeom>
          <a:solidFill>
            <a:srgbClr val="92D050"/>
          </a:solidFill>
          <a:ln w="6480" cap="sq">
            <a:solidFill>
              <a:srgbClr val="FFFFFF"/>
            </a:solidFill>
            <a:miter lim="800000"/>
            <a:headEnd/>
            <a:tailEnd/>
          </a:ln>
          <a:effectLst>
            <a:outerShdw dist="31565" dir="2700000" algn="ctr" rotWithShape="0">
              <a:srgbClr val="000000"/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868183" y="1337376"/>
            <a:ext cx="1368476" cy="3228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Calibri" pitchFamily="34" charset="0"/>
                <a:cs typeface="Arial" pitchFamily="34" charset="0"/>
              </a:rPr>
              <a:t>обновленный дозатор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68612" name="Picture 4" descr="«Гольфстрим»-2М-2 - 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45929"/>
            <a:ext cx="3888432" cy="341207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915816" y="3789040"/>
            <a:ext cx="2988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Гольфстрим</a:t>
            </a:r>
            <a:r>
              <a:rPr lang="en-US" sz="1600" b="1" dirty="0" smtClean="0">
                <a:solidFill>
                  <a:srgbClr val="0000FF"/>
                </a:solidFill>
                <a:ea typeface="Dotum" pitchFamily="34" charset="-127"/>
              </a:rPr>
              <a:t>-</a:t>
            </a:r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2М-2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(ванна 23 л)</a:t>
            </a:r>
            <a:endParaRPr lang="ru-RU" sz="1600" dirty="0" smtClean="0"/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327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Максим\Desktop\РАБОТА\ПРЕЗЕНТАЦИИ 2021\IMG_7311.jpg"/>
          <p:cNvPicPr>
            <a:picLocks noChangeAspect="1" noChangeArrowheads="1"/>
          </p:cNvPicPr>
          <p:nvPr/>
        </p:nvPicPr>
        <p:blipFill>
          <a:blip r:embed="rId2" cstate="print"/>
          <a:srcRect l="2800" t="1701" r="5201" b="8001"/>
          <a:stretch>
            <a:fillRect/>
          </a:stretch>
        </p:blipFill>
        <p:spPr bwMode="auto">
          <a:xfrm>
            <a:off x="298100" y="1556792"/>
            <a:ext cx="3744416" cy="4900264"/>
          </a:xfrm>
          <a:prstGeom prst="rect">
            <a:avLst/>
          </a:prstGeom>
          <a:noFill/>
        </p:spPr>
      </p:pic>
      <p:pic>
        <p:nvPicPr>
          <p:cNvPr id="86019" name="Picture 3" descr="C:\Users\Максим\Desktop\РАБОТА\ПРЕЗЕНТАЦИИ 2021\IMG_7310.jpg"/>
          <p:cNvPicPr>
            <a:picLocks noChangeAspect="1" noChangeArrowheads="1"/>
          </p:cNvPicPr>
          <p:nvPr/>
        </p:nvPicPr>
        <p:blipFill>
          <a:blip r:embed="rId3" cstate="print"/>
          <a:srcRect l="24454" r="26639"/>
          <a:stretch>
            <a:fillRect/>
          </a:stretch>
        </p:blipFill>
        <p:spPr bwMode="auto">
          <a:xfrm>
            <a:off x="4355976" y="2134716"/>
            <a:ext cx="1373477" cy="374441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96136" y="2060848"/>
            <a:ext cx="3096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 Индикация текущей и установленной температуры внутри камеры на передней панели аппарата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 Электронный контроль температуры позволяет поддерживать температуру в рабочей камере с точностью до градуса</a:t>
            </a:r>
          </a:p>
        </p:txBody>
      </p:sp>
      <p:grpSp>
        <p:nvGrpSpPr>
          <p:cNvPr id="12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79512" y="54609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Пароконвектоматы</a:t>
            </a:r>
            <a:r>
              <a:rPr lang="ru-RU" sz="2400" b="1" dirty="0" smtClean="0"/>
              <a:t> </a:t>
            </a:r>
            <a:r>
              <a:rPr lang="en-US" sz="2400" b="1" dirty="0" smtClean="0"/>
              <a:t>“</a:t>
            </a:r>
            <a:r>
              <a:rPr lang="ru-RU" sz="2400" b="1" dirty="0" smtClean="0"/>
              <a:t>РУБИКОН</a:t>
            </a:r>
            <a:r>
              <a:rPr lang="en-US" sz="2400" b="1" dirty="0" smtClean="0"/>
              <a:t>”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 поколения (улучшенная версия)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4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47106" name="Picture 2" descr="Подставка дозатора теста -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267075" cy="419100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83568" y="1556792"/>
            <a:ext cx="2988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Подставка-дозатор для теста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184482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Запатентованная головка дозатора формирует пончик правильной формы.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Дозатор теста способен формовать пончики из теста любой консистенции (жидкого или крутого), что выгодно отличает его от аналогичных аппаратов отечественного и импортного производства, для которых необходимо готовить тесто только определенной консистенции.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Дозатор облегчает натекание теста любой консистенции в дозирующую головку. Конструкция дозатора разработана таким образом, что имеется возможность легко разбирать и промывать все его части после окончания работы.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Диапазон регулировки массы пончика, грамм 24..26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Пончиковые аппараты </a:t>
            </a:r>
            <a:r>
              <a:rPr lang="ru-RU" sz="3200" b="1" dirty="0" smtClean="0">
                <a:solidFill>
                  <a:srgbClr val="FF0000"/>
                </a:solidFill>
              </a:rPr>
              <a:t>ГОЛЬФСТРИМ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9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"/>
          <p:cNvPicPr/>
          <p:nvPr/>
        </p:nvPicPr>
        <p:blipFill>
          <a:blip r:embed="rId3" cstate="print"/>
          <a:srcRect l="19222" t="16819" r="6295" b="15906"/>
          <a:stretch/>
        </p:blipFill>
        <p:spPr>
          <a:xfrm>
            <a:off x="4076640" y="1718880"/>
            <a:ext cx="4790631" cy="4131051"/>
          </a:xfrm>
          <a:prstGeom prst="rect">
            <a:avLst/>
          </a:prstGeom>
          <a:ln w="9360">
            <a:noFill/>
          </a:ln>
        </p:spPr>
      </p:pic>
      <p:sp>
        <p:nvSpPr>
          <p:cNvPr id="80" name="CustomShape 2"/>
          <p:cNvSpPr/>
          <p:nvPr/>
        </p:nvSpPr>
        <p:spPr>
          <a:xfrm flipH="1">
            <a:off x="6677668" y="1628639"/>
            <a:ext cx="293012" cy="16039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3"/>
          <p:cNvSpPr/>
          <p:nvPr/>
        </p:nvSpPr>
        <p:spPr>
          <a:xfrm>
            <a:off x="395536" y="1772816"/>
            <a:ext cx="3599280" cy="468448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Производительность до 500 шт. в час </a:t>
            </a: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количество может меняться, все зависит от рецептуры и технологии производства.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Мобильность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благодаря компактным размерам - </a:t>
            </a:r>
            <a:r>
              <a:rPr lang="ru-RU" sz="12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770 х 515 мм</a:t>
            </a: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, аппарат можно разместить с использованием минимальной площади.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Прост в эксплуатации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Не требует специальной квалификации персонала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Прост в обслуживании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Все элементы аппарата легко разбираются и промываются после работы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3651076" y="1394662"/>
            <a:ext cx="115200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Дозатор теста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83" name="CustomShape 5"/>
          <p:cNvSpPr/>
          <p:nvPr/>
        </p:nvSpPr>
        <p:spPr>
          <a:xfrm>
            <a:off x="6372360" y="1197000"/>
            <a:ext cx="115056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2962FF"/>
                </a:solidFill>
                <a:latin typeface="Arial"/>
                <a:ea typeface="Microsoft YaHei"/>
              </a:rPr>
              <a:t>Блок управления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4" name="CustomShape 6"/>
          <p:cNvSpPr/>
          <p:nvPr/>
        </p:nvSpPr>
        <p:spPr>
          <a:xfrm>
            <a:off x="7524720" y="1916280"/>
            <a:ext cx="129492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2962FF"/>
                </a:solidFill>
                <a:latin typeface="Arial"/>
                <a:ea typeface="Microsoft YaHei"/>
              </a:rPr>
              <a:t>Поддон для выкладки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5" name="CustomShape 7"/>
          <p:cNvSpPr/>
          <p:nvPr/>
        </p:nvSpPr>
        <p:spPr>
          <a:xfrm>
            <a:off x="3993201" y="1772324"/>
            <a:ext cx="930491" cy="7422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8"/>
          <p:cNvSpPr/>
          <p:nvPr/>
        </p:nvSpPr>
        <p:spPr>
          <a:xfrm flipH="1">
            <a:off x="7983415" y="2276640"/>
            <a:ext cx="187865" cy="14109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9"/>
          <p:cNvSpPr/>
          <p:nvPr/>
        </p:nvSpPr>
        <p:spPr>
          <a:xfrm flipV="1">
            <a:off x="5125916" y="4510453"/>
            <a:ext cx="1011116" cy="13394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10"/>
          <p:cNvSpPr/>
          <p:nvPr/>
        </p:nvSpPr>
        <p:spPr>
          <a:xfrm>
            <a:off x="4658483" y="5849931"/>
            <a:ext cx="122364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Ванна для фритюра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89" name="CustomShape 11"/>
          <p:cNvSpPr/>
          <p:nvPr/>
        </p:nvSpPr>
        <p:spPr>
          <a:xfrm rot="1108800">
            <a:off x="6971040" y="4631760"/>
            <a:ext cx="1798200" cy="1798200"/>
          </a:xfrm>
          <a:prstGeom prst="star24">
            <a:avLst>
              <a:gd name="adj" fmla="val 43977"/>
            </a:avLst>
          </a:prstGeom>
          <a:solidFill>
            <a:srgbClr val="FFC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</p:sp>
      <p:sp>
        <p:nvSpPr>
          <p:cNvPr id="90" name="CustomShape 12"/>
          <p:cNvSpPr/>
          <p:nvPr/>
        </p:nvSpPr>
        <p:spPr>
          <a:xfrm rot="21414600">
            <a:off x="7140600" y="5006520"/>
            <a:ext cx="1528560" cy="1077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Аппарат разработан и запатентован компанией «АТЕСИ»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91" name="CustomShape 13"/>
          <p:cNvSpPr/>
          <p:nvPr/>
        </p:nvSpPr>
        <p:spPr>
          <a:xfrm>
            <a:off x="7187040" y="4848120"/>
            <a:ext cx="1356480" cy="135648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14"/>
          <p:cNvSpPr/>
          <p:nvPr/>
        </p:nvSpPr>
        <p:spPr>
          <a:xfrm>
            <a:off x="7220160" y="4881240"/>
            <a:ext cx="1290240" cy="129024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TextBox 16"/>
          <p:cNvSpPr txBox="1"/>
          <p:nvPr/>
        </p:nvSpPr>
        <p:spPr>
          <a:xfrm>
            <a:off x="106672" y="69916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Аппараты по приготовлению сырных и творожных шариков </a:t>
            </a:r>
            <a:r>
              <a:rPr lang="ru-RU" sz="2400" b="1" dirty="0" smtClean="0">
                <a:solidFill>
                  <a:srgbClr val="FF0000"/>
                </a:solidFill>
              </a:rPr>
              <a:t>КВАРКИНИ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24" name="Picture 9"/>
          <p:cNvPicPr/>
          <p:nvPr/>
        </p:nvPicPr>
        <p:blipFill>
          <a:blip r:embed="rId4" cstate="print"/>
          <a:stretch/>
        </p:blipFill>
        <p:spPr>
          <a:xfrm>
            <a:off x="1115616" y="1556792"/>
            <a:ext cx="1944216" cy="1136333"/>
          </a:xfrm>
          <a:prstGeom prst="rect">
            <a:avLst/>
          </a:prstGeom>
          <a:ln w="9360"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467544" y="587727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Дозатор формирует </a:t>
            </a:r>
            <a:r>
              <a:rPr lang="ru-RU" sz="1600" b="1" dirty="0" err="1" smtClean="0">
                <a:solidFill>
                  <a:srgbClr val="FF0000"/>
                </a:solidFill>
              </a:rPr>
              <a:t>кваркини</a:t>
            </a:r>
            <a:r>
              <a:rPr lang="ru-RU" sz="1600" b="1" dirty="0" smtClean="0">
                <a:solidFill>
                  <a:srgbClr val="FF0000"/>
                </a:solidFill>
              </a:rPr>
              <a:t> правильной формы диаметром 3,5-4 см и одинаковой массой 24-25 грамм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828720" y="3798720"/>
            <a:ext cx="2303280" cy="279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Габариты: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Напряжение: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Мощность: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Температура: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Производительность: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Объем заливаемого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масла (фритюра):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Объем дозатора: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Время приготовления: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Масса кваркини: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Одновременное приготовление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кваркини в ванне: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076720" y="3798720"/>
            <a:ext cx="2088720" cy="279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Габариты: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Напряжение: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Мощность: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Температура: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Производительность: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Объем заливаемого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масла (фритюра):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Объем дозатора: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Время приготовления: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Масса кваркини: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Одновременное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приготовление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кваркини в ванне: 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2700360" y="3798720"/>
            <a:ext cx="1512360" cy="279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770x515x610 мм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220 В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3,9 кВт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+50…+190 °С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350 кваркини/час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8 л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6 л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180 с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26±2 г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30 шт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6948360" y="3798720"/>
            <a:ext cx="1512360" cy="2736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970x515x610 мм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220 В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7,8 кВт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+50…+190 °С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500 кваркини/час 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14 л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6 л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180 с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26±2 г</a:t>
            </a: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endParaRPr lang="ru-RU" sz="11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275"/>
              </a:spcBef>
            </a:pPr>
            <a:r>
              <a:rPr lang="ru-RU" sz="11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45 шт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97" name="Picture 5"/>
          <p:cNvPicPr/>
          <p:nvPr/>
        </p:nvPicPr>
        <p:blipFill>
          <a:blip r:embed="rId3" cstate="print"/>
          <a:stretch/>
        </p:blipFill>
        <p:spPr>
          <a:xfrm>
            <a:off x="683568" y="1052736"/>
            <a:ext cx="3518352" cy="2736264"/>
          </a:xfrm>
          <a:prstGeom prst="rect">
            <a:avLst/>
          </a:prstGeom>
          <a:ln w="9360">
            <a:noFill/>
          </a:ln>
        </p:spPr>
      </p:pic>
      <p:pic>
        <p:nvPicPr>
          <p:cNvPr id="98" name="Picture 6"/>
          <p:cNvPicPr/>
          <p:nvPr/>
        </p:nvPicPr>
        <p:blipFill>
          <a:blip r:embed="rId4" cstate="print"/>
          <a:stretch/>
        </p:blipFill>
        <p:spPr>
          <a:xfrm>
            <a:off x="4644008" y="1052736"/>
            <a:ext cx="3322440" cy="2677680"/>
          </a:xfrm>
          <a:prstGeom prst="rect">
            <a:avLst/>
          </a:prstGeom>
          <a:ln w="9360">
            <a:noFill/>
          </a:ln>
        </p:spPr>
      </p:pic>
      <p:sp>
        <p:nvSpPr>
          <p:cNvPr id="99" name="CustomShape 5"/>
          <p:cNvSpPr/>
          <p:nvPr/>
        </p:nvSpPr>
        <p:spPr>
          <a:xfrm>
            <a:off x="1763688" y="764704"/>
            <a:ext cx="3889080" cy="1152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Аппарат </a:t>
            </a: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«</a:t>
            </a:r>
            <a:r>
              <a:rPr lang="ru-RU" sz="2000" b="1" strike="noStrike" spc="-1" dirty="0" err="1">
                <a:solidFill>
                  <a:srgbClr val="2962FF"/>
                </a:solidFill>
                <a:latin typeface="Arial"/>
                <a:ea typeface="Microsoft YaHei"/>
              </a:rPr>
              <a:t>Кваркини</a:t>
            </a: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» </a:t>
            </a:r>
            <a:r>
              <a:rPr dirty="0"/>
              <a:t/>
            </a:r>
            <a:br>
              <a:rPr dirty="0"/>
            </a:b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КА-350-01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5508104" y="620688"/>
            <a:ext cx="3635896" cy="1152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Аппарат </a:t>
            </a: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«</a:t>
            </a:r>
            <a:r>
              <a:rPr lang="ru-RU" sz="2000" b="1" strike="noStrike" spc="-1" dirty="0" err="1">
                <a:solidFill>
                  <a:srgbClr val="2962FF"/>
                </a:solidFill>
                <a:latin typeface="Arial"/>
                <a:ea typeface="Microsoft YaHei"/>
              </a:rPr>
              <a:t>Кваркини</a:t>
            </a: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»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2962FF"/>
                </a:solidFill>
                <a:latin typeface="Arial"/>
                <a:ea typeface="Microsoft YaHei"/>
              </a:rPr>
              <a:t>КА-500-01</a:t>
            </a:r>
            <a:endParaRPr lang="ru-RU" sz="2000" b="0" strike="noStrike" spc="-1" dirty="0">
              <a:latin typeface="Arial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45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6672" y="699165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Шкаф тепловой для пирожков и хот-догов </a:t>
            </a:r>
            <a:r>
              <a:rPr lang="ru-RU" sz="2800" b="1" dirty="0" smtClean="0">
                <a:solidFill>
                  <a:srgbClr val="FF0000"/>
                </a:solidFill>
              </a:rPr>
              <a:t>ФИОЛЕНТ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7687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Плавная регулировка </a:t>
            </a:r>
            <a:r>
              <a:rPr lang="ru-RU" b="1" dirty="0" smtClean="0"/>
              <a:t>температуры </a:t>
            </a:r>
            <a:r>
              <a:rPr lang="ru-RU" b="1" dirty="0"/>
              <a:t>внутри шкафа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Конвекция теплого воздуха обеспечивает быстрый и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равномерный прогрев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Легкосъемная кассета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из </a:t>
            </a:r>
            <a:r>
              <a:rPr lang="ru-RU" b="1" dirty="0"/>
              <a:t>нержавеющей стали для </a:t>
            </a:r>
            <a:endParaRPr lang="ru-RU" b="1" dirty="0" smtClean="0"/>
          </a:p>
          <a:p>
            <a:r>
              <a:rPr lang="ru-RU" b="1" dirty="0" smtClean="0"/>
              <a:t>Размещения упаковок </a:t>
            </a:r>
            <a:r>
              <a:rPr lang="ru-RU" b="1" dirty="0"/>
              <a:t>с продуктом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Дверца оснащена</a:t>
            </a:r>
            <a:endParaRPr lang="ru-RU" dirty="0"/>
          </a:p>
          <a:p>
            <a:r>
              <a:rPr lang="ru-RU" b="1" dirty="0"/>
              <a:t>световой </a:t>
            </a:r>
            <a:r>
              <a:rPr lang="ru-RU" b="1" dirty="0" smtClean="0"/>
              <a:t>панелью (</a:t>
            </a:r>
            <a:r>
              <a:rPr lang="ru-RU" b="1" dirty="0" err="1"/>
              <a:t>лайтбоксом</a:t>
            </a:r>
            <a:r>
              <a:rPr lang="ru-RU" b="1" dirty="0"/>
              <a:t>) для</a:t>
            </a:r>
            <a:endParaRPr lang="ru-RU" dirty="0"/>
          </a:p>
          <a:p>
            <a:r>
              <a:rPr lang="ru-RU" b="1" dirty="0"/>
              <a:t>р</a:t>
            </a:r>
            <a:r>
              <a:rPr lang="ru-RU" b="1" dirty="0" smtClean="0"/>
              <a:t>азмещения рекламного</a:t>
            </a:r>
            <a:endParaRPr lang="ru-RU" dirty="0"/>
          </a:p>
          <a:p>
            <a:r>
              <a:rPr lang="ru-RU" b="1" dirty="0" smtClean="0"/>
              <a:t>Изображения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Температурный режим, +30…+85 °С</a:t>
            </a:r>
            <a:endParaRPr lang="ru-RU" b="1" dirty="0"/>
          </a:p>
        </p:txBody>
      </p:sp>
      <p:pic>
        <p:nvPicPr>
          <p:cNvPr id="60418" name="Picture 2" descr="https://atesy.ru/upload/iblock/a53/shkaf-dlya-khotdogov_o_Denoised-Beauty-kop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424" y="1340768"/>
            <a:ext cx="4946576" cy="49465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предназначен для непродолжительного хранения готовых упакованных хот-догов и пирожков в теплом состоянии.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Грили для кур электрические </a:t>
            </a:r>
            <a:r>
              <a:rPr lang="ru-RU" sz="3200" b="1" dirty="0" smtClean="0">
                <a:solidFill>
                  <a:srgbClr val="FF0000"/>
                </a:solidFill>
              </a:rPr>
              <a:t>КОМАНДОР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654" y="6082083"/>
            <a:ext cx="4936000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 шампурного типа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57936" y="6068124"/>
            <a:ext cx="4134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карусельного типа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737876" cy="265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58098"/>
            <a:ext cx="3720736" cy="371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5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ademaster.ua/im/pics/5622509-piaterochka_logo_trademaster_rus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75818"/>
            <a:ext cx="1750765" cy="13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Грили для кур электрические </a:t>
            </a:r>
            <a:r>
              <a:rPr lang="ru-RU" sz="2000" b="1" dirty="0" smtClean="0">
                <a:solidFill>
                  <a:srgbClr val="FF0000"/>
                </a:solidFill>
              </a:rPr>
              <a:t>карусельного типа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КОМАНДОР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164814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8 кур (</a:t>
            </a:r>
            <a:r>
              <a:rPr lang="ru-RU" b="1" dirty="0" smtClean="0">
                <a:solidFill>
                  <a:srgbClr val="FF0000"/>
                </a:solidFill>
              </a:rPr>
              <a:t>4Э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r>
              <a:rPr lang="ru-RU" b="1" dirty="0" smtClean="0">
                <a:solidFill>
                  <a:srgbClr val="FF0000"/>
                </a:solidFill>
              </a:rPr>
              <a:t>4Э-Т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4 садка)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12 кур (</a:t>
            </a:r>
            <a:r>
              <a:rPr lang="ru-RU" b="1" dirty="0" smtClean="0">
                <a:solidFill>
                  <a:srgbClr val="FF0000"/>
                </a:solidFill>
              </a:rPr>
              <a:t>5Э-Т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4 садка)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н</a:t>
            </a:r>
            <a:r>
              <a:rPr lang="ru-RU" dirty="0" smtClean="0">
                <a:solidFill>
                  <a:srgbClr val="0000FF"/>
                </a:solidFill>
              </a:rPr>
              <a:t>а 18 кур (</a:t>
            </a:r>
            <a:r>
              <a:rPr lang="ru-RU" b="1" dirty="0" smtClean="0">
                <a:solidFill>
                  <a:srgbClr val="FF0000"/>
                </a:solidFill>
              </a:rPr>
              <a:t>6Э-Т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220/380В</a:t>
            </a:r>
            <a:r>
              <a:rPr lang="en-US" dirty="0" smtClean="0">
                <a:solidFill>
                  <a:srgbClr val="0000FF"/>
                </a:solidFill>
              </a:rPr>
              <a:t>, , 5 </a:t>
            </a:r>
            <a:r>
              <a:rPr lang="ru-RU" dirty="0" smtClean="0">
                <a:solidFill>
                  <a:srgbClr val="0000FF"/>
                </a:solidFill>
              </a:rPr>
              <a:t>садков)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30197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980728"/>
            <a:ext cx="4283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можно готовить как целые тушки кур, так и их отдельные части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Механизм торможения позволяет четко фиксировать положение садков во время остановки вращения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Таймер гриля автоматически отключает нагрев и подает звуковой сигнал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Сочетание скорости вращения и мощности привода обеспечивает качественное приготовление кур при любой (даже несимметричной) загрузке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Двери выполнены из термостойкого </a:t>
            </a:r>
            <a:r>
              <a:rPr lang="ru-RU" sz="1600" dirty="0" err="1" smtClean="0"/>
              <a:t>ударопрочного</a:t>
            </a:r>
            <a:r>
              <a:rPr lang="ru-RU" sz="1600" dirty="0" smtClean="0"/>
              <a:t> (</a:t>
            </a:r>
            <a:r>
              <a:rPr lang="ru-RU" sz="1600" dirty="0" err="1" smtClean="0"/>
              <a:t>закаленого</a:t>
            </a:r>
            <a:r>
              <a:rPr lang="ru-RU" sz="1600" dirty="0" smtClean="0"/>
              <a:t>) стекла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Угол и положение открытых дверей не препятствуют выемке садка с курами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На дне рабочей камеры расположен поддон для сбора влаги и жира, стекающего с кур.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Каждый ТЭН имеет отражатель, повышающий эффективность нагрева продукта</a:t>
            </a:r>
          </a:p>
          <a:p>
            <a:pPr fontAlgn="base"/>
            <a:endParaRPr lang="ru-RU" sz="16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555776" y="6004560"/>
          <a:ext cx="6096000" cy="85344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Пределы регулирования температуры, °С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/>
                        <a:t>+50...+250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Таймер, мин.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15…120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4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ademaster.ua/im/pics/5622509-piaterochka_logo_trademaster_russ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0728"/>
            <a:ext cx="1750765" cy="13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Витрина тепловая для кур </a:t>
            </a:r>
            <a:r>
              <a:rPr lang="ru-RU" sz="2800" b="1" dirty="0" smtClean="0">
                <a:solidFill>
                  <a:srgbClr val="FF0000"/>
                </a:solidFill>
              </a:rPr>
              <a:t>КОМАНДОР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762174" cy="15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1560" y="1268760"/>
            <a:ext cx="2664296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ВК-4-Э</a:t>
            </a:r>
            <a:endParaRPr lang="ru-RU" sz="1600" b="1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48130" name="Picture 2" descr="https://atesy.ru/upload/iblock/014/VK_4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2592288" cy="25922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3573016"/>
            <a:ext cx="2664296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ВК-4-01</a:t>
            </a:r>
            <a:endParaRPr lang="ru-RU" sz="1600" b="1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5776" y="126876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Полностью стеклянный корпус обеспечивает прекрасный обзор готовых блюд в витрине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Благодаря подсветке блюда приобретают привлекательный вид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Благодаря мягкому нагреву и </a:t>
            </a:r>
            <a:r>
              <a:rPr lang="ru-RU" sz="1400" dirty="0" err="1" smtClean="0"/>
              <a:t>пароувлажнению</a:t>
            </a:r>
            <a:r>
              <a:rPr lang="ru-RU" sz="1400" dirty="0" smtClean="0"/>
              <a:t>, блюда в течение нескольких часов сохраняют аппетитный вид и не теряют сочность и вес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Конструкция полок позволяет легко выдвигать (на половину ширины) их для обеспечения удобного доступа к блюдам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Специальные фиксаторы удерживают выдвинутые полки в горизонтальном положении, не позволяя им самопроизвольно опрокинуться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Перфорация в полках позволяет обеспечить циркуляцию тепла и пара внутри витрины.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Поддержание продуктов питания в горячем состоянии осуществляется естественной конвекцией.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 В нижней части витрины имеется поддон для сбора жира.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Терморегулятор спрятан под корпус витрины (ВК-4-01). Для предотвращения </a:t>
            </a:r>
            <a:r>
              <a:rPr lang="ru-RU" sz="1400" dirty="0" err="1" smtClean="0"/>
              <a:t>подсыхания</a:t>
            </a:r>
            <a:r>
              <a:rPr lang="ru-RU" sz="1400" dirty="0" smtClean="0"/>
              <a:t> продуктов в витрине над </a:t>
            </a:r>
            <a:r>
              <a:rPr lang="ru-RU" sz="1400" dirty="0" err="1" smtClean="0"/>
              <a:t>ТЭНом</a:t>
            </a:r>
            <a:r>
              <a:rPr lang="ru-RU" sz="1400" dirty="0" smtClean="0"/>
              <a:t> расположен поддон для воды, испарение которой создает эффект паровой бани.</a:t>
            </a:r>
          </a:p>
          <a:p>
            <a:pPr fontAlgn="base"/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36296" y="3789040"/>
            <a:ext cx="1695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макс. загрузка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на 9 кур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96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Грили для кур электрические </a:t>
            </a:r>
            <a:r>
              <a:rPr lang="ru-RU" sz="2000" b="1" dirty="0" smtClean="0">
                <a:solidFill>
                  <a:srgbClr val="FF0000"/>
                </a:solidFill>
              </a:rPr>
              <a:t>шампурного типа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КОМАНДОР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720736" cy="371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95936" y="1052736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5 тушек </a:t>
            </a:r>
            <a:r>
              <a:rPr lang="ru-RU" i="1" dirty="0" smtClean="0">
                <a:solidFill>
                  <a:srgbClr val="0000FF"/>
                </a:solidFill>
              </a:rPr>
              <a:t>весом 1 кг</a:t>
            </a:r>
            <a:r>
              <a:rPr lang="ru-RU" dirty="0" smtClean="0">
                <a:solidFill>
                  <a:srgbClr val="0000FF"/>
                </a:solidFill>
              </a:rPr>
              <a:t>  (2/1М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1 шампур)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10 тушек (2/2М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2 шампура)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н</a:t>
            </a:r>
            <a:r>
              <a:rPr lang="ru-RU" dirty="0" smtClean="0">
                <a:solidFill>
                  <a:srgbClr val="0000FF"/>
                </a:solidFill>
              </a:rPr>
              <a:t>а 15 тушек (2/3Э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ru-RU" dirty="0" smtClean="0">
                <a:solidFill>
                  <a:srgbClr val="0000FF"/>
                </a:solidFill>
              </a:rPr>
              <a:t> 3 шампура)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25 тушек (2/5Э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220В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ru-RU" dirty="0" smtClean="0">
                <a:solidFill>
                  <a:srgbClr val="0000FF"/>
                </a:solidFill>
              </a:rPr>
              <a:t> 5 шампуров)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67944" y="2492896"/>
            <a:ext cx="489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Постоянная скорость вращения шампура и оптимальное расстояние от тушки до </a:t>
            </a:r>
            <a:r>
              <a:rPr lang="ru-RU" sz="1400" dirty="0" err="1" smtClean="0"/>
              <a:t>ТЭНов</a:t>
            </a:r>
            <a:r>
              <a:rPr lang="ru-RU" sz="1400" dirty="0" smtClean="0"/>
              <a:t> обеспечивают равномерную прожарку кур и высокую производительность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Специальный узел вращения и поддержки шампура обеспечивает быструю установку и выемку шампура из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Шампур имеет три спицы и оснащен торцевыми фиксаторами кур, исключающими проворачивание кур во время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Стеклянные дверцы имеют магнитный фиксатор закрытого положения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В положении открытых дверей шампуры с курами легко вынимаются из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 В основании гриля расположен поддон для сбора жира.  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 Дверцы гриля выполнены из термостойкого стекла и позволяют наблюдать за процессом приготовления.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В камере имеется внутренняя подсветка.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dirty="0" err="1" smtClean="0"/>
              <a:t>ТЭНы</a:t>
            </a:r>
            <a:r>
              <a:rPr lang="ru-RU" sz="1400" dirty="0" smtClean="0"/>
              <a:t> имеют специальный отражатель, который повышает эффективность и равномерность нагрева продукта.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72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Грили для кур </a:t>
            </a:r>
            <a:r>
              <a:rPr lang="ru-RU" sz="2000" b="1" dirty="0" smtClean="0">
                <a:solidFill>
                  <a:srgbClr val="FF0000"/>
                </a:solidFill>
              </a:rPr>
              <a:t>газовые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шампурного типа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КОМАНДОР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720736" cy="371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1340768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На 25 тушек (2/5 газ</a:t>
            </a:r>
            <a:r>
              <a:rPr lang="en-US" dirty="0" smtClean="0">
                <a:solidFill>
                  <a:srgbClr val="0000FF"/>
                </a:solidFill>
              </a:rPr>
              <a:t> , </a:t>
            </a:r>
            <a:r>
              <a:rPr lang="ru-RU" dirty="0" smtClean="0">
                <a:solidFill>
                  <a:srgbClr val="0000FF"/>
                </a:solidFill>
              </a:rPr>
              <a:t>5 шампуров)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47456" y="1124744"/>
            <a:ext cx="4896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Два ряда шампуров: дальний - для жарки кур, ближний - для поддержания готовых кур в горячем состоянии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Постоянная скорость вращения шампура и оптимальное расстояние от тушки до </a:t>
            </a:r>
            <a:r>
              <a:rPr lang="ru-RU" sz="1400" dirty="0" err="1" smtClean="0"/>
              <a:t>ТЭНов</a:t>
            </a:r>
            <a:r>
              <a:rPr lang="ru-RU" sz="1400" dirty="0" smtClean="0"/>
              <a:t> обеспечивают равномерную прожарку кур и высокую производительность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Специальный узел вращения и поддержки шампура обеспечивает быструю установку и выемку шампуров из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Шампур имеет три спицы и оснащен торцевыми фиксаторами кур, исключающими проворачивание кур во время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Стеклянные дверцы имеют магнитный фиксатор закрытого положения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В положении открытых дверей шампуры с курами легко вынимаются из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В основании гриля расположен поддон для сбора жира.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Дверцы гриля выполнены из термостойкого стекла и позволяют наблюдать за процессом приготовления. 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Гриль работает на сжиженном газе (баллонном) по ГОСТ 20448-90 (пропан технический, смесь пропана и бутана технических, бутан технический) с применением газового редуктора.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Интенсивность нагрева каждой горелки регулируется ручками, расположенными на передней панели гриля.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256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260648"/>
            <a:ext cx="6588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cap="all" dirty="0" smtClean="0"/>
              <a:t>СЕТКА-ШАМПУР УНИВЕРСАЛЬНАЯ ДЛЯ ГРИЛЯ КОМАНДОР-2</a:t>
            </a:r>
          </a:p>
          <a:p>
            <a:pPr algn="ctr" fontAlgn="base"/>
            <a:endParaRPr lang="ru-RU" sz="2800" b="1" cap="all" dirty="0"/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9634" name="Picture 2" descr="https://atesy.ru/upload/iblock/731/68a7566c_27df_11eb_8e05_002590c0bb7c_963d3a9f_60ac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957849" cy="2224311"/>
          </a:xfrm>
          <a:prstGeom prst="rect">
            <a:avLst/>
          </a:prstGeom>
          <a:noFill/>
        </p:spPr>
      </p:pic>
      <p:pic>
        <p:nvPicPr>
          <p:cNvPr id="69636" name="Picture 4" descr="https://atesy.ru/upload/iblock/123/68a7566c_27df_11eb_8e05_002590c0bb7c_963d3a9d_60ac_11eb_8e07_002590c0bb7c.resiz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4752528" cy="267092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788024" y="2204864"/>
            <a:ext cx="4067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 Сетка-шампур - универсальное приспособление для приготовления в шампурных куриных грилях серии Командор-2 различных блюд: куриные крылья, ножки, бедра, окорочка, свиные ребрышки, рыбные стейки, овощи, грибы и многое другое.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213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283968" y="1700808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sz="2200" dirty="0" smtClean="0"/>
              <a:t>Специальные ограничители предотвращают падение </a:t>
            </a:r>
            <a:r>
              <a:rPr lang="ru-RU" sz="2200" dirty="0" err="1" smtClean="0"/>
              <a:t>пароконвектомата</a:t>
            </a:r>
            <a:r>
              <a:rPr lang="en-US" sz="2200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endParaRPr lang="ru-RU" sz="2200" dirty="0" smtClean="0"/>
          </a:p>
          <a:p>
            <a:pPr fontAlgn="base"/>
            <a:endParaRPr lang="en-US" sz="22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2200" dirty="0" smtClean="0"/>
              <a:t> Материал – нержавеющая сталь AISI 304, конструкция разборная</a:t>
            </a:r>
            <a:r>
              <a:rPr lang="en-US" sz="2200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endParaRPr lang="ru-RU" sz="2200" dirty="0" smtClean="0"/>
          </a:p>
          <a:p>
            <a:pPr fontAlgn="base">
              <a:buFont typeface="Wingdings" pitchFamily="2" charset="2"/>
              <a:buChar char="ü"/>
            </a:pPr>
            <a:endParaRPr lang="en-US" sz="22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2200" dirty="0" smtClean="0"/>
              <a:t> Опорные ножки подставки регулируются по высоте для компенсации неровностей пола.</a:t>
            </a:r>
          </a:p>
          <a:p>
            <a:pPr fontAlgn="base">
              <a:buFont typeface="Wingdings" pitchFamily="2" charset="2"/>
              <a:buChar char="ü"/>
            </a:pP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15" name="Picture 2" descr="https://atesy.ru/upload/iblock/61f/Kartink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963988" cy="396398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11560" y="537321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ПДТ-Л- 800. 800.960-02 (для АПК-6-1.1-03-1)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76470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ПОДСТАВКИ ПОД ПАРОКОНВЕКТОМАТЫ </a:t>
            </a:r>
            <a:r>
              <a:rPr lang="en-US" sz="2400" b="1" dirty="0" smtClean="0">
                <a:solidFill>
                  <a:srgbClr val="FF0000"/>
                </a:solidFill>
              </a:rPr>
              <a:t>III</a:t>
            </a:r>
            <a:r>
              <a:rPr lang="ru-RU" sz="2400" b="1" dirty="0" smtClean="0">
                <a:solidFill>
                  <a:srgbClr val="FF0000"/>
                </a:solidFill>
              </a:rPr>
              <a:t>-го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ПОКОЛЕНИЯ серии </a:t>
            </a:r>
            <a:r>
              <a:rPr lang="ru-RU" sz="2400" b="1" dirty="0" smtClean="0">
                <a:solidFill>
                  <a:srgbClr val="FF0000"/>
                </a:solidFill>
              </a:rPr>
              <a:t>ЛЮКС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(</a:t>
            </a:r>
            <a:r>
              <a:rPr lang="ru-RU" sz="2400" b="1" i="1" dirty="0" smtClean="0">
                <a:solidFill>
                  <a:srgbClr val="FF0000"/>
                </a:solidFill>
              </a:rPr>
              <a:t>подставки для технолог. оборудования)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5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79512" y="116632"/>
            <a:ext cx="6588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cap="all" dirty="0" smtClean="0"/>
              <a:t>СЕТКА-ШАМПУР УНИВЕРСАЛЬНАЯ ДЛЯ ГРИЛЯ КОМАНДОР-2</a:t>
            </a:r>
          </a:p>
          <a:p>
            <a:pPr algn="ctr" fontAlgn="base"/>
            <a:endParaRPr lang="ru-RU" sz="2800" b="1" cap="all" dirty="0"/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71682" name="Picture 2" descr="https://atesy.ru/upload/iblock/f74/68a7566c_27df_11eb_8e05_002590c0bb7c_57ad8d8b_6faa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 t="17391" b="8696"/>
          <a:stretch>
            <a:fillRect/>
          </a:stretch>
        </p:blipFill>
        <p:spPr bwMode="auto">
          <a:xfrm>
            <a:off x="0" y="1124744"/>
            <a:ext cx="4968552" cy="36724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932040" y="1196752"/>
            <a:ext cx="3960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Позволяет готовить различные блюда: куриные крылья, ножки, бедра, окорочка, свиные ребрышки, рыбные стейки, овощи, грибы и многое другое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Благодаря сетчатой конструкции шампура продукт равномерно поджаривается со всех сторон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Специальный замок надежно фиксирует продукт внутри шампура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Конструкция шампура позволяет просто и безопасно вынимать его из гриля с помощью специальных захватов, входящих в комплект поставки грилей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Шампур изготовлен из нержавеющей стали, что обеспечивает простоту проведение тщательной ежедневной санитарной обработки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Сварная конструкция шампура обеспечивает ему долговечность работы при жестких режимах эксплуатации</a:t>
            </a:r>
            <a:r>
              <a:rPr lang="en-US" sz="1600" dirty="0" smtClean="0"/>
              <a:t>.</a:t>
            </a:r>
            <a:endParaRPr lang="ru-RU" sz="1600" dirty="0"/>
          </a:p>
        </p:txBody>
      </p:sp>
      <p:pic>
        <p:nvPicPr>
          <p:cNvPr id="71684" name="Picture 4" descr="https://atesy.ru/upload/iblock/090/68a7566c_27df_11eb_8e05_002590c0bb7c_a200addb_5fca_11eb_8e07_002590c0bb7c.resize1.jpeg"/>
          <p:cNvPicPr>
            <a:picLocks noChangeAspect="1" noChangeArrowheads="1"/>
          </p:cNvPicPr>
          <p:nvPr/>
        </p:nvPicPr>
        <p:blipFill>
          <a:blip r:embed="rId4" cstate="print"/>
          <a:srcRect l="5175" t="33891" r="4445" b="21291"/>
          <a:stretch>
            <a:fillRect/>
          </a:stretch>
        </p:blipFill>
        <p:spPr bwMode="auto">
          <a:xfrm>
            <a:off x="251520" y="4725144"/>
            <a:ext cx="4392488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3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Грили роликовые для сосисок электрические </a:t>
            </a:r>
            <a:r>
              <a:rPr lang="ru-RU" sz="2000" b="1" dirty="0" smtClean="0">
                <a:solidFill>
                  <a:srgbClr val="FF0000"/>
                </a:solidFill>
              </a:rPr>
              <a:t>ГРАТИ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50178" name="Picture 2" descr="https://atesy.ru/upload/iblock/5d2/Gril-rolikovyy-dlya-sosisok-Grati_5.44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839073" cy="287930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87624" y="1268760"/>
            <a:ext cx="913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Грати-5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3861048"/>
            <a:ext cx="913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Грати-9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Усовершенствованная система регулировки температуры обеспечивает быстроту и качество обжарки сосисок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Диаметр ролика и оптимальная скорость вращения обеспечивают равномерную прожарку сосисок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Ролики из пищевой нержавеющей стали позволяют проводить санитарную обработку механическими и химическими средствами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Специальный легкосъемный поддон для сбора стекающего жира облегчают уборку гриля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Две зоны нагрева роликов: зона А - 5 роликов, зона Б - 4 ролика (для Грати-7</a:t>
            </a:r>
            <a:r>
              <a:rPr lang="en-US" dirty="0" smtClean="0"/>
              <a:t>;9;11)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Модификации с роликами из углеродистой стали </a:t>
            </a:r>
            <a:r>
              <a:rPr lang="ru-RU" dirty="0" smtClean="0">
                <a:solidFill>
                  <a:srgbClr val="FF0000"/>
                </a:solidFill>
              </a:rPr>
              <a:t>с </a:t>
            </a:r>
            <a:r>
              <a:rPr lang="ru-RU" dirty="0" err="1" smtClean="0">
                <a:solidFill>
                  <a:srgbClr val="FF0000"/>
                </a:solidFill>
              </a:rPr>
              <a:t>тефлоновым</a:t>
            </a:r>
            <a:r>
              <a:rPr lang="ru-RU" dirty="0" smtClean="0">
                <a:solidFill>
                  <a:srgbClr val="FF0000"/>
                </a:solidFill>
              </a:rPr>
              <a:t> покрытием имеют высокие </a:t>
            </a:r>
            <a:r>
              <a:rPr lang="ru-RU" dirty="0" err="1" smtClean="0">
                <a:solidFill>
                  <a:srgbClr val="FF0000"/>
                </a:solidFill>
              </a:rPr>
              <a:t>антипригарные</a:t>
            </a:r>
            <a:r>
              <a:rPr lang="ru-RU" dirty="0" smtClean="0">
                <a:solidFill>
                  <a:srgbClr val="FF0000"/>
                </a:solidFill>
              </a:rPr>
              <a:t> свойства.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Корпус гриля из </a:t>
            </a:r>
            <a:r>
              <a:rPr lang="en-US" dirty="0" smtClean="0">
                <a:solidFill>
                  <a:srgbClr val="FF0000"/>
                </a:solidFill>
              </a:rPr>
              <a:t>AISI430 </a:t>
            </a:r>
            <a:r>
              <a:rPr lang="ru-RU" dirty="0" smtClean="0">
                <a:solidFill>
                  <a:srgbClr val="FF0000"/>
                </a:solidFill>
              </a:rPr>
              <a:t>либо </a:t>
            </a:r>
            <a:r>
              <a:rPr lang="en-US" dirty="0" smtClean="0">
                <a:solidFill>
                  <a:srgbClr val="FF0000"/>
                </a:solidFill>
              </a:rPr>
              <a:t>AISI304.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56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Грили комбинированные для сосисок и полуфабрикатов котлет электрические </a:t>
            </a:r>
            <a:r>
              <a:rPr lang="ru-RU" sz="2000" b="1" dirty="0" smtClean="0">
                <a:solidFill>
                  <a:srgbClr val="FF0000"/>
                </a:solidFill>
              </a:rPr>
              <a:t>АРБАТ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фаст-фуд</a:t>
            </a:r>
            <a:endParaRPr dirty="0"/>
          </a:p>
        </p:txBody>
      </p:sp>
      <p:pic>
        <p:nvPicPr>
          <p:cNvPr id="52226" name="Picture 2" descr="https://atesy.ru/upload/iblock/bef/Kombi_gril-ARBAT-KG_7.3_570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743062" cy="280729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331640" y="1412776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cap="all" dirty="0" smtClean="0"/>
              <a:t>КГ-7.3-440-01</a:t>
            </a:r>
            <a:endParaRPr lang="ru-RU" b="1" cap="all" dirty="0"/>
          </a:p>
        </p:txBody>
      </p:sp>
      <p:pic>
        <p:nvPicPr>
          <p:cNvPr id="52228" name="Picture 4" descr="https://atesy.ru/upload/iblock/052/Kombi_gril-ARBAT-KG_7.1P_570_01-s-produkt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03693"/>
            <a:ext cx="3672408" cy="275430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115616" y="4077072"/>
            <a:ext cx="165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cap="all" dirty="0" smtClean="0"/>
              <a:t>КГ-7.1П-440-01</a:t>
            </a:r>
            <a:endParaRPr lang="ru-RU" b="1" cap="all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141277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Раздельное включение зон приготовления сосисок и котлет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Диаметр ролика и оптимальная скорость вращения обеспечивают равномерную прожарку сосисок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Ролики из пищевой нержавеющей стали позволяют проводить санитарную обработку механическими и химическими средствами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err="1" smtClean="0"/>
              <a:t>Антипригарное</a:t>
            </a:r>
            <a:r>
              <a:rPr lang="ru-RU" sz="1400" dirty="0" smtClean="0"/>
              <a:t> покрытие жарочной поверхности исключает пригорание котлет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Легкосъемная жарочная поверхность (легкосъемные наклонные кассеты) для котлет облегчает санитарную обработку </a:t>
            </a:r>
            <a:r>
              <a:rPr lang="ru-RU" sz="1400" dirty="0" err="1" smtClean="0"/>
              <a:t>комби-гриля</a:t>
            </a:r>
            <a:endParaRPr lang="ru-RU" sz="14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Ступенчатая регулировка температуры нагрева роликов и жарочной поверхности позволяет выбрать оптимальный режим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Раздельные легкосъемные поддоны для сбора стекающего жира под секциями приготовления сосисок и котлет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Каждый ролик нагревается изнутри своим </a:t>
            </a:r>
            <a:r>
              <a:rPr lang="ru-RU" sz="1400" dirty="0" err="1" smtClean="0"/>
              <a:t>ТЭНом</a:t>
            </a:r>
            <a:r>
              <a:rPr lang="ru-RU" sz="1400" dirty="0" smtClean="0"/>
              <a:t>, что позволяет обеспечить равномерную температуру по всей длине ролика, а также поддерживать необходимую температуру на поверхности ролика.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Под жарочной поверхностью установлен съемный поддон для сбора стекающего жира и влаги.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475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198884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Универсальный гриль</a:t>
            </a:r>
            <a:r>
              <a:rPr lang="en-US" dirty="0" smtClean="0"/>
              <a:t>-</a:t>
            </a:r>
            <a:r>
              <a:rPr lang="ru-RU" dirty="0" err="1" smtClean="0"/>
              <a:t>шашлычница</a:t>
            </a:r>
            <a:r>
              <a:rPr lang="ru-RU" dirty="0" smtClean="0"/>
              <a:t> с </a:t>
            </a:r>
            <a:r>
              <a:rPr lang="ru-RU" dirty="0" err="1" smtClean="0"/>
              <a:t>дымогенератором</a:t>
            </a:r>
            <a:r>
              <a:rPr lang="ru-RU" dirty="0" smtClean="0"/>
              <a:t> предназначен для приготовления шашлыков из мяса, овощей, птицы, морепродуктов.</a:t>
            </a:r>
          </a:p>
          <a:p>
            <a:pPr lvl="0"/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 Заменяет традиционный мангал  открытого огня на профессиональной кухне ресторана, бара и точке </a:t>
            </a:r>
            <a:r>
              <a:rPr lang="ru-RU" dirty="0" err="1" smtClean="0"/>
              <a:t>фаст-фуд</a:t>
            </a:r>
            <a:r>
              <a:rPr lang="en-US" dirty="0" smtClean="0"/>
              <a:t>, </a:t>
            </a:r>
            <a:r>
              <a:rPr lang="ru-RU" dirty="0" smtClean="0"/>
              <a:t>обеспечивая </a:t>
            </a:r>
            <a:r>
              <a:rPr lang="ru-RU" dirty="0" err="1" smtClean="0"/>
              <a:t>пожаробезопасность</a:t>
            </a:r>
            <a:r>
              <a:rPr lang="ru-RU" dirty="0" smtClean="0"/>
              <a:t> в процессе работы.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-3" t="-5" r="-3" b="-5"/>
          <a:stretch>
            <a:fillRect/>
          </a:stretch>
        </p:blipFill>
        <p:spPr bwMode="auto">
          <a:xfrm>
            <a:off x="107504" y="1772816"/>
            <a:ext cx="4310843" cy="35142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5445224"/>
            <a:ext cx="395007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Революционный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Продукт !!!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0" y="5229200"/>
            <a:ext cx="755576" cy="93610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19" name="Picture 1" descr="C:\Users\Максим\Desktop\РАБОТА\ПРЕЗЕНТАЦИИ 2021\ВЕБИНАР 12.03.21\IMG_2394.jpg"/>
          <p:cNvPicPr>
            <a:picLocks noChangeAspect="1" noChangeArrowheads="1"/>
          </p:cNvPicPr>
          <p:nvPr/>
        </p:nvPicPr>
        <p:blipFill>
          <a:blip r:embed="rId3" cstate="print"/>
          <a:srcRect l="10779" r="7777"/>
          <a:stretch>
            <a:fillRect/>
          </a:stretch>
        </p:blipFill>
        <p:spPr bwMode="auto">
          <a:xfrm>
            <a:off x="467544" y="1844824"/>
            <a:ext cx="4248472" cy="3912322"/>
          </a:xfrm>
          <a:prstGeom prst="rect">
            <a:avLst/>
          </a:prstGeom>
          <a:noFill/>
        </p:spPr>
      </p:pic>
      <p:pic>
        <p:nvPicPr>
          <p:cNvPr id="90114" name="Picture 2" descr="C:\Users\Максим\Desktop\РАБОТА\ПРЕЗЕНТАЦИИ 2021\ВЕБИНАР 12.03.21\IMG_7348.PNG"/>
          <p:cNvPicPr>
            <a:picLocks noChangeAspect="1" noChangeArrowheads="1"/>
          </p:cNvPicPr>
          <p:nvPr/>
        </p:nvPicPr>
        <p:blipFill>
          <a:blip r:embed="rId4" cstate="print"/>
          <a:srcRect t="36350" b="36350"/>
          <a:stretch>
            <a:fillRect/>
          </a:stretch>
        </p:blipFill>
        <p:spPr bwMode="auto">
          <a:xfrm>
            <a:off x="4860032" y="1988840"/>
            <a:ext cx="4143767" cy="244827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004048" y="4581128"/>
            <a:ext cx="4139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 Обеспечивает соблюдение правил ЗОЖ – при приготовлении  шашлыка исключается образование  вредных канцерогенов 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ru-RU" b="1" dirty="0" smtClean="0">
                <a:solidFill>
                  <a:srgbClr val="FF0000"/>
                </a:solidFill>
              </a:rPr>
              <a:t>так как отсутствует </a:t>
            </a: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капание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r>
              <a:rPr lang="ru-RU" b="1" dirty="0" smtClean="0">
                <a:solidFill>
                  <a:srgbClr val="FF0000"/>
                </a:solidFill>
              </a:rPr>
              <a:t> мясного жира на угли!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1628800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ТЕХНИЧЕСКИЕ ХАРАКТЕРИСТИКИ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Габаритные размеры (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ДхШхВ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), мм: 640х485х530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Номинальное напряжение, В: 220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Частота тока, Гц: 50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Номинальная потребляемая мощность, кВт: 3,65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Количество садок,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шт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: 4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Количество таймеров, шт.: 4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Количество одновременно приготавливаемых порций шашлыка (400 гр.),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шт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: 8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Максимальная загрузка гриля, кг: 3,2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Диапазон установки температуры, °С: +50…+250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Диапазон установки таймера, мин: 10-60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Calibri" pitchFamily="34" charset="0"/>
              </a:rPr>
              <a:t> Масса, кг: 35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Максим\Desktop\РАБОТА\ПРЕЗЕНТАЦИИ 2021\Чегет\20-12-14-Гриль-шашличница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184576" cy="388843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51520" y="1556792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i="1" dirty="0" smtClean="0"/>
              <a:t> Все элементы гриля, контактирующие с пищевыми продуктами,</a:t>
            </a:r>
          </a:p>
          <a:p>
            <a:r>
              <a:rPr lang="ru-RU" sz="1600" i="1" dirty="0" smtClean="0"/>
              <a:t>выполнены из нержавеющей стали.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156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48064" y="1700808"/>
            <a:ext cx="3707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Приготовление продуктов осуществляется посредством инфракрасного излучения </a:t>
            </a:r>
            <a:r>
              <a:rPr lang="ru-RU" dirty="0" err="1" smtClean="0"/>
              <a:t>ТЭНов</a:t>
            </a:r>
            <a:r>
              <a:rPr lang="ru-RU" dirty="0" smtClean="0"/>
              <a:t>, расположенных на передней, задней и верхней частях рабочей камеры.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Каждый ТЭН имеет отражатель, повышающий эффективность нагрева продукта.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8064" y="4293096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Интенсивность нагрева плавно регулируется терморегулятором, ручка которого расположена на передней панели гриля.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54452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Дверь, выполненная из закаленного стекла, позволяет наблюдать за процессом приготовления. 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-3" t="-5" r="-3" b="-5"/>
          <a:stretch>
            <a:fillRect/>
          </a:stretch>
        </p:blipFill>
        <p:spPr bwMode="auto">
          <a:xfrm>
            <a:off x="251520" y="1844824"/>
            <a:ext cx="3974921" cy="32403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1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18434" name="Picture 2" descr="C:\Users\Максим\Desktop\РАБОТА\ПРЕЗЕНТАЦИИ 2021\Чегет\IMG_3270.jpg"/>
          <p:cNvPicPr>
            <a:picLocks noChangeAspect="1" noChangeArrowheads="1"/>
          </p:cNvPicPr>
          <p:nvPr/>
        </p:nvPicPr>
        <p:blipFill>
          <a:blip r:embed="rId3" cstate="print"/>
          <a:srcRect t="19412"/>
          <a:stretch>
            <a:fillRect/>
          </a:stretch>
        </p:blipFill>
        <p:spPr bwMode="auto">
          <a:xfrm>
            <a:off x="179512" y="1916832"/>
            <a:ext cx="4069240" cy="379242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427984" y="148478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/>
              <a:t>Конструкция садок позволяет:</a:t>
            </a:r>
          </a:p>
          <a:p>
            <a:pPr lvl="0"/>
            <a:endParaRPr lang="ru-RU" sz="2400" b="1" dirty="0" smtClean="0"/>
          </a:p>
          <a:p>
            <a:r>
              <a:rPr lang="ru-RU" dirty="0" smtClean="0"/>
              <a:t>- готовить разнообразные блюда порционно</a:t>
            </a:r>
            <a:r>
              <a:rPr lang="en-US" dirty="0" smtClean="0"/>
              <a:t>:</a:t>
            </a:r>
            <a:r>
              <a:rPr lang="ru-RU" dirty="0" smtClean="0"/>
              <a:t> шашлык, свиные ребра, куриные крылья, овощи и многое другое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- в одной садке укладываются две порции шашлыка одновременно</a:t>
            </a:r>
            <a:r>
              <a:rPr lang="en-US" dirty="0" smtClean="0"/>
              <a:t> </a:t>
            </a:r>
            <a:r>
              <a:rPr lang="ru-RU" dirty="0" smtClean="0"/>
              <a:t>(2х400гр.)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- равномерно поджарить продукт со всех сторон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- не тратить время на нанизывание мяса и овощей на шампур, а также снятие готового шашлыка с шампура, как это делается в традиционном варианте приготовления шашлыков</a:t>
            </a:r>
            <a:r>
              <a:rPr lang="en-US" dirty="0" smtClean="0"/>
              <a:t> </a:t>
            </a:r>
            <a:r>
              <a:rPr lang="ru-RU" dirty="0" smtClean="0"/>
              <a:t>на мангале.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87727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Садки имеют специальную геометрию, позволяющую выкладывать продукт в два ряда и прожаривать его со всех сторон.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332656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1484784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Каждая садка гриля имеет порядковый номер, которому соответствует свой таймер на панели управления, благодаря чему повару нет необходимости следить за процессом приготовления, так как лампы индикации и звуковой сигнал вовремя предупредят повара о готовности блюда.</a:t>
            </a:r>
          </a:p>
          <a:p>
            <a:pPr lvl="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19459" name="Picture 3" descr="C:\Users\Максим\Desktop\РАБОТА\ПРЕЗЕНТАЦИИ 2021\Чегет\IMG_7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772639" cy="2340951"/>
          </a:xfrm>
          <a:prstGeom prst="rect">
            <a:avLst/>
          </a:prstGeom>
          <a:noFill/>
        </p:spPr>
      </p:pic>
      <p:pic>
        <p:nvPicPr>
          <p:cNvPr id="19460" name="Picture 4" descr="C:\Users\Максим\Desktop\РАБОТА\ПРЕЗЕНТАЦИИ 2021\Чегет\IMG_7308.jpg"/>
          <p:cNvPicPr>
            <a:picLocks noChangeAspect="1" noChangeArrowheads="1"/>
          </p:cNvPicPr>
          <p:nvPr/>
        </p:nvPicPr>
        <p:blipFill>
          <a:blip r:embed="rId4" cstate="print"/>
          <a:srcRect t="8696" r="24000" b="27536"/>
          <a:stretch>
            <a:fillRect/>
          </a:stretch>
        </p:blipFill>
        <p:spPr bwMode="auto">
          <a:xfrm>
            <a:off x="395536" y="4221088"/>
            <a:ext cx="3744416" cy="2084442"/>
          </a:xfrm>
          <a:prstGeom prst="rect">
            <a:avLst/>
          </a:prstGeom>
          <a:noFill/>
        </p:spPr>
      </p:pic>
      <p:pic>
        <p:nvPicPr>
          <p:cNvPr id="69633" name="Picture 1" descr="C:\Users\Максим\Desktop\РАБОТА\ПРЕЗЕНТАЦИИ 2021\ВЕБИНАР 12.03.21\IMG_7349.PNG"/>
          <p:cNvPicPr>
            <a:picLocks noChangeAspect="1" noChangeArrowheads="1"/>
          </p:cNvPicPr>
          <p:nvPr/>
        </p:nvPicPr>
        <p:blipFill>
          <a:blip r:embed="rId5" cstate="print"/>
          <a:srcRect t="37400" b="37400"/>
          <a:stretch>
            <a:fillRect/>
          </a:stretch>
        </p:blipFill>
        <p:spPr bwMode="auto">
          <a:xfrm>
            <a:off x="4860032" y="4365104"/>
            <a:ext cx="3168763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9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20482" name="Picture 2" descr="C:\Users\Максим\Desktop\РАБОТА\ПРЕЗЕНТАЦИИ 2021\Чегет\IMG_3272.jpg"/>
          <p:cNvPicPr>
            <a:picLocks noChangeAspect="1" noChangeArrowheads="1"/>
          </p:cNvPicPr>
          <p:nvPr/>
        </p:nvPicPr>
        <p:blipFill>
          <a:blip r:embed="rId3" cstate="print"/>
          <a:srcRect r="21429"/>
          <a:stretch>
            <a:fillRect/>
          </a:stretch>
        </p:blipFill>
        <p:spPr bwMode="auto">
          <a:xfrm>
            <a:off x="467544" y="1412776"/>
            <a:ext cx="3672408" cy="508856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788024" y="1844824"/>
            <a:ext cx="4211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Контроль температуры в камере гриля и времени термической обработки гарантируют абсолютную  повторяемость процесса приготовления продукта и существенно экономит время и внимание повара. В этом случае он свободно может заниматься другими делами, а весь процесс приготовления шашлыка доверить автоматике гриля.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 Гриль оснащен четырьмя таймерами: по одному на каждую садку.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427984" y="1556792"/>
            <a:ext cx="457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2200" dirty="0" smtClean="0"/>
              <a:t>Оптимальная высота, подобранная для каждого </a:t>
            </a:r>
            <a:r>
              <a:rPr lang="ru-RU" sz="2200" dirty="0" err="1" smtClean="0"/>
              <a:t>пароконвектомата</a:t>
            </a:r>
            <a:r>
              <a:rPr lang="ru-RU" sz="2200" dirty="0" smtClean="0"/>
              <a:t>, обеспечивает комфорт и безопасность</a:t>
            </a:r>
            <a:r>
              <a:rPr lang="en-US" sz="2200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200" dirty="0" smtClean="0"/>
              <a:t> Все кромки изделий имеют подгиб (фальцовку), что обеспечивает безопасность персонала при его сборке, эксплуатации и санитарной обработке</a:t>
            </a:r>
            <a:r>
              <a:rPr lang="en-US" sz="2200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200" dirty="0" smtClean="0"/>
              <a:t>На стойках расположены направляющие для установки </a:t>
            </a:r>
            <a:r>
              <a:rPr lang="ru-RU" sz="2200" dirty="0" err="1" smtClean="0"/>
              <a:t>гастроемкостей</a:t>
            </a:r>
            <a:r>
              <a:rPr lang="ru-RU" sz="2200" dirty="0" smtClean="0"/>
              <a:t> GN 1/1, GN 1/2, GN 1/3, GN 2/3, а так же для  пекарских листов 600х400</a:t>
            </a:r>
            <a:r>
              <a:rPr lang="en-US" sz="2200" dirty="0" smtClean="0"/>
              <a:t>.</a:t>
            </a:r>
            <a:endParaRPr lang="ru-RU" sz="2200" dirty="0"/>
          </a:p>
        </p:txBody>
      </p:sp>
      <p:pic>
        <p:nvPicPr>
          <p:cNvPr id="128004" name="Picture 4" descr="https://atesy.ru/upload/iblock/c48/Karti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035996" cy="403599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67545" y="5589240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ПДТ-Л- 800. 800.700-02 (для АПК-10-1.1-03-1)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76470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ПОДСТАВКИ ПОД ПАРОКОНВЕКТОМАТЫ </a:t>
            </a:r>
            <a:r>
              <a:rPr lang="en-US" sz="2400" b="1" dirty="0" smtClean="0">
                <a:solidFill>
                  <a:srgbClr val="FF0000"/>
                </a:solidFill>
              </a:rPr>
              <a:t>III</a:t>
            </a:r>
            <a:r>
              <a:rPr lang="ru-RU" sz="2400" b="1" dirty="0" smtClean="0">
                <a:solidFill>
                  <a:srgbClr val="FF0000"/>
                </a:solidFill>
              </a:rPr>
              <a:t>-го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ПОКОЛЕНИЯ серии </a:t>
            </a:r>
            <a:r>
              <a:rPr lang="ru-RU" sz="2400" b="1" dirty="0" smtClean="0">
                <a:solidFill>
                  <a:srgbClr val="FF0000"/>
                </a:solidFill>
              </a:rPr>
              <a:t>ЛЮКС </a:t>
            </a:r>
            <a:r>
              <a:rPr lang="en-US" sz="2400" b="1" i="1" dirty="0" smtClean="0">
                <a:solidFill>
                  <a:srgbClr val="FF0000"/>
                </a:solidFill>
              </a:rPr>
              <a:t>(</a:t>
            </a:r>
            <a:r>
              <a:rPr lang="ru-RU" sz="2400" b="1" i="1" dirty="0" smtClean="0">
                <a:solidFill>
                  <a:srgbClr val="FF0000"/>
                </a:solidFill>
              </a:rPr>
              <a:t>подставки для технолог. оборудования)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21506" name="Picture 2" descr="C:\Users\Максим\Desktop\РАБОТА\ПРЕЗЕНТАЦИИ 2021\Чегет\IMG_7303.jpg"/>
          <p:cNvPicPr>
            <a:picLocks noChangeAspect="1" noChangeArrowheads="1"/>
          </p:cNvPicPr>
          <p:nvPr/>
        </p:nvPicPr>
        <p:blipFill>
          <a:blip r:embed="rId3" cstate="print"/>
          <a:srcRect r="17648"/>
          <a:stretch>
            <a:fillRect/>
          </a:stretch>
        </p:blipFill>
        <p:spPr bwMode="auto">
          <a:xfrm>
            <a:off x="467544" y="1412776"/>
            <a:ext cx="3456384" cy="501317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427984" y="177281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Время приготовления продукта в каждой садке контролируется своим таймером, что существенно экономит время повара и гарантирует превосходный результат вне зависимости от его квалификации,  что важно, т.к. процесс приготовления шашлыка можно поручить неквалифицированному персоналу. На качестве приготовления шашлыка это никак не отразится!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Механизм торможения позволяет четко фиксировать положение садков во время остановки вращения, исключая </a:t>
            </a:r>
            <a:r>
              <a:rPr lang="ru-RU" dirty="0" err="1" smtClean="0"/>
              <a:t>проворот</a:t>
            </a:r>
            <a:r>
              <a:rPr lang="ru-RU" dirty="0" smtClean="0"/>
              <a:t> при несимметричной загрузке.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0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22530" name="Picture 2" descr="C:\Users\Максим\Desktop\РАБОТА\ПРЕЗЕНТАЦИИ 2021\Чегет\IMG_3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2736304" cy="3648405"/>
          </a:xfrm>
          <a:prstGeom prst="rect">
            <a:avLst/>
          </a:prstGeom>
          <a:noFill/>
        </p:spPr>
      </p:pic>
      <p:pic>
        <p:nvPicPr>
          <p:cNvPr id="22531" name="Picture 3" descr="C:\Users\Максим\Desktop\РАБОТА\ПРЕЗЕНТАЦИИ 2021\Чегет\IMG_3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3435846" cy="429309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07504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Стеклянная дверь и подсветка рабочей камеры позволяет наблюдать за процессом приготовления блюд, привлекая внимание клиентов и вызывая повышенный спрос.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6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23554" name="Picture 2" descr="C:\Users\Максим\Desktop\РАБОТА\ПРЕЗЕНТАЦИИ 2021\Чегет\IMG_3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5244075" cy="393305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940152" y="2348880"/>
            <a:ext cx="2843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/>
              <a:t> Резиновый уплотнитель стеклянной двери препятствует выходу дыма из камеры в помещение кухни.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 smtClean="0">
                <a:solidFill>
                  <a:srgbClr val="FF0000"/>
                </a:solidFill>
              </a:rPr>
              <a:t>Садки вращаются вокруг центральной оси внутри рабочей камеры.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2420888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Фиксатор двери в открытом состоянии обеспечивает удобство и безопасность загрузки - разгрузки продукта, а также исключает ожог рук повара при самопроизвольном закрытии горячей двери. </a:t>
            </a:r>
          </a:p>
          <a:p>
            <a:pPr lvl="0"/>
            <a:endParaRPr lang="ru-RU" dirty="0"/>
          </a:p>
        </p:txBody>
      </p:sp>
      <p:pic>
        <p:nvPicPr>
          <p:cNvPr id="24578" name="Picture 2" descr="C:\Users\Максим\Desktop\РАБОТА\ПРЕЗЕНТАЦИИ 2021\Чегет\IMG_7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6519" y="2048847"/>
            <a:ext cx="4512501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3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pic>
        <p:nvPicPr>
          <p:cNvPr id="25602" name="Picture 2" descr="C:\Users\Максим\Desktop\РАБОТА\ПРЕЗЕНТАЦИИ 2021\Чегет\IMG_3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528392" cy="470452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211960" y="1268760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Специальный поддон обеспечивает сбор стекающего с продукта жира и влаги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25603" name="Picture 3" descr="C:\Users\Максим\Desktop\РАБОТА\ПРЕЗЕНТАЦИИ 2021\Чегет\IMG_73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4248472" cy="250356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211960" y="22048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Перед началом работы гриля необходимо поддон для сбора жира</a:t>
            </a:r>
          </a:p>
          <a:p>
            <a:r>
              <a:rPr lang="ru-RU" dirty="0" smtClean="0"/>
              <a:t>посыпать солью для уменьшения разбрызгивания масла от высокой</a:t>
            </a:r>
          </a:p>
          <a:p>
            <a:r>
              <a:rPr lang="ru-RU" dirty="0" smtClean="0"/>
              <a:t>температуры.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Встроенный </a:t>
            </a:r>
            <a:r>
              <a:rPr lang="ru-RU" dirty="0" err="1" smtClean="0"/>
              <a:t>дымогенератор</a:t>
            </a:r>
            <a:r>
              <a:rPr lang="ru-RU" dirty="0" smtClean="0"/>
              <a:t>, работающий на щепе фруктовых пород древесины, придаст шашлыку аромат и вкус мяса «с дымком».</a:t>
            </a:r>
          </a:p>
        </p:txBody>
      </p:sp>
      <p:pic>
        <p:nvPicPr>
          <p:cNvPr id="26626" name="Picture 2" descr="C:\Users\Максим\Desktop\РАБОТА\ПРЕЗЕНТАЦИИ 2021\Чегет\IMG_3273.jpg"/>
          <p:cNvPicPr>
            <a:picLocks noChangeAspect="1" noChangeArrowheads="1"/>
          </p:cNvPicPr>
          <p:nvPr/>
        </p:nvPicPr>
        <p:blipFill>
          <a:blip r:embed="rId3" cstate="print"/>
          <a:srcRect l="15147" t="5769" r="11284" b="9615"/>
          <a:stretch>
            <a:fillRect/>
          </a:stretch>
        </p:blipFill>
        <p:spPr bwMode="auto">
          <a:xfrm>
            <a:off x="755576" y="1700808"/>
            <a:ext cx="2726485" cy="3528392"/>
          </a:xfrm>
          <a:prstGeom prst="rect">
            <a:avLst/>
          </a:prstGeom>
          <a:noFill/>
        </p:spPr>
      </p:pic>
      <p:pic>
        <p:nvPicPr>
          <p:cNvPr id="26627" name="Picture 3" descr="C:\Users\Максим\Desktop\РАБОТА\ПРЕЗЕНТАЦИИ 2021\Чегет\IMG_3274.jpg"/>
          <p:cNvPicPr>
            <a:picLocks noChangeAspect="1" noChangeArrowheads="1"/>
          </p:cNvPicPr>
          <p:nvPr/>
        </p:nvPicPr>
        <p:blipFill>
          <a:blip r:embed="rId4" cstate="print"/>
          <a:srcRect l="8362" t="21739" r="22909" b="13043"/>
          <a:stretch>
            <a:fillRect/>
          </a:stretch>
        </p:blipFill>
        <p:spPr bwMode="auto">
          <a:xfrm>
            <a:off x="4572000" y="2780928"/>
            <a:ext cx="3024336" cy="336037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7504" y="5229200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err="1" smtClean="0">
                <a:solidFill>
                  <a:srgbClr val="FF0000"/>
                </a:solidFill>
              </a:rPr>
              <a:t>Дымогенератор</a:t>
            </a:r>
            <a:r>
              <a:rPr lang="ru-RU" sz="1600" b="1" dirty="0" smtClean="0">
                <a:solidFill>
                  <a:srgbClr val="FF0000"/>
                </a:solidFill>
              </a:rPr>
              <a:t> не дает искр, что обеспечивает безопасность использования гриля в помещении и не требует применения систем </a:t>
            </a:r>
            <a:r>
              <a:rPr lang="ru-RU" sz="1600" b="1" dirty="0" err="1" smtClean="0">
                <a:solidFill>
                  <a:srgbClr val="FF0000"/>
                </a:solidFill>
              </a:rPr>
              <a:t>искрогашения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22048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Крышка </a:t>
            </a:r>
            <a:r>
              <a:rPr lang="ru-RU" dirty="0" err="1" smtClean="0"/>
              <a:t>дымогенератора</a:t>
            </a:r>
            <a:r>
              <a:rPr lang="ru-RU" dirty="0" smtClean="0"/>
              <a:t> закрывается при открывании двери, исключая возгорание щепы, и открывается при закрывании двери, обеспечивая свободную подачу дыма в камеру гриля.</a:t>
            </a:r>
            <a:endParaRPr lang="ru-RU" dirty="0"/>
          </a:p>
        </p:txBody>
      </p:sp>
      <p:pic>
        <p:nvPicPr>
          <p:cNvPr id="1026" name="Picture 2" descr="C:\Users\Максим\Desktop\РАБОТА\ПРЕЗЕНТАЦИИ 2021\Чегет\IMG_7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9081" y="2299311"/>
            <a:ext cx="4211960" cy="3158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60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chemeClr val="tx2"/>
                </a:solidFill>
              </a:rPr>
              <a:t>Гриль-электрошашлычница</a:t>
            </a:r>
            <a:r>
              <a:rPr lang="ru-RU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 smtClean="0">
                <a:solidFill>
                  <a:schemeClr val="tx2"/>
                </a:solidFill>
              </a:rPr>
              <a:t>“</a:t>
            </a:r>
            <a:r>
              <a:rPr lang="ru-RU" sz="3200" b="1" u="sng" dirty="0" smtClean="0">
                <a:solidFill>
                  <a:schemeClr val="tx2"/>
                </a:solidFill>
              </a:rPr>
              <a:t>ЧЕГЕТ</a:t>
            </a:r>
            <a:r>
              <a:rPr lang="en-US" sz="3200" b="1" u="sng" dirty="0" smtClean="0">
                <a:solidFill>
                  <a:schemeClr val="tx2"/>
                </a:solidFill>
              </a:rPr>
              <a:t>”</a:t>
            </a:r>
            <a:endParaRPr lang="ru-RU" sz="32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692696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ГШК-4.3-02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2060848"/>
            <a:ext cx="4014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2800" dirty="0" smtClean="0"/>
              <a:t>Специальный замок надежно фиксирует стеклянную дверь в закрытом состоянии</a:t>
            </a:r>
            <a:endParaRPr lang="ru-RU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61805" t="10241" r="-3" b="5739"/>
          <a:stretch>
            <a:fillRect/>
          </a:stretch>
        </p:blipFill>
        <p:spPr bwMode="auto">
          <a:xfrm>
            <a:off x="1259632" y="1412776"/>
            <a:ext cx="2808312" cy="50354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61805" t="10241" r="-3" b="5739"/>
          <a:stretch>
            <a:fillRect/>
          </a:stretch>
        </p:blipFill>
        <p:spPr bwMode="auto">
          <a:xfrm>
            <a:off x="1403648" y="1412776"/>
            <a:ext cx="2808312" cy="50354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2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31032" y="69269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Мукопросеиватель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КАСКАД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8528"/>
            <a:ext cx="2943669" cy="481968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651789" y="6145643"/>
            <a:ext cx="294400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err="1" smtClean="0">
                <a:ln w="11430"/>
              </a:rPr>
              <a:t>Мукопросеиватель</a:t>
            </a:r>
            <a:r>
              <a:rPr lang="ru-RU" sz="1200" b="1" spc="50" dirty="0" smtClean="0">
                <a:ln w="11430"/>
              </a:rPr>
              <a:t> КАСКАД</a:t>
            </a:r>
            <a:endParaRPr lang="ru-RU" sz="1200" b="1" cap="none" spc="50" dirty="0">
              <a:ln w="11430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Оборудование для пекарен</a:t>
            </a:r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4030" y="1288528"/>
            <a:ext cx="52860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Малогабаритный, компактный. 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Производительность – 150 кг/час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Легкосъемный бункер из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Сито с размером ячейки 1,2х1,2 мм выполнено из специальной магнитной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Снабжен системой магнитной сепарации (улавливание частиц стали при разрушении сетки</a:t>
            </a:r>
            <a:r>
              <a:rPr lang="en-US" dirty="0" smtClean="0"/>
              <a:t>, </a:t>
            </a:r>
            <a:r>
              <a:rPr lang="ru-RU" dirty="0" smtClean="0"/>
              <a:t>установлено на </a:t>
            </a:r>
            <a:r>
              <a:rPr lang="en-US" dirty="0" smtClean="0"/>
              <a:t>“</a:t>
            </a:r>
            <a:r>
              <a:rPr lang="ru-RU" dirty="0" smtClean="0"/>
              <a:t>носике</a:t>
            </a:r>
            <a:r>
              <a:rPr lang="en-US" dirty="0" smtClean="0"/>
              <a:t>” </a:t>
            </a:r>
            <a:r>
              <a:rPr lang="ru-RU" dirty="0" smtClean="0"/>
              <a:t>лотка приемного бункера)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Механический генератор колебаний производит сотрясание бункера с высокой частотой, обеспечивая просеивание муки и ее одновременное рыхление и насыщение кислородом (аэрацию)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Крышка бункера предотвращает пылеобразование и попадание в бункер посторонних предметов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Пускатель ПМ12-010220 У 2В приобретается отдельно.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1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Хот-дог </a:t>
            </a:r>
            <a:r>
              <a:rPr lang="ru-RU" sz="2000" b="1" dirty="0"/>
              <a:t>станция </a:t>
            </a:r>
            <a:r>
              <a:rPr lang="ru-RU" sz="2000" b="1" dirty="0">
                <a:solidFill>
                  <a:srgbClr val="FF0000"/>
                </a:solidFill>
              </a:rPr>
              <a:t>БАВАРИЯ </a:t>
            </a:r>
            <a:r>
              <a:rPr lang="ru-RU" sz="2000" b="1" dirty="0" smtClean="0"/>
              <a:t>1235 мм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органично впишется в любую АЗС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стационарная или уличная торговля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комплектуется всем необходимым </a:t>
            </a:r>
            <a:r>
              <a:rPr lang="ru-RU" dirty="0">
                <a:solidFill>
                  <a:srgbClr val="0000FF"/>
                </a:solidFill>
              </a:rPr>
              <a:t>для приготовления </a:t>
            </a:r>
            <a:r>
              <a:rPr lang="ru-RU" dirty="0" smtClean="0">
                <a:solidFill>
                  <a:srgbClr val="0000FF"/>
                </a:solidFill>
              </a:rPr>
              <a:t>хот-догов: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9520"/>
            <a:ext cx="45466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Картинка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46" y="3009784"/>
            <a:ext cx="1492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516217" y="3174067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роликовый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для сосисок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Грати-5/500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73705" y="4341785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</a:t>
            </a:r>
            <a:endParaRPr lang="ru-RU" sz="1600" b="1" dirty="0" smtClean="0">
              <a:solidFill>
                <a:srgbClr val="0000FF"/>
              </a:solidFill>
              <a:ea typeface="Dotum" pitchFamily="34" charset="-127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САЛАМАНДРА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ГСЛ-1-400.300-01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5" y="5443029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контактный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Маэстро 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ГК-1/1.55Р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07439"/>
            <a:ext cx="1296145" cy="86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11" y="3977417"/>
            <a:ext cx="1674094" cy="14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716016" y="1484784"/>
            <a:ext cx="4139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2400" dirty="0" smtClean="0"/>
              <a:t> Удобство монтажа обусловлено установкой зонта непосредственно на крышу </a:t>
            </a:r>
            <a:r>
              <a:rPr lang="ru-RU" sz="2400" dirty="0" err="1" smtClean="0"/>
              <a:t>пароконвектомата</a:t>
            </a:r>
            <a:r>
              <a:rPr lang="en-US" sz="2400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400" dirty="0" smtClean="0"/>
              <a:t> Лабиринтные фильтры обеспечивают удержание влаги и жира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2400" dirty="0" smtClean="0"/>
              <a:t> Зонт имеет два лотка для сбора конденсата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2400" dirty="0" smtClean="0"/>
              <a:t> Выполнен из пищевой нержавеющей стали AISI430.</a:t>
            </a:r>
          </a:p>
          <a:p>
            <a:pPr fontAlgn="base">
              <a:buFont typeface="Wingdings" pitchFamily="2" charset="2"/>
              <a:buChar char="ü"/>
            </a:pPr>
            <a:endParaRPr lang="ru-RU" sz="2400" dirty="0"/>
          </a:p>
        </p:txBody>
      </p:sp>
      <p:pic>
        <p:nvPicPr>
          <p:cNvPr id="11" name="Picture 2" descr="https://atesy.ru/upload/iblock/bba/Kartinka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995936" cy="35010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9512" y="5373216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ЗВП-С-10-1.1-03 (для АПК-6-1.1-03-1, 10-1.1-03-1</a:t>
            </a:r>
            <a:r>
              <a:rPr lang="en-US" b="1" dirty="0" smtClean="0"/>
              <a:t>, </a:t>
            </a:r>
            <a:r>
              <a:rPr lang="ru-RU" b="1" dirty="0" smtClean="0"/>
              <a:t>20-1.1-03-1)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764704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ЗОНТЫ для ПАРОКОНВЕКТОМАТОВ </a:t>
            </a:r>
            <a:r>
              <a:rPr lang="en-US" sz="2400" b="1" dirty="0" smtClean="0">
                <a:solidFill>
                  <a:srgbClr val="FF0000"/>
                </a:solidFill>
              </a:rPr>
              <a:t>III</a:t>
            </a:r>
            <a:r>
              <a:rPr lang="ru-RU" sz="2400" b="1" dirty="0" smtClean="0">
                <a:solidFill>
                  <a:srgbClr val="FF0000"/>
                </a:solidFill>
              </a:rPr>
              <a:t>-го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ПОКОЛЕНИЯ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9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Станция для </a:t>
            </a:r>
            <a:r>
              <a:rPr lang="ru-RU" sz="2000" b="1" dirty="0" err="1" smtClean="0"/>
              <a:t>бургеров</a:t>
            </a:r>
            <a:r>
              <a:rPr lang="ru-RU" sz="2000" b="1" dirty="0" smtClean="0"/>
              <a:t> и хот-догов </a:t>
            </a:r>
            <a:r>
              <a:rPr lang="ru-RU" sz="2000" b="1" dirty="0" smtClean="0">
                <a:solidFill>
                  <a:srgbClr val="FF0000"/>
                </a:solidFill>
              </a:rPr>
              <a:t>БАВАРИЯ </a:t>
            </a:r>
            <a:r>
              <a:rPr lang="ru-RU" sz="2000" b="1" dirty="0" smtClean="0"/>
              <a:t>1235 мм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3" y="3589565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FF"/>
                </a:solidFill>
                <a:ea typeface="Dotum" pitchFamily="34" charset="-127"/>
              </a:rPr>
              <a:t>Комби</a:t>
            </a:r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-гриль </a:t>
            </a:r>
            <a:endParaRPr lang="ru-RU" sz="1600" b="1" dirty="0" smtClean="0">
              <a:solidFill>
                <a:srgbClr val="0000FF"/>
              </a:solidFill>
              <a:ea typeface="Dotum" pitchFamily="34" charset="-127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АРБАТ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КГ-7.3-570-01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4" y="5404581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контактный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Маэстро 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5131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07" y="5098057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930138" cy="42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2" y="2973145"/>
            <a:ext cx="2463639" cy="1847729"/>
          </a:xfrm>
          <a:prstGeom prst="rect">
            <a:avLst/>
          </a:prstGeom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1772816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>
                <a:solidFill>
                  <a:srgbClr val="FF0000"/>
                </a:solidFill>
              </a:rPr>
              <a:t>Станция представляет собой закрытый модуль, в виде стола с охлаждаемой камерой (рабочего объема) с </a:t>
            </a:r>
            <a:r>
              <a:rPr lang="ru-RU" sz="1400" b="1" dirty="0" err="1">
                <a:solidFill>
                  <a:srgbClr val="FF0000"/>
                </a:solidFill>
              </a:rPr>
              <a:t>гастронормированными</a:t>
            </a:r>
            <a:r>
              <a:rPr lang="ru-RU" sz="1400" b="1" dirty="0">
                <a:solidFill>
                  <a:srgbClr val="FF0000"/>
                </a:solidFill>
              </a:rPr>
              <a:t> ящиками (G1/1 х150мм)и нейтральной нишей для хранения инвентаря: щипцов, салфеток, одноразовой посуды и т.д.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5949280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В правой части стола встроен холодильный агрегат. </a:t>
            </a:r>
          </a:p>
        </p:txBody>
      </p:sp>
    </p:spTree>
    <p:extLst>
      <p:ext uri="{BB962C8B-B14F-4D97-AF65-F5344CB8AC3E}">
        <p14:creationId xmlns:p14="http://schemas.microsoft.com/office/powerpoint/2010/main" val="1508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Станция для </a:t>
            </a:r>
            <a:r>
              <a:rPr lang="ru-RU" sz="2000" b="1" dirty="0" err="1" smtClean="0"/>
              <a:t>бургеров</a:t>
            </a:r>
            <a:r>
              <a:rPr lang="ru-RU" sz="2000" b="1" dirty="0" smtClean="0"/>
              <a:t> и хот-догов </a:t>
            </a:r>
            <a:r>
              <a:rPr lang="ru-RU" sz="2000" b="1" dirty="0" smtClean="0">
                <a:solidFill>
                  <a:srgbClr val="FF0000"/>
                </a:solidFill>
              </a:rPr>
              <a:t>БАВАРИЯ </a:t>
            </a:r>
            <a:r>
              <a:rPr lang="ru-RU" sz="2000" b="1" dirty="0" smtClean="0"/>
              <a:t>900 мм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органично впишется в любую АЗС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стационарная или уличная торговля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00FF"/>
                </a:solidFill>
              </a:rPr>
              <a:t>комплектуется всем необходимым: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3" y="3589565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FF"/>
                </a:solidFill>
                <a:ea typeface="Dotum" pitchFamily="34" charset="-127"/>
              </a:rPr>
              <a:t>Комби</a:t>
            </a:r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-гриль </a:t>
            </a:r>
            <a:endParaRPr lang="ru-RU" sz="1600" b="1" dirty="0" smtClean="0">
              <a:solidFill>
                <a:srgbClr val="0000FF"/>
              </a:solidFill>
              <a:ea typeface="Dotum" pitchFamily="34" charset="-127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АРБАТ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КГ-7.3-570-01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4" y="5404581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контактный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Маэстро 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5131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07" y="5098057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2" y="2973145"/>
            <a:ext cx="2463639" cy="18477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448247" cy="45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59038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Машинное отделение закрыто декоративной панелью с контроллером температуры охлаждаемого объема и кнопкой включения холодильного агрегата и световой панели со стороны покупателя.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8" y="3709264"/>
            <a:ext cx="3131840" cy="234888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Станция для </a:t>
            </a:r>
            <a:r>
              <a:rPr lang="ru-RU" sz="2000" b="1" dirty="0" err="1" smtClean="0"/>
              <a:t>бургеров</a:t>
            </a:r>
            <a:r>
              <a:rPr lang="ru-RU" sz="2000" b="1" dirty="0" smtClean="0"/>
              <a:t> и хот-догов </a:t>
            </a:r>
            <a:r>
              <a:rPr lang="ru-RU" sz="2000" b="1" dirty="0" smtClean="0">
                <a:solidFill>
                  <a:srgbClr val="FF0000"/>
                </a:solidFill>
              </a:rPr>
              <a:t>БАВАРИЯ плюс </a:t>
            </a:r>
            <a:r>
              <a:rPr lang="ru-RU" sz="2000" b="1" dirty="0" smtClean="0"/>
              <a:t>900 мм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2" y="2996952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FF"/>
                </a:solidFill>
                <a:ea typeface="Dotum" pitchFamily="34" charset="-127"/>
              </a:rPr>
              <a:t>Комби</a:t>
            </a:r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-гриль </a:t>
            </a:r>
            <a:endParaRPr lang="ru-RU" sz="1600" b="1" dirty="0" smtClean="0">
              <a:solidFill>
                <a:srgbClr val="0000FF"/>
              </a:solidFill>
              <a:ea typeface="Dotum" pitchFamily="34" charset="-127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АРБАТ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КГ-7.3-570-01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5505" y="5799392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контактный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Маэстро 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16" y="69269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08" y="5492868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1" y="2348880"/>
            <a:ext cx="2463639" cy="18477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16424" cy="483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96257" y="4581128"/>
            <a:ext cx="246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Dotum" pitchFamily="34" charset="-127"/>
              </a:rPr>
              <a:t>Гриль роликовый для сосисок </a:t>
            </a:r>
            <a:endParaRPr lang="ru-RU" sz="1600" b="1" dirty="0" smtClean="0">
              <a:solidFill>
                <a:srgbClr val="0000FF"/>
              </a:solidFill>
              <a:ea typeface="Dotum" pitchFamily="34" charset="-127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ea typeface="Dotum" pitchFamily="34" charset="-127"/>
              </a:rPr>
              <a:t>Грати-5.440-02</a:t>
            </a:r>
            <a:endParaRPr lang="ru-RU" sz="1600" b="1" dirty="0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79912" y="148478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>
                <a:solidFill>
                  <a:srgbClr val="FF0000"/>
                </a:solidFill>
              </a:rPr>
              <a:t>Охлаждение рабочего объема стола производится путем продува окружающего воздуха через испаритель</a:t>
            </a:r>
            <a:r>
              <a:rPr lang="ru-RU" sz="1400" b="1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Станция </a:t>
            </a:r>
            <a:r>
              <a:rPr lang="ru-RU" sz="1400" b="1" dirty="0">
                <a:solidFill>
                  <a:srgbClr val="FF0000"/>
                </a:solidFill>
              </a:rPr>
              <a:t>обеспечивает поддержание температуры продуктов, находящихся в охлаждаемом объеме, в пределах от +2 до +6 </a:t>
            </a:r>
            <a:r>
              <a:rPr lang="ru-RU" sz="1400" b="1" dirty="0" err="1">
                <a:solidFill>
                  <a:srgbClr val="FF0000"/>
                </a:solidFill>
              </a:rPr>
              <a:t>оС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61193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>
                <a:solidFill>
                  <a:srgbClr val="FF0000"/>
                </a:solidFill>
              </a:rPr>
              <a:t>Конструкция станции продумана таким образом, чтобы легко осуществлять тщательную санитарную обработку.</a:t>
            </a:r>
          </a:p>
        </p:txBody>
      </p:sp>
    </p:spTree>
    <p:extLst>
      <p:ext uri="{BB962C8B-B14F-4D97-AF65-F5344CB8AC3E}">
        <p14:creationId xmlns:p14="http://schemas.microsoft.com/office/powerpoint/2010/main" val="38886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Блинная станция </a:t>
            </a:r>
            <a:r>
              <a:rPr lang="ru-RU" sz="2000" b="1" dirty="0" smtClean="0">
                <a:solidFill>
                  <a:srgbClr val="FF0000"/>
                </a:solidFill>
              </a:rPr>
              <a:t>ЛАКОМКА</a:t>
            </a:r>
            <a:r>
              <a:rPr lang="ru-RU" sz="2000" b="1" dirty="0" smtClean="0"/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2" name="Picture 2" descr="pancake-station-bs-2-400-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725451" cy="46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475656" y="62022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БС-2.400-1350.750-02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52111" y="908720"/>
            <a:ext cx="3984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Жарочная поверхность из термостойкого чугуна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Увеличенные конфорки диаметром 400 мм 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Края конфорок имеют </a:t>
            </a:r>
            <a:r>
              <a:rPr lang="ru-RU" dirty="0" err="1" smtClean="0">
                <a:solidFill>
                  <a:srgbClr val="0000FF"/>
                </a:solidFill>
              </a:rPr>
              <a:t>скругление</a:t>
            </a: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Защитное стекло защищает покупателя от процесса приготовления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Встроенные </a:t>
            </a:r>
            <a:r>
              <a:rPr lang="ru-RU" dirty="0" err="1" smtClean="0">
                <a:solidFill>
                  <a:srgbClr val="0000FF"/>
                </a:solidFill>
              </a:rPr>
              <a:t>гастронормированные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err="1" smtClean="0">
                <a:solidFill>
                  <a:srgbClr val="0000FF"/>
                </a:solidFill>
              </a:rPr>
              <a:t>холдеры</a:t>
            </a:r>
            <a:r>
              <a:rPr lang="ru-RU" dirty="0" smtClean="0">
                <a:solidFill>
                  <a:srgbClr val="0000FF"/>
                </a:solidFill>
              </a:rPr>
              <a:t> для хранения начинок и теста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</a:rPr>
              <a:t>Встроенный выдвижной </a:t>
            </a:r>
            <a:r>
              <a:rPr lang="ru-RU" dirty="0" smtClean="0">
                <a:solidFill>
                  <a:srgbClr val="0000FF"/>
                </a:solidFill>
              </a:rPr>
              <a:t>ящик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для удобства хранения   инвентаря</a:t>
            </a: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Блинная станция </a:t>
            </a:r>
            <a:r>
              <a:rPr lang="ru-RU" sz="2000" b="1" dirty="0" smtClean="0">
                <a:solidFill>
                  <a:srgbClr val="FF0000"/>
                </a:solidFill>
              </a:rPr>
              <a:t>ЛАКОМКА</a:t>
            </a:r>
            <a:r>
              <a:rPr lang="ru-RU" sz="2000" b="1" dirty="0" smtClean="0"/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92488" y="5210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БС-2.400-1350.750-02</a:t>
            </a:r>
            <a:endParaRPr lang="ru-RU" b="1" dirty="0"/>
          </a:p>
        </p:txBody>
      </p:sp>
      <p:pic>
        <p:nvPicPr>
          <p:cNvPr id="24" name="Picture 2" descr="pancake-station-bs-2-400-1350p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30" y="1118647"/>
            <a:ext cx="4217972" cy="40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6481" y="1628800"/>
            <a:ext cx="82517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Защитное стекло защищает покупателя от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процесса приготовления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Световой </a:t>
            </a:r>
            <a:r>
              <a:rPr lang="ru-RU" dirty="0" err="1" smtClean="0">
                <a:solidFill>
                  <a:srgbClr val="0000FF"/>
                </a:solidFill>
              </a:rPr>
              <a:t>лайтбокс</a:t>
            </a:r>
            <a:r>
              <a:rPr lang="ru-RU" dirty="0" smtClean="0">
                <a:solidFill>
                  <a:srgbClr val="0000FF"/>
                </a:solidFill>
              </a:rPr>
              <a:t> придает станции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 уникальный  внешний вид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Высокие антипригарные свойства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Качественное и равномерное поджаривание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 блинов по всей поверхности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Деревянная лопатка для распределения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 теста в комплекте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</a:rPr>
              <a:t>Деревянная лопатка для переворачивания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блинов в комплекте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ru-RU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Блинная станция </a:t>
            </a:r>
            <a:r>
              <a:rPr lang="ru-RU" sz="2000" b="1" dirty="0" smtClean="0">
                <a:solidFill>
                  <a:srgbClr val="FF0000"/>
                </a:solidFill>
              </a:rPr>
              <a:t>БС-1500/700П</a:t>
            </a:r>
            <a:r>
              <a:rPr lang="ru-RU" sz="2000" b="1" dirty="0" smtClean="0"/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46082" name="Picture 2" descr="https://atesy.ru/upload/iblock/543/Blinnaya-stantsiya-BS_1500_700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927476" cy="49274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55976" y="10527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/>
              <a:t>Съемные </a:t>
            </a:r>
            <a:r>
              <a:rPr lang="ru-RU" sz="1400" dirty="0" err="1"/>
              <a:t>холдеры</a:t>
            </a:r>
            <a:r>
              <a:rPr lang="ru-RU" sz="1400" dirty="0"/>
              <a:t> для </a:t>
            </a:r>
            <a:r>
              <a:rPr lang="ru-RU" sz="1400" dirty="0" err="1"/>
              <a:t>гастроемкостей</a:t>
            </a:r>
            <a:r>
              <a:rPr lang="ru-RU" sz="1400" dirty="0"/>
              <a:t> облегчают санитарную обработку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err="1"/>
              <a:t>Гастронормированные</a:t>
            </a:r>
            <a:r>
              <a:rPr lang="ru-RU" sz="1400" dirty="0"/>
              <a:t> </a:t>
            </a:r>
            <a:r>
              <a:rPr lang="ru-RU" sz="1400" dirty="0" err="1"/>
              <a:t>холдеры</a:t>
            </a:r>
            <a:r>
              <a:rPr lang="ru-RU" sz="1400" dirty="0"/>
              <a:t> обеспечивают легкость компоновки емкостей для теста и начинки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/>
              <a:t>Защитное стекло ограждает покупателя от процесса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/>
              <a:t>Специальный бункер позволяет разместить одноразовую посуду, столовые приборы и прочее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/>
              <a:t>Разборная конструкция обеспечивает удобство транспортировки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34290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/>
              <a:t>Между </a:t>
            </a:r>
            <a:r>
              <a:rPr lang="ru-RU" sz="1400" dirty="0" err="1"/>
              <a:t>холдерами</a:t>
            </a:r>
            <a:r>
              <a:rPr lang="ru-RU" sz="1400" dirty="0"/>
              <a:t> имеется пространство для установки электрического или газового блинного аппарата «Масленица» БА-2</a:t>
            </a:r>
            <a:r>
              <a:rPr lang="ru-RU" sz="14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Под </a:t>
            </a:r>
            <a:r>
              <a:rPr lang="ru-RU" sz="1400" dirty="0"/>
              <a:t>столешницей расположены две сплошные полки для размещения кухонного инвентаря и посуды. Фасадная часть над столешницей закрыта стеклом, ограждающим покупателя от процесса приготовления</a:t>
            </a:r>
            <a:r>
              <a:rPr lang="ru-RU" sz="14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Стойки </a:t>
            </a:r>
            <a:r>
              <a:rPr lang="ru-RU" sz="1400" dirty="0"/>
              <a:t>каркаса выполнены из нержавеющей трубы диаметром 40 мм</a:t>
            </a:r>
            <a:r>
              <a:rPr lang="ru-RU" sz="14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Над </a:t>
            </a:r>
            <a:r>
              <a:rPr lang="ru-RU" sz="1400" dirty="0"/>
              <a:t>столешницей размещен специальный бункер для хранения одноразовой посуды, столовых приборов, салфеток и пр.</a:t>
            </a:r>
          </a:p>
        </p:txBody>
      </p:sp>
    </p:spTree>
    <p:extLst>
      <p:ext uri="{BB962C8B-B14F-4D97-AF65-F5344CB8AC3E}">
        <p14:creationId xmlns:p14="http://schemas.microsoft.com/office/powerpoint/2010/main" val="27234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Кофе-станция </a:t>
            </a:r>
            <a:r>
              <a:rPr lang="ru-RU" sz="2000" b="1" dirty="0" smtClean="0">
                <a:solidFill>
                  <a:srgbClr val="FF0000"/>
                </a:solidFill>
              </a:rPr>
              <a:t>СУМАТРА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11" name="Picture 3" descr="M:\Сбыт\ОТДЕЛ ПРОДАЖ восстановленный 2\_РЕКЛАМА\_ДИСК 2017-2018\ФОТО ОБОРУДОВАНИЯ 2019\6. ГОТОВЫЕ РЕШЕНИЯ ДЛЯ БИЗНЕСА ATESY\Кофе-станция\КС.01.000.000 Кофе-станция КС-1500.700-01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71" y="1340768"/>
            <a:ext cx="5972794" cy="45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2128" y="1939926"/>
            <a:ext cx="35173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Корпус выполнен из коррозионностойкой нержавеющей стали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Столешница станции изготовлена из искусственного камня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Два диспенсера для стаканов и две ниши для крышек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Специальное отделение для сбора отходов в комплекте с емкостью</a:t>
            </a:r>
          </a:p>
          <a:p>
            <a:pPr marL="285750" indent="-285750" fontAlgn="base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Просторный шкаф с распашными дверцами для хранения воды, посуды, кофе и ингредиентов</a:t>
            </a:r>
          </a:p>
        </p:txBody>
      </p:sp>
    </p:spTree>
    <p:extLst>
      <p:ext uri="{BB962C8B-B14F-4D97-AF65-F5344CB8AC3E}">
        <p14:creationId xmlns:p14="http://schemas.microsoft.com/office/powerpoint/2010/main" val="39244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61" y="1978209"/>
            <a:ext cx="5802627" cy="45091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</a:t>
            </a:r>
          </a:p>
          <a:p>
            <a:r>
              <a:rPr lang="ru-RU" sz="2000" b="1" dirty="0" smtClean="0"/>
              <a:t>Кофе-станция </a:t>
            </a:r>
            <a:r>
              <a:rPr lang="ru-RU" sz="2000" b="1" dirty="0" smtClean="0">
                <a:solidFill>
                  <a:srgbClr val="FF0000"/>
                </a:solidFill>
              </a:rPr>
              <a:t>СУМАТРА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5280" y="3632605"/>
            <a:ext cx="3438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Станция может быть использована как для стационарной, уличной торговли, так и для размещения в формате </a:t>
            </a:r>
            <a:r>
              <a:rPr lang="ru-RU" dirty="0" smtClean="0">
                <a:solidFill>
                  <a:srgbClr val="002060"/>
                </a:solidFill>
              </a:rPr>
              <a:t>АЗС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280" y="1978209"/>
            <a:ext cx="3438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редназначена </a:t>
            </a:r>
            <a:r>
              <a:rPr lang="ru-RU" dirty="0">
                <a:solidFill>
                  <a:srgbClr val="002060"/>
                </a:solidFill>
              </a:rPr>
              <a:t>для комплексного оснащения рабочего места приготовления и продажи </a:t>
            </a:r>
            <a:r>
              <a:rPr lang="ru-RU" dirty="0" smtClean="0">
                <a:solidFill>
                  <a:srgbClr val="002060"/>
                </a:solidFill>
              </a:rPr>
              <a:t>кофе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27650" name="Picture 2" descr="C:\Users\Максим\Desktop\РАБОТА\ПРЕЗЕНТАЦИИ 2021\Восточный базар\Шаурма-станция Восточный базар ШС-1800.700-02 укомплектованная с е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869160" cy="4869160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139952" y="5301208"/>
            <a:ext cx="3888432" cy="2635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* </a:t>
            </a:r>
            <a:r>
              <a:rPr kumimoji="0" lang="ru-RU" altLang="zh-CN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Установка «</a:t>
            </a:r>
            <a:r>
              <a:rPr kumimoji="0" lang="ru-RU" altLang="zh-CN" sz="1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Шаурма</a:t>
            </a:r>
            <a:r>
              <a:rPr kumimoji="0" lang="ru-RU" altLang="zh-CN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», контактный гриль «Маэстро» и световая панель приобретаются отдельно </a:t>
            </a:r>
            <a:endParaRPr kumimoji="0" lang="ru-RU" altLang="zh-CN" sz="1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687616" y="981890"/>
            <a:ext cx="345638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zh-CN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редназначена для: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 комплексного оснащения рабочего места приготовления и продажи 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шаурмы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 для кратковременного хранения, предварительно охлажденных ингредиентов 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шаурмы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и лаваша</a:t>
            </a:r>
            <a:r>
              <a:rPr lang="en-US" altLang="zh-CN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;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5652120" y="2996952"/>
            <a:ext cx="31861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</a:b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 эргономич</a:t>
            </a:r>
            <a:r>
              <a:rPr lang="ru-RU" altLang="zh-CN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ного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расположения оборудования для приготовления мяса, хранения ингредиентов и сборки популярного блюда «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шаурма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в лаваше»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27650" name="Picture 2" descr="C:\Users\Максим\Desktop\РАБОТА\ПРЕЗЕНТАЦИИ 2021\Восточный базар\Шаурма-станция Восточный базар ШС-1800.700-02 укомплектованная с е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78844"/>
            <a:ext cx="5904656" cy="517047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067944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Конструкция станции обеспечивает компактное и эргономичное расположение оборудования и вспомогательных элементов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372200" y="1484784"/>
          <a:ext cx="2543944" cy="3017520"/>
        </p:xfrm>
        <a:graphic>
          <a:graphicData uri="http://schemas.openxmlformats.org/drawingml/2006/table">
            <a:tbl>
              <a:tblPr/>
              <a:tblGrid>
                <a:gridCol w="2543944"/>
              </a:tblGrid>
              <a:tr h="4496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Габаритные размеры </a:t>
                      </a:r>
                      <a:r>
                        <a:rPr lang="ru-RU" sz="1800" dirty="0" smtClean="0">
                          <a:latin typeface="Calibri"/>
                          <a:ea typeface="Calibri"/>
                          <a:cs typeface="Calibri"/>
                        </a:rPr>
                        <a:t>  (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Д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Calibri"/>
                        </a:rPr>
                        <a:t>х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 Ш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Calibri"/>
                        </a:rPr>
                        <a:t>х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 В), мм: 1850х700х1230</a:t>
                      </a:r>
                    </a:p>
                  </a:txBody>
                  <a:tcPr marL="60506" marR="605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253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Номинальное напряжение, В: 220</a:t>
                      </a:r>
                    </a:p>
                  </a:txBody>
                  <a:tcPr marL="60506" marR="605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3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Частота тока, Гц: 50</a:t>
                      </a:r>
                    </a:p>
                  </a:txBody>
                  <a:tcPr marL="60506" marR="605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6744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Макс. допустимая мощность всех подключаемых изделий, кВт, не более: 3,0</a:t>
                      </a:r>
                    </a:p>
                  </a:txBody>
                  <a:tcPr marL="60506" marR="605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3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Calibri"/>
                        </a:rPr>
                        <a:t>Масса, кг: 118</a:t>
                      </a:r>
                    </a:p>
                  </a:txBody>
                  <a:tcPr marL="60506" marR="605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1340768"/>
            <a:ext cx="4644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rgbClr val="FF0000"/>
                </a:solidFill>
              </a:rPr>
              <a:t>Станция представляет собой стол выполненный на сборно-сварном каркасе, на рабочей столешнице которого смонтированы </a:t>
            </a:r>
            <a:r>
              <a:rPr lang="ru-RU" sz="1600" b="1" i="1" dirty="0" err="1" smtClean="0">
                <a:solidFill>
                  <a:srgbClr val="FF0000"/>
                </a:solidFill>
              </a:rPr>
              <a:t>холдеры</a:t>
            </a:r>
            <a:r>
              <a:rPr lang="ru-RU" sz="1600" b="1" i="1" dirty="0" smtClean="0">
                <a:solidFill>
                  <a:srgbClr val="FF0000"/>
                </a:solidFill>
              </a:rPr>
              <a:t> для установки </a:t>
            </a:r>
            <a:r>
              <a:rPr lang="ru-RU" sz="1600" b="1" i="1" dirty="0" err="1" smtClean="0">
                <a:solidFill>
                  <a:srgbClr val="FF0000"/>
                </a:solidFill>
              </a:rPr>
              <a:t>гастроемкостей</a:t>
            </a:r>
            <a:r>
              <a:rPr lang="ru-RU" sz="1600" b="1" i="1" dirty="0" smtClean="0">
                <a:solidFill>
                  <a:srgbClr val="FF0000"/>
                </a:solidFill>
              </a:rPr>
              <a:t> с ингредиентами для </a:t>
            </a:r>
            <a:r>
              <a:rPr lang="ru-RU" sz="1600" b="1" i="1" dirty="0" err="1" smtClean="0">
                <a:solidFill>
                  <a:srgbClr val="FF0000"/>
                </a:solidFill>
              </a:rPr>
              <a:t>шаурмы</a:t>
            </a:r>
            <a:r>
              <a:rPr lang="ru-RU" sz="1600" b="1" i="1" dirty="0" smtClean="0">
                <a:solidFill>
                  <a:srgbClr val="FF0000"/>
                </a:solidFill>
              </a:rPr>
              <a:t>.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811334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Тележка для </a:t>
            </a:r>
            <a:r>
              <a:rPr lang="ru-RU" sz="2400" b="1" dirty="0" err="1" smtClean="0"/>
              <a:t>пароконвектомата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АПК-20-1.1-03-1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  <p:pic>
        <p:nvPicPr>
          <p:cNvPr id="3074" name="Picture 2" descr="https://atesy.ru/upload/iblock/851/wghm96uzswx9jvrl4o83q3oeewfu1wj4/26a284ac_b7ce_11eb_8e08_002590c0bb7c_1630f841_51e2_11ec_8e0d_002590c0bb7c.resiz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3056"/>
            <a:ext cx="3842397" cy="43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14104" y="14847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</a:rPr>
              <a:t>предназначена для установки и перемещения шпильки с </a:t>
            </a:r>
            <a:r>
              <a:rPr lang="ru-RU" sz="1600" dirty="0" err="1">
                <a:solidFill>
                  <a:srgbClr val="FF0000"/>
                </a:solidFill>
              </a:rPr>
              <a:t>гастроемкостями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пароконвектомата</a:t>
            </a:r>
            <a:r>
              <a:rPr lang="ru-RU" sz="1600" dirty="0">
                <a:solidFill>
                  <a:srgbClr val="FF0000"/>
                </a:solidFill>
              </a:rPr>
              <a:t> Рубикон АПК-20-1.1-03-01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7465" y="2409127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Все кромки тележки имеют фальцовку, что полностью исключает получение травмы персоналом при эксплуатации и санитарной обработке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Выполнена из нержавеющей стали AISI304, что увеличивает её долговечность и делает ее пригодной для систем общепита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Тележка имеет механизм надежной фиксации Шпильки для АПК-20-1.1-03-1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Рычаг фиксатора педальный упрощает загрузку шпильки в </a:t>
            </a:r>
            <a:r>
              <a:rPr lang="ru-RU" sz="1400" dirty="0" err="1"/>
              <a:t>пароконвектомат</a:t>
            </a:r>
            <a:endParaRPr lang="ru-RU" sz="1400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Две из четырёх колёсных опор оснащены тормозом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Высокая маневренность тележки обеспечивается благодаря углу поворота колеса в 360° и легкому ходу, что очень важно в условиях стесненного пространства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400" dirty="0"/>
              <a:t>Подшипники колес закрытого типа, что является гарантией долговечной работы тележки</a:t>
            </a:r>
          </a:p>
        </p:txBody>
      </p:sp>
    </p:spTree>
    <p:extLst>
      <p:ext uri="{BB962C8B-B14F-4D97-AF65-F5344CB8AC3E}">
        <p14:creationId xmlns:p14="http://schemas.microsoft.com/office/powerpoint/2010/main" val="3594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0722" name="Picture 2" descr="C:\Users\Максим\Desktop\РАБОТА\ПРЕЗЕНТАЦИИ 2021\Восточный базар\шаурма станция шс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6780245" cy="508518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95936" y="4941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Все конструктивные элементы станции, контактирующие с продуктами питания, выполнены из пищевой нержавеющей стали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Конструкция станции позволяет легко осуществлять тщательную санитарную обработку всех поверхностей изделия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5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28674" name="Picture 2" descr="C:\Users\Максим\Desktop\РАБОТА\ПРЕЗЕНТАЦИИ 2021\IMG_7312.jpg"/>
          <p:cNvPicPr>
            <a:picLocks noChangeAspect="1" noChangeArrowheads="1"/>
          </p:cNvPicPr>
          <p:nvPr/>
        </p:nvPicPr>
        <p:blipFill>
          <a:blip r:embed="rId3" cstate="print"/>
          <a:srcRect l="13776" t="11151" r="11413" b="27950"/>
          <a:stretch>
            <a:fillRect/>
          </a:stretch>
        </p:blipFill>
        <p:spPr bwMode="auto">
          <a:xfrm>
            <a:off x="539553" y="1412776"/>
            <a:ext cx="3184492" cy="1944216"/>
          </a:xfrm>
          <a:prstGeom prst="rect">
            <a:avLst/>
          </a:prstGeom>
          <a:noFill/>
        </p:spPr>
      </p:pic>
      <p:pic>
        <p:nvPicPr>
          <p:cNvPr id="28675" name="Picture 3" descr="C:\Users\Максим\Desktop\РАБОТА\ПРЕЗЕНТАЦИИ 2021\Восточный базар\IMG_3232.jpg"/>
          <p:cNvPicPr>
            <a:picLocks noChangeAspect="1" noChangeArrowheads="1"/>
          </p:cNvPicPr>
          <p:nvPr/>
        </p:nvPicPr>
        <p:blipFill>
          <a:blip r:embed="rId4" cstate="print"/>
          <a:srcRect l="33851" t="33600" r="17325"/>
          <a:stretch>
            <a:fillRect/>
          </a:stretch>
        </p:blipFill>
        <p:spPr bwMode="auto">
          <a:xfrm>
            <a:off x="611560" y="4077072"/>
            <a:ext cx="2232248" cy="2276872"/>
          </a:xfrm>
          <a:prstGeom prst="rect">
            <a:avLst/>
          </a:prstGeom>
          <a:noFill/>
        </p:spPr>
      </p:pic>
      <p:pic>
        <p:nvPicPr>
          <p:cNvPr id="28676" name="Picture 4" descr="C:\Users\Максим\Desktop\РАБОТА\ПРЕЗЕНТАЦИИ 2021\Восточный базар\шаурма станция шс-0001.jpg"/>
          <p:cNvPicPr>
            <a:picLocks noChangeAspect="1" noChangeArrowheads="1"/>
          </p:cNvPicPr>
          <p:nvPr/>
        </p:nvPicPr>
        <p:blipFill>
          <a:blip r:embed="rId5" cstate="print"/>
          <a:srcRect l="54060" t="23750" r="10626" b="24800"/>
          <a:stretch>
            <a:fillRect/>
          </a:stretch>
        </p:blipFill>
        <p:spPr bwMode="auto">
          <a:xfrm>
            <a:off x="3203848" y="3501008"/>
            <a:ext cx="2520280" cy="282271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139952" y="16288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dirty="0" smtClean="0"/>
              <a:t> Специальные ограничители на столешнице не позволяют установке </a:t>
            </a:r>
            <a:r>
              <a:rPr lang="ru-RU" sz="2000" dirty="0" err="1" smtClean="0"/>
              <a:t>Шаурма</a:t>
            </a:r>
            <a:r>
              <a:rPr lang="ru-RU" sz="2000" dirty="0" smtClean="0"/>
              <a:t> смещаться в процессе эксплуатации.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14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29698" name="Picture 2" descr="C:\Users\Максим\Desktop\РАБОТА\ПРЕЗЕНТАЦИИ 2021\Восточный базар\Шаурма-станция Восточный базар ШС-1800.700-02 укомплектованная с едой.jpg"/>
          <p:cNvPicPr>
            <a:picLocks noChangeAspect="1" noChangeArrowheads="1"/>
          </p:cNvPicPr>
          <p:nvPr/>
        </p:nvPicPr>
        <p:blipFill>
          <a:blip r:embed="rId3" cstate="print"/>
          <a:srcRect l="10101" t="25850" r="62600" b="33200"/>
          <a:stretch>
            <a:fillRect/>
          </a:stretch>
        </p:blipFill>
        <p:spPr bwMode="auto">
          <a:xfrm>
            <a:off x="395536" y="1124744"/>
            <a:ext cx="2376264" cy="3564396"/>
          </a:xfrm>
          <a:prstGeom prst="rect">
            <a:avLst/>
          </a:prstGeom>
          <a:noFill/>
        </p:spPr>
      </p:pic>
      <p:pic>
        <p:nvPicPr>
          <p:cNvPr id="29699" name="Picture 3" descr="C:\Users\Максим\Desktop\РАБОТА\ПРЕЗЕНТАЦИИ 2021\IMG_7313.jpg"/>
          <p:cNvPicPr>
            <a:picLocks noChangeAspect="1" noChangeArrowheads="1"/>
          </p:cNvPicPr>
          <p:nvPr/>
        </p:nvPicPr>
        <p:blipFill>
          <a:blip r:embed="rId4" cstate="print"/>
          <a:srcRect l="12988" t="2751" r="25588" b="9051"/>
          <a:stretch>
            <a:fillRect/>
          </a:stretch>
        </p:blipFill>
        <p:spPr bwMode="auto">
          <a:xfrm>
            <a:off x="4355976" y="1268760"/>
            <a:ext cx="3610687" cy="388843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95536" y="522920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Регулируемая, по высоте и по расположению над столешницей, полка для контактного гриля обеспечивает удобство его эксплуатации.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1746" name="Picture 2" descr="C:\Users\Максим\Desktop\РАБОТА\ПРЕЗЕНТАЦИИ 2021\IMG_7314.jpg"/>
          <p:cNvPicPr>
            <a:picLocks noChangeAspect="1" noChangeArrowheads="1"/>
          </p:cNvPicPr>
          <p:nvPr/>
        </p:nvPicPr>
        <p:blipFill>
          <a:blip r:embed="rId3" cstate="print"/>
          <a:srcRect l="1963" t="8001" r="35038" b="10101"/>
          <a:stretch>
            <a:fillRect/>
          </a:stretch>
        </p:blipFill>
        <p:spPr bwMode="auto">
          <a:xfrm>
            <a:off x="683568" y="1484784"/>
            <a:ext cx="4283553" cy="417646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220072" y="2276872"/>
            <a:ext cx="3707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2400" dirty="0" smtClean="0"/>
              <a:t> </a:t>
            </a:r>
            <a:r>
              <a:rPr lang="ru-RU" sz="2400" dirty="0" smtClean="0"/>
              <a:t>Розетка на передней панели станции позволяет подключить к электросети контактный гриль и дополнительное оборудование.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80526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Макс. допустимая мощность всех подключаемых изделий, кВт -  не более 3,0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2770" name="Picture 2" descr="C:\Users\Максим\Desktop\РАБОТА\ПРЕЗЕНТАЦИИ 2021\IMG_7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3528" y="1340768"/>
            <a:ext cx="4104455" cy="3816424"/>
          </a:xfrm>
          <a:prstGeom prst="rect">
            <a:avLst/>
          </a:prstGeom>
          <a:noFill/>
        </p:spPr>
      </p:pic>
      <p:pic>
        <p:nvPicPr>
          <p:cNvPr id="32771" name="Picture 3" descr="C:\Users\Максим\Desktop\РАБОТА\ПРЕЗЕНТАЦИИ 2021\Восточный базар\Шаурма-станция Восточный базар ШС-1800.700-02 укомплектованная с едой.jpg"/>
          <p:cNvPicPr>
            <a:picLocks noChangeAspect="1" noChangeArrowheads="1"/>
          </p:cNvPicPr>
          <p:nvPr/>
        </p:nvPicPr>
        <p:blipFill>
          <a:blip r:embed="rId4" cstate="print"/>
          <a:srcRect l="12600" t="29400" r="63250" b="48550"/>
          <a:stretch>
            <a:fillRect/>
          </a:stretch>
        </p:blipFill>
        <p:spPr bwMode="auto">
          <a:xfrm>
            <a:off x="4860032" y="1340768"/>
            <a:ext cx="2952328" cy="269560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427984" y="4725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Контактный гриль жестко зафиксирован на полке, что исключает его смещение во время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3794" name="Picture 2" descr="C:\Users\Максим\Desktop\РАБОТА\ПРЕЗЕНТАЦИИ 2021\IMG_7317.jpg"/>
          <p:cNvPicPr>
            <a:picLocks noChangeAspect="1" noChangeArrowheads="1"/>
          </p:cNvPicPr>
          <p:nvPr/>
        </p:nvPicPr>
        <p:blipFill>
          <a:blip r:embed="rId3" cstate="print"/>
          <a:srcRect l="13776" t="10101" r="9050" b="14300"/>
          <a:stretch>
            <a:fillRect/>
          </a:stretch>
        </p:blipFill>
        <p:spPr bwMode="auto">
          <a:xfrm>
            <a:off x="539552" y="1484784"/>
            <a:ext cx="5096566" cy="374441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796136" y="2204864"/>
            <a:ext cx="3203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2400" dirty="0" smtClean="0"/>
              <a:t> </a:t>
            </a:r>
            <a:r>
              <a:rPr lang="ru-RU" sz="2400" dirty="0" smtClean="0"/>
              <a:t>Защитные экраны на полке предохраняют обслуживающий персонал от ожогов при случайном касании контактного гриля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144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4818" name="Picture 2" descr="C:\Users\Максим\Desktop\РАБОТА\ПРЕЗЕНТАЦИИ 2021\IMG_7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4596003" cy="344700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436096" y="1556792"/>
            <a:ext cx="3419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2400" dirty="0" smtClean="0"/>
              <a:t>Встроенные в столешницу </a:t>
            </a:r>
            <a:r>
              <a:rPr lang="ru-RU" sz="2400" dirty="0" err="1" smtClean="0"/>
              <a:t>холдеры</a:t>
            </a:r>
            <a:r>
              <a:rPr lang="ru-RU" sz="2400" dirty="0" smtClean="0"/>
              <a:t> позволяют хранить разнообразные начинки для </a:t>
            </a:r>
            <a:r>
              <a:rPr lang="ru-RU" sz="2400" dirty="0" err="1" smtClean="0"/>
              <a:t>шаурмы</a:t>
            </a:r>
            <a:r>
              <a:rPr lang="ru-RU" sz="2400" dirty="0" smtClean="0"/>
              <a:t> в легко доступной рабочей зоне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/>
              <a:t>Холдеры</a:t>
            </a:r>
            <a:r>
              <a:rPr lang="ru-RU" dirty="0" smtClean="0"/>
              <a:t> для начинок могут охлаждаться либо засыпным льдом, либо  подсоединяться к холодильному агрегату, сохраняя начинки в охлажденном состоянии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4221088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i="1" dirty="0" err="1" smtClean="0">
                <a:solidFill>
                  <a:srgbClr val="FF0000"/>
                </a:solidFill>
              </a:rPr>
              <a:t>Холдер</a:t>
            </a:r>
            <a:r>
              <a:rPr lang="ru-RU" i="1" dirty="0" smtClean="0">
                <a:solidFill>
                  <a:srgbClr val="FF0000"/>
                </a:solidFill>
              </a:rPr>
              <a:t> №1 для начинок GN-1/6 Н-150 - 6шт.</a:t>
            </a:r>
          </a:p>
          <a:p>
            <a:pPr fontAlgn="base"/>
            <a:r>
              <a:rPr lang="ru-RU" i="1" dirty="0" err="1" smtClean="0">
                <a:solidFill>
                  <a:srgbClr val="FF0000"/>
                </a:solidFill>
              </a:rPr>
              <a:t>Холдер</a:t>
            </a:r>
            <a:r>
              <a:rPr lang="ru-RU" i="1" dirty="0" smtClean="0">
                <a:solidFill>
                  <a:srgbClr val="FF0000"/>
                </a:solidFill>
              </a:rPr>
              <a:t> №2 для начинок GN-1/1 Н-100 - 1шт.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8914" name="Picture 2" descr="C:\Users\Максим\Desktop\РАБОТА\ПРЕЗЕНТАЦИИ 2021\IMG_7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956043" cy="37170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24128" y="1628800"/>
            <a:ext cx="30243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/>
              <a:t>Выдвигающаяся платформа для хранения лаваша позволяет экономить рабочее пространство и всегда иметь «по рукой», необходимый для сборки блюда, запас лаваша.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661248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Размер выдвигающейся полки под лаваш (</a:t>
            </a:r>
            <a:r>
              <a:rPr lang="ru-RU" i="1" dirty="0" err="1" smtClean="0">
                <a:solidFill>
                  <a:srgbClr val="FF0000"/>
                </a:solidFill>
              </a:rPr>
              <a:t>ДхШ</a:t>
            </a:r>
            <a:r>
              <a:rPr lang="ru-RU" i="1" dirty="0" smtClean="0">
                <a:solidFill>
                  <a:srgbClr val="FF0000"/>
                </a:solidFill>
              </a:rPr>
              <a:t>), мм 530х640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39939" name="Picture 3" descr="C:\Users\Максим\Desktop\РАБОТА\ПРЕЗЕНТАЦИИ 2021\IMG_7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4968552" cy="372641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796136" y="2348880"/>
            <a:ext cx="3240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/>
              <a:t> Выдвижной </a:t>
            </a:r>
            <a:r>
              <a:rPr lang="ru-RU" sz="2400" dirty="0" err="1" smtClean="0"/>
              <a:t>гастронормированный</a:t>
            </a:r>
            <a:r>
              <a:rPr lang="ru-RU" sz="2400" dirty="0" smtClean="0"/>
              <a:t> ящик </a:t>
            </a:r>
            <a:r>
              <a:rPr lang="en-US" sz="2400" dirty="0" smtClean="0"/>
              <a:t>(GN 1/1-150)</a:t>
            </a:r>
            <a:r>
              <a:rPr lang="ru-RU" sz="2400" dirty="0" smtClean="0"/>
              <a:t> служит для хранения кухонного инвентаря, столовых приборов и другой утвари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55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pic>
        <p:nvPicPr>
          <p:cNvPr id="40962" name="Picture 2" descr="C:\Users\Максим\Desktop\РАБОТА\ПРЕЗЕНТАЦИИ 2021\IMG_7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803914" cy="2852936"/>
          </a:xfrm>
          <a:prstGeom prst="rect">
            <a:avLst/>
          </a:prstGeom>
          <a:noFill/>
        </p:spPr>
      </p:pic>
      <p:pic>
        <p:nvPicPr>
          <p:cNvPr id="40963" name="Picture 3" descr="C:\Users\Максим\Desktop\РАБОТА\ПРЕЗЕНТАЦИИ 2021\IMG_7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84784"/>
            <a:ext cx="4379979" cy="328498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83568" y="5013176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/>
              <a:t> Подвесная выдвижная урна для сбора мусора обеспечивает удобство и простоту хранения отходов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69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298" y="69269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Шпилька для </a:t>
            </a:r>
            <a:r>
              <a:rPr lang="ru-RU" sz="2400" b="1" dirty="0" err="1" smtClean="0"/>
              <a:t>пароконвектомата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АПК-20-1.1-03-1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  <p:pic>
        <p:nvPicPr>
          <p:cNvPr id="10242" name="Picture 2" descr="https://atesy.ru/upload/iblock/527/e8hsnol0bl2wxene115zflrqsnmpcexp/2db60ea5_b7ce_11eb_8e08_002590c0bb7c_3f2921ba_51e2_11ec_8e0d_002590c0bb7c.resiz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4" y="1412776"/>
            <a:ext cx="3377756" cy="52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597" y="12729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</a:rPr>
              <a:t>предназначается для установки в рабочую камеру </a:t>
            </a:r>
            <a:r>
              <a:rPr lang="ru-RU" dirty="0" err="1">
                <a:solidFill>
                  <a:srgbClr val="FF0000"/>
                </a:solidFill>
              </a:rPr>
              <a:t>пароконвектомата</a:t>
            </a:r>
            <a:r>
              <a:rPr lang="ru-RU" dirty="0">
                <a:solidFill>
                  <a:srgbClr val="FF0000"/>
                </a:solidFill>
              </a:rPr>
              <a:t> и размещения на ней </a:t>
            </a:r>
            <a:r>
              <a:rPr lang="ru-RU" dirty="0" err="1">
                <a:solidFill>
                  <a:srgbClr val="FF0000"/>
                </a:solidFill>
              </a:rPr>
              <a:t>гастроемкостей</a:t>
            </a:r>
            <a:r>
              <a:rPr lang="ru-RU" dirty="0">
                <a:solidFill>
                  <a:srgbClr val="FF0000"/>
                </a:solidFill>
              </a:rPr>
              <a:t> GN 1/1 в количестве 20 шт.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2473327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Все кромки шпильки имеют фальцовку, что полностью исключает получение травмы персоналом при эксплуатации и санитарной обработке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Выполнена из нержавеющей стали AISI304, что является обязательным условием применения в системе общепита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Для перемещения шпильки и установки ее в рабочую камеру необходимо использовать Тележку для АПК-20-1.1-03-1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Шпилька надежно фиксируется в камере </a:t>
            </a:r>
            <a:r>
              <a:rPr lang="ru-RU" sz="1600" dirty="0" err="1"/>
              <a:t>пароконвектомата</a:t>
            </a:r>
            <a:r>
              <a:rPr lang="ru-RU" sz="1600" dirty="0"/>
              <a:t> и на тележке, с помощью специализированных запорных механизмов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Установленные на шпильку </a:t>
            </a:r>
            <a:r>
              <a:rPr lang="ru-RU" sz="1600" dirty="0" err="1"/>
              <a:t>гастроемкости</a:t>
            </a:r>
            <a:r>
              <a:rPr lang="ru-RU" sz="1600" dirty="0"/>
              <a:t>, фиксируются запорной планкой, исключая их выпадение при перемещении</a:t>
            </a:r>
          </a:p>
        </p:txBody>
      </p:sp>
    </p:spTree>
    <p:extLst>
      <p:ext uri="{BB962C8B-B14F-4D97-AF65-F5344CB8AC3E}">
        <p14:creationId xmlns:p14="http://schemas.microsoft.com/office/powerpoint/2010/main" val="38491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Максим\Downloads\Шаурма-станция Восточный базар ШС-1800.700-02 укомплектованная с ед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5157192" cy="5157192"/>
          </a:xfrm>
          <a:prstGeom prst="rect">
            <a:avLst/>
          </a:prstGeom>
          <a:noFill/>
        </p:spPr>
      </p:pic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 smtClean="0">
                <a:solidFill>
                  <a:schemeClr val="tx2"/>
                </a:solidFill>
              </a:rPr>
              <a:t>Шаурма-станция</a:t>
            </a:r>
            <a:r>
              <a:rPr lang="ru-RU" sz="2800" b="1" u="sng" dirty="0" smtClean="0">
                <a:solidFill>
                  <a:schemeClr val="tx2"/>
                </a:solidFill>
              </a:rPr>
              <a:t> </a:t>
            </a:r>
            <a:r>
              <a:rPr lang="en-US" sz="2800" b="1" u="sng" dirty="0" smtClean="0">
                <a:solidFill>
                  <a:schemeClr val="tx2"/>
                </a:solidFill>
              </a:rPr>
              <a:t>“</a:t>
            </a:r>
            <a:r>
              <a:rPr lang="ru-RU" sz="2800" b="1" u="sng" dirty="0" smtClean="0">
                <a:solidFill>
                  <a:schemeClr val="tx2"/>
                </a:solidFill>
              </a:rPr>
              <a:t>ВОСТОЧНЫЙ БАЗАР</a:t>
            </a:r>
            <a:r>
              <a:rPr lang="en-US" sz="2800" b="1" u="sng" dirty="0" smtClean="0">
                <a:solidFill>
                  <a:schemeClr val="tx2"/>
                </a:solidFill>
              </a:rPr>
              <a:t>”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2659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ШС-1800.700-02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24128" y="2060848"/>
            <a:ext cx="3203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/>
              <a:t>Навесной световой </a:t>
            </a:r>
            <a:r>
              <a:rPr lang="ru-RU" sz="2400" dirty="0" err="1" smtClean="0"/>
              <a:t>лайтбокс</a:t>
            </a:r>
            <a:r>
              <a:rPr lang="ru-RU" sz="2400" dirty="0" smtClean="0"/>
              <a:t> </a:t>
            </a:r>
            <a:r>
              <a:rPr lang="ru-RU" sz="2400" i="1" dirty="0" smtClean="0">
                <a:solidFill>
                  <a:srgbClr val="FF0000"/>
                </a:solidFill>
              </a:rPr>
              <a:t>(приобретается отдельно) </a:t>
            </a:r>
            <a:r>
              <a:rPr lang="ru-RU" sz="2400" dirty="0" smtClean="0"/>
              <a:t>придаёт станции уникальный внешний вид и привлекает внимание клиентов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0851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 базовом исполнении станции передняя панель, обращенная к покупателю, изготовлена из нержавеющей стали. 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/>
          <p:nvPr/>
        </p:nvPicPr>
        <p:blipFill>
          <a:blip r:embed="rId2" cstate="print"/>
          <a:stretch/>
        </p:blipFill>
        <p:spPr>
          <a:xfrm>
            <a:off x="323528" y="1556792"/>
            <a:ext cx="4243972" cy="381642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Оборудование для </a:t>
            </a:r>
            <a:r>
              <a:rPr lang="ru-RU" sz="2000" b="1" dirty="0" err="1" smtClean="0"/>
              <a:t>бургерных</a:t>
            </a:r>
            <a:r>
              <a:rPr lang="ru-RU" sz="2000" b="1" dirty="0" smtClean="0"/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542310"/>
            <a:ext cx="424397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</a:rPr>
              <a:t>Мармит для картофеля фри МФ-655/3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93" y="1159861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/>
              <a:t>3 секции хранения картофеля </a:t>
            </a:r>
            <a:r>
              <a:rPr lang="ru-RU" dirty="0" smtClean="0"/>
              <a:t>фри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Разборная </a:t>
            </a:r>
            <a:r>
              <a:rPr lang="ru-RU" dirty="0"/>
              <a:t>конструкция обеспечивает удобство </a:t>
            </a:r>
            <a:r>
              <a:rPr lang="ru-RU" dirty="0" smtClean="0"/>
              <a:t>транспортировки</a:t>
            </a:r>
            <a:r>
              <a:rPr lang="en-US" dirty="0" smtClean="0"/>
              <a:t>;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2348880"/>
            <a:ext cx="4572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Мармит </a:t>
            </a:r>
            <a:r>
              <a:rPr lang="ru-RU" sz="1600" dirty="0"/>
              <a:t>изготовлен из пищевой нержавеющей стали </a:t>
            </a:r>
            <a:r>
              <a:rPr lang="ru-RU" sz="1600" dirty="0" smtClean="0"/>
              <a:t>AISI430</a:t>
            </a:r>
            <a:r>
              <a:rPr lang="en-US" sz="1600" dirty="0"/>
              <a:t>;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Вариант </a:t>
            </a:r>
            <a:r>
              <a:rPr lang="ru-RU" sz="1600" dirty="0"/>
              <a:t>размещения витрины – </a:t>
            </a:r>
            <a:r>
              <a:rPr lang="ru-RU" sz="1600" dirty="0" smtClean="0"/>
              <a:t>напольный</a:t>
            </a:r>
            <a:r>
              <a:rPr lang="en-US" sz="1600" dirty="0"/>
              <a:t>;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Ванна </a:t>
            </a:r>
            <a:r>
              <a:rPr lang="ru-RU" sz="1600" dirty="0"/>
              <a:t>для выкладки приготовленного картофеля имеет 2 перегородки, обеспечивающие разделение секций хранения </a:t>
            </a:r>
            <a:r>
              <a:rPr lang="ru-RU" sz="1600" dirty="0" smtClean="0"/>
              <a:t>картофеля</a:t>
            </a:r>
            <a:r>
              <a:rPr lang="en-US" sz="1600" dirty="0"/>
              <a:t>;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Перегородки </a:t>
            </a:r>
            <a:r>
              <a:rPr lang="ru-RU" sz="1600" dirty="0"/>
              <a:t>ванны можно перемещать или убирать по </a:t>
            </a:r>
            <a:r>
              <a:rPr lang="ru-RU" sz="1600" dirty="0" smtClean="0"/>
              <a:t>необходимости</a:t>
            </a:r>
            <a:r>
              <a:rPr lang="en-US" sz="1600" dirty="0"/>
              <a:t>;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Подогрев </a:t>
            </a:r>
            <a:r>
              <a:rPr lang="ru-RU" sz="1600" dirty="0"/>
              <a:t>продукта и освещение зоны выкладки производится двумя инфракрасными лампами, расположенными над </a:t>
            </a:r>
            <a:r>
              <a:rPr lang="ru-RU" sz="1600" dirty="0" smtClean="0"/>
              <a:t>ванной</a:t>
            </a:r>
            <a:r>
              <a:rPr lang="en-US" sz="1600" dirty="0"/>
              <a:t>;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Ванна </a:t>
            </a:r>
            <a:r>
              <a:rPr lang="ru-RU" sz="1600" dirty="0"/>
              <a:t>имеет перфорированное дно, обеспечивающее стекание остатков масла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</a:t>
            </a:r>
            <a:r>
              <a:rPr lang="ru-RU" sz="1600" dirty="0"/>
              <a:t>Под ванной расположен поддон для сбора масла.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5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/>
          <p:nvPr/>
        </p:nvPicPr>
        <p:blipFill>
          <a:blip r:embed="rId2" cstate="print"/>
          <a:stretch/>
        </p:blipFill>
        <p:spPr>
          <a:xfrm>
            <a:off x="251520" y="1484784"/>
            <a:ext cx="3960440" cy="381642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</a:t>
            </a:r>
            <a:r>
              <a:rPr lang="ru-RU" sz="2000" b="1" dirty="0" smtClean="0"/>
              <a:t>БИЗНЕСА. Оборудование для </a:t>
            </a:r>
            <a:r>
              <a:rPr lang="ru-RU" sz="2000" b="1" dirty="0" err="1" smtClean="0"/>
              <a:t>бургерных</a:t>
            </a:r>
            <a:r>
              <a:rPr lang="ru-RU" sz="2000" b="1" dirty="0" smtClean="0"/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5589240"/>
            <a:ext cx="39604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</a:rPr>
              <a:t>Витрина-мармит для </a:t>
            </a:r>
            <a:r>
              <a:rPr lang="ru-RU" sz="1400" b="1" spc="50" dirty="0" err="1">
                <a:ln w="11430"/>
              </a:rPr>
              <a:t>бургеров</a:t>
            </a:r>
            <a:r>
              <a:rPr lang="ru-RU" sz="1400" b="1" spc="50" dirty="0">
                <a:ln w="11430"/>
              </a:rPr>
              <a:t> ВМБ-750/4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93" y="1159861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07904" y="148478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4 секции для выкладки </a:t>
            </a:r>
            <a:r>
              <a:rPr lang="ru-RU" dirty="0" err="1" smtClean="0"/>
              <a:t>бургеров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4 Инфракрасные лампы обеспечивают освещение и подогрев готового продукта</a:t>
            </a:r>
            <a:r>
              <a:rPr lang="en-US" dirty="0" smtClean="0"/>
              <a:t>;</a:t>
            </a:r>
            <a:r>
              <a:rPr lang="ru-RU" dirty="0" smtClean="0"/>
              <a:t> Лампы расположены над зоной выкладки.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Разборная конструкция обеспечивает удобство транспортировки</a:t>
            </a:r>
            <a:r>
              <a:rPr lang="en-US" dirty="0" smtClean="0"/>
              <a:t>;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34290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Конструкция </a:t>
            </a:r>
            <a:r>
              <a:rPr lang="ru-RU" dirty="0" smtClean="0"/>
              <a:t>разборная</a:t>
            </a:r>
            <a:r>
              <a:rPr lang="en-US" dirty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Витрина </a:t>
            </a:r>
            <a:r>
              <a:rPr lang="ru-RU" dirty="0"/>
              <a:t>изготовлена из пищевой нержавеющей стали </a:t>
            </a:r>
            <a:r>
              <a:rPr lang="ru-RU" dirty="0" smtClean="0"/>
              <a:t>AISI430</a:t>
            </a:r>
            <a:r>
              <a:rPr lang="en-US" dirty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Вариант </a:t>
            </a:r>
            <a:r>
              <a:rPr lang="ru-RU" dirty="0"/>
              <a:t>размещения витрины – настольный.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096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4" name="Picture 2"/>
          <p:cNvPicPr/>
          <p:nvPr/>
        </p:nvPicPr>
        <p:blipFill>
          <a:blip r:embed="rId2" cstate="print"/>
          <a:stretch/>
        </p:blipFill>
        <p:spPr>
          <a:xfrm>
            <a:off x="334616" y="1340768"/>
            <a:ext cx="3805336" cy="403244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БИЗНЕСА. Оборудование для </a:t>
            </a:r>
            <a:r>
              <a:rPr lang="ru-RU" sz="2000" b="1" dirty="0" err="1"/>
              <a:t>бургерных</a:t>
            </a:r>
            <a:r>
              <a:rPr lang="ru-RU" sz="2000" b="1" dirty="0"/>
              <a:t> 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638363"/>
            <a:ext cx="42439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</a:rPr>
              <a:t>Стол-тумба с диспенсерами для стаканов </a:t>
            </a:r>
            <a:endParaRPr lang="ru-RU" sz="1400" b="1" spc="50" dirty="0" smtClean="0">
              <a:ln w="11430"/>
            </a:endParaRPr>
          </a:p>
          <a:p>
            <a:pPr algn="ctr"/>
            <a:r>
              <a:rPr lang="ru-RU" sz="1400" b="1" spc="50" dirty="0" smtClean="0">
                <a:ln w="11430"/>
              </a:rPr>
              <a:t>СТД-2/1200-2 </a:t>
            </a:r>
            <a:r>
              <a:rPr lang="ru-RU" sz="1400" b="1" spc="50" dirty="0">
                <a:ln w="11430"/>
              </a:rPr>
              <a:t>купе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52736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39952" y="21328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/>
              <a:t>2 </a:t>
            </a:r>
            <a:r>
              <a:rPr lang="ru-RU" dirty="0" err="1"/>
              <a:t>диспенсера</a:t>
            </a:r>
            <a:r>
              <a:rPr lang="ru-RU" dirty="0"/>
              <a:t> для стаканов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/>
              <a:t>Ниша с полкой обеспечивает удобство размещения посуды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/>
              <a:t>Двери «купе» экономят пространство во время эксплуатации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11960" y="37170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Конструкция сборная. Стол выполнен из пищевой нержавеющей стали AISI430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Внутреннее </a:t>
            </a:r>
            <a:r>
              <a:rPr lang="ru-RU" dirty="0"/>
              <a:t>пространство стола оснащено одной полкой и закрыто дверями-«купе</a:t>
            </a:r>
            <a:r>
              <a:rPr lang="ru-RU" dirty="0" smtClean="0"/>
              <a:t>».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На </a:t>
            </a:r>
            <a:r>
              <a:rPr lang="ru-RU" dirty="0"/>
              <a:t>фасадной части стола расположены два </a:t>
            </a:r>
            <a:r>
              <a:rPr lang="ru-RU" dirty="0" err="1"/>
              <a:t>диспенсера</a:t>
            </a:r>
            <a:r>
              <a:rPr lang="ru-RU" dirty="0"/>
              <a:t> для одноразовых стаканов и две </a:t>
            </a:r>
            <a:r>
              <a:rPr lang="ru-RU" dirty="0" smtClean="0"/>
              <a:t>ниши для </a:t>
            </a:r>
            <a:r>
              <a:rPr lang="ru-RU" dirty="0"/>
              <a:t>хранения крышек.</a:t>
            </a:r>
          </a:p>
        </p:txBody>
      </p:sp>
    </p:spTree>
    <p:extLst>
      <p:ext uri="{BB962C8B-B14F-4D97-AF65-F5344CB8AC3E}">
        <p14:creationId xmlns:p14="http://schemas.microsoft.com/office/powerpoint/2010/main" val="3096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5" name="Picture 2"/>
          <p:cNvPicPr/>
          <p:nvPr/>
        </p:nvPicPr>
        <p:blipFill>
          <a:blip r:embed="rId2" cstate="print"/>
          <a:stretch/>
        </p:blipFill>
        <p:spPr>
          <a:xfrm>
            <a:off x="395536" y="1916832"/>
            <a:ext cx="3960440" cy="403244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ГОТОВЫЕ </a:t>
            </a:r>
            <a:r>
              <a:rPr lang="ru-RU" sz="2000" b="1" dirty="0"/>
              <a:t>РЕШЕНИЯ ДЛЯ БИЗНЕСА. Оборудование для </a:t>
            </a:r>
            <a:r>
              <a:rPr lang="ru-RU" sz="2000" b="1" dirty="0" err="1"/>
              <a:t>бургерных</a:t>
            </a:r>
            <a:r>
              <a:rPr lang="ru-RU" sz="2000" b="1" dirty="0"/>
              <a:t> 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6165304"/>
            <a:ext cx="424397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</a:rPr>
              <a:t>Урна для </a:t>
            </a:r>
            <a:r>
              <a:rPr lang="ru-RU" sz="1400" b="1" spc="50" dirty="0" err="1" smtClean="0">
                <a:ln w="11430"/>
              </a:rPr>
              <a:t>фуд</a:t>
            </a:r>
            <a:r>
              <a:rPr lang="ru-RU" sz="1400" b="1" spc="50" dirty="0" smtClean="0">
                <a:ln w="11430"/>
              </a:rPr>
              <a:t>-корта УФ-610/220</a:t>
            </a:r>
            <a:endParaRPr lang="ru-RU" sz="1400" b="1" spc="50" dirty="0">
              <a:ln w="1143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52736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263691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2400" dirty="0"/>
              <a:t>Выполнена из пищевой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400" dirty="0"/>
              <a:t>Разборная конструкция обеспечивает удобство транспортировки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400" dirty="0"/>
              <a:t>Предусматривает установку емкости для мусора</a:t>
            </a:r>
          </a:p>
        </p:txBody>
      </p:sp>
    </p:spTree>
    <p:extLst>
      <p:ext uri="{BB962C8B-B14F-4D97-AF65-F5344CB8AC3E}">
        <p14:creationId xmlns:p14="http://schemas.microsoft.com/office/powerpoint/2010/main" val="6041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32" y="546095"/>
            <a:ext cx="2344738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30" y="1197868"/>
            <a:ext cx="5541764" cy="554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42875" y="2239962"/>
            <a:ext cx="590391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>
                <a:srgbClr val="2962FF"/>
              </a:buClr>
              <a:buFont typeface="Arial" charset="0"/>
              <a:buChar char="•"/>
            </a:pPr>
            <a:r>
              <a:rPr lang="ru-RU" altLang="ru-RU" sz="2400" b="1">
                <a:solidFill>
                  <a:srgbClr val="2962FF"/>
                </a:solidFill>
                <a:latin typeface="Arial" charset="0"/>
              </a:rPr>
              <a:t>100% нержавеющая сталь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" y="3321050"/>
            <a:ext cx="59039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>
                <a:srgbClr val="2962FF"/>
              </a:buClr>
              <a:buFont typeface="Arial" charset="0"/>
              <a:buChar char="•"/>
            </a:pPr>
            <a:r>
              <a:rPr lang="ru-RU" altLang="ru-RU" sz="2400" b="1">
                <a:solidFill>
                  <a:srgbClr val="2962FF"/>
                </a:solidFill>
                <a:latin typeface="Arial" charset="0"/>
              </a:rPr>
              <a:t>эргономичная конструкция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9329" y="4509120"/>
            <a:ext cx="8524875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>
                <a:srgbClr val="2962FF"/>
              </a:buClr>
              <a:buFont typeface="Arial" charset="0"/>
              <a:buChar char="•"/>
            </a:pPr>
            <a:r>
              <a:rPr lang="ru-RU" altLang="ru-RU" sz="2400" b="1" dirty="0">
                <a:solidFill>
                  <a:srgbClr val="2962FF"/>
                </a:solidFill>
                <a:latin typeface="Arial" charset="0"/>
              </a:rPr>
              <a:t>эксплуатация в помещении </a:t>
            </a:r>
            <a:endParaRPr lang="ru-RU" altLang="ru-RU" sz="2400" b="1" dirty="0" smtClean="0">
              <a:solidFill>
                <a:srgbClr val="2962FF"/>
              </a:solidFill>
              <a:latin typeface="Arial" charset="0"/>
            </a:endParaRPr>
          </a:p>
          <a:p>
            <a:pPr marL="0" indent="0" eaLnBrk="1" hangingPunct="1">
              <a:buClr>
                <a:srgbClr val="2962FF"/>
              </a:buClr>
            </a:pPr>
            <a:r>
              <a:rPr lang="ru-RU" altLang="ru-RU" sz="2400" b="1" dirty="0">
                <a:solidFill>
                  <a:srgbClr val="2962FF"/>
                </a:solidFill>
                <a:latin typeface="Arial" charset="0"/>
              </a:rPr>
              <a:t> </a:t>
            </a:r>
            <a:r>
              <a:rPr lang="ru-RU" altLang="ru-RU" sz="2400" b="1" dirty="0" smtClean="0">
                <a:solidFill>
                  <a:srgbClr val="2962FF"/>
                </a:solidFill>
                <a:latin typeface="Arial" charset="0"/>
              </a:rPr>
              <a:t>    и </a:t>
            </a:r>
            <a:r>
              <a:rPr lang="ru-RU" altLang="ru-RU" sz="2400" b="1" dirty="0">
                <a:solidFill>
                  <a:srgbClr val="2962FF"/>
                </a:solidFill>
                <a:latin typeface="Arial" charset="0"/>
              </a:rPr>
              <a:t>на улице</a:t>
            </a: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250823" y="1194965"/>
            <a:ext cx="8137599" cy="1368425"/>
          </a:xfrm>
          <a:prstGeom prst="rect">
            <a:avLst/>
          </a:prstGeom>
          <a:ln/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 smtClean="0"/>
              <a:t>Станция сбора отходов для </a:t>
            </a:r>
            <a:r>
              <a:rPr lang="ru-RU" altLang="ru-RU" b="1" dirty="0" err="1" smtClean="0"/>
              <a:t>фуд</a:t>
            </a:r>
            <a:r>
              <a:rPr lang="ru-RU" altLang="ru-RU" b="1" dirty="0" smtClean="0"/>
              <a:t>-кортов</a:t>
            </a:r>
            <a:endParaRPr lang="ru-RU" altLang="ru-RU" b="1" dirty="0"/>
          </a:p>
        </p:txBody>
      </p:sp>
      <p:sp>
        <p:nvSpPr>
          <p:cNvPr id="2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0079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87488"/>
            <a:ext cx="49657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4185" y="911225"/>
            <a:ext cx="8569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dirty="0">
                <a:solidFill>
                  <a:srgbClr val="2962FF"/>
                </a:solidFill>
                <a:latin typeface="Arial" charset="0"/>
                <a:ea typeface="Microsoft YaHei" charset="-122"/>
              </a:rPr>
              <a:t>Станция</a:t>
            </a:r>
            <a:r>
              <a:rPr lang="ru-RU" altLang="ru-RU" sz="2800" b="1" dirty="0">
                <a:latin typeface="Arial" charset="0"/>
                <a:ea typeface="Microsoft YaHei" charset="-122"/>
              </a:rPr>
              <a:t> сбора отходов </a:t>
            </a:r>
            <a:r>
              <a:rPr lang="ru-RU" altLang="ru-RU" sz="2800" b="1" dirty="0">
                <a:solidFill>
                  <a:srgbClr val="2962FF"/>
                </a:solidFill>
                <a:latin typeface="Arial" charset="0"/>
                <a:ea typeface="Microsoft YaHei" charset="-122"/>
              </a:rPr>
              <a:t>решает</a:t>
            </a:r>
            <a:r>
              <a:rPr lang="ru-RU" altLang="ru-RU" sz="2800" b="1" dirty="0">
                <a:latin typeface="Arial" charset="0"/>
                <a:ea typeface="Microsoft YaHei" charset="-122"/>
              </a:rPr>
              <a:t> эти проблемы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55650" y="3649663"/>
            <a:ext cx="20161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>
                <a:latin typeface="Arial" charset="0"/>
              </a:rPr>
              <a:t>Выкатная емкость с фиксатором мешка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292850" y="3571875"/>
            <a:ext cx="20145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>
                <a:latin typeface="Arial" charset="0"/>
              </a:rPr>
              <a:t>Специальная воронка исключающая  рассыпание мусора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090738"/>
            <a:ext cx="2006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138613"/>
            <a:ext cx="187166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084388"/>
            <a:ext cx="18351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4206875"/>
            <a:ext cx="204787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327775" y="1628775"/>
            <a:ext cx="197961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>
                <a:latin typeface="Arial" charset="0"/>
              </a:rPr>
              <a:t>Ограничители для подносов</a:t>
            </a:r>
          </a:p>
        </p:txBody>
      </p:sp>
      <p:cxnSp>
        <p:nvCxnSpPr>
          <p:cNvPr id="6154" name="AutoShape 10"/>
          <p:cNvCxnSpPr>
            <a:cxnSpLocks noChangeShapeType="1"/>
          </p:cNvCxnSpPr>
          <p:nvPr/>
        </p:nvCxnSpPr>
        <p:spPr bwMode="auto">
          <a:xfrm rot="10800000">
            <a:off x="2617788" y="2274888"/>
            <a:ext cx="1011237" cy="506412"/>
          </a:xfrm>
          <a:prstGeom prst="bentConnector3">
            <a:avLst>
              <a:gd name="adj1" fmla="val 49981"/>
            </a:avLst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55" name="AutoShape 11"/>
          <p:cNvCxnSpPr>
            <a:cxnSpLocks noChangeShapeType="1"/>
          </p:cNvCxnSpPr>
          <p:nvPr/>
        </p:nvCxnSpPr>
        <p:spPr bwMode="auto">
          <a:xfrm flipH="1">
            <a:off x="2689225" y="4075113"/>
            <a:ext cx="1300163" cy="360362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755650" y="1628775"/>
            <a:ext cx="22240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>
                <a:latin typeface="Arial" charset="0"/>
              </a:rPr>
              <a:t>Удобная ручка открывания заслонки</a:t>
            </a:r>
          </a:p>
        </p:txBody>
      </p:sp>
      <p:cxnSp>
        <p:nvCxnSpPr>
          <p:cNvPr id="6157" name="AutoShape 13"/>
          <p:cNvCxnSpPr>
            <a:cxnSpLocks noChangeShapeType="1"/>
          </p:cNvCxnSpPr>
          <p:nvPr/>
        </p:nvCxnSpPr>
        <p:spPr bwMode="auto">
          <a:xfrm flipV="1">
            <a:off x="5211763" y="2346325"/>
            <a:ext cx="1081087" cy="219075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58" name="AutoShape 14"/>
          <p:cNvCxnSpPr>
            <a:cxnSpLocks noChangeShapeType="1"/>
          </p:cNvCxnSpPr>
          <p:nvPr/>
        </p:nvCxnSpPr>
        <p:spPr bwMode="auto">
          <a:xfrm>
            <a:off x="4419600" y="3284538"/>
            <a:ext cx="1871663" cy="1511300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884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" y="1278387"/>
            <a:ext cx="403225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49" y="1052736"/>
            <a:ext cx="4176713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01517" y="788081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b="1" dirty="0">
                <a:latin typeface="Arial" charset="0"/>
                <a:ea typeface="Microsoft YaHei" charset="-122"/>
              </a:rPr>
              <a:t>1. С маятниковым открыванием заслонки мусорного бака 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74938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11300"/>
            <a:ext cx="4922837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b="1">
                <a:latin typeface="Arial" charset="0"/>
                <a:ea typeface="Microsoft YaHei" charset="-122"/>
              </a:rPr>
              <a:t>2. С рычажным открыванием заслонки мусорного бака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871663"/>
            <a:ext cx="42481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225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b="1">
                <a:latin typeface="Arial" charset="0"/>
                <a:ea typeface="Microsoft YaHei" charset="-122"/>
              </a:rPr>
              <a:t>3. С педальным открыванием заслонки мусорного бака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33525"/>
            <a:ext cx="5018087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88" y="1493838"/>
            <a:ext cx="5418138" cy="54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4448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98860" y="571924"/>
            <a:ext cx="604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Профессиональные моющие средства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  <p:pic>
        <p:nvPicPr>
          <p:cNvPr id="11266" name="Picture 2" descr="https://atesy.ru/upload/iblock/f80/srwudq3binkishkjptytxagspifc7w3i/bd5a0ab8_79e2_11ec_8e0d_002590c0bb7c_f562f0d8_88d9_11ec_8e0f_002590c0bb7c.resiz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1916832"/>
            <a:ext cx="1598560" cy="20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28807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200" b="1" i="1" cap="all" dirty="0"/>
              <a:t>СРЕДСТВО ДЛЯ УДАЛЕНИЯ ИЗВЕСТКОВОГО НАЛЕТА ATESY 508</a:t>
            </a:r>
          </a:p>
        </p:txBody>
      </p:sp>
      <p:pic>
        <p:nvPicPr>
          <p:cNvPr id="11268" name="Picture 4" descr="https://atesy.ru/upload/iblock/ce2/w44585zqby3r7lqt341wj0bmtz1nhcuy/221dbc86_79e2_11ec_8e0d_002590c0bb7c_28d979e1_88c8_11ec_8e0f_002590c0bb7c.resize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84" y="1916832"/>
            <a:ext cx="1722595" cy="20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0779" y="1159584"/>
            <a:ext cx="250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200" b="1" i="1" cap="all" dirty="0"/>
              <a:t>СРЕДСТВО МОЮЩЕЕ, ЩЕЛОЧНОЕ И ОБЕЗЖИРИВАЮЩЕЕ ATESY 347</a:t>
            </a:r>
          </a:p>
        </p:txBody>
      </p:sp>
      <p:pic>
        <p:nvPicPr>
          <p:cNvPr id="11270" name="Picture 6" descr="https://atesy.ru/upload/iblock/8f7/ng0j8i557dqlvq1wuluhuiggs9j0veiw/352f3d48_79e2_11ec_8e0d_002590c0bb7c_1f2076d5_88cb_11ec_8e0f_002590c0bb7c.resiz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0" y="1916832"/>
            <a:ext cx="1872209" cy="20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116322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200" b="1" i="1" cap="all" dirty="0"/>
              <a:t>СРЕДСТВО МОЮЩЕЕ, ЩЕЛОЧНОЕ ОТ ЖИРА И НАГАРОВ ATESY 371</a:t>
            </a:r>
          </a:p>
        </p:txBody>
      </p:sp>
      <p:pic>
        <p:nvPicPr>
          <p:cNvPr id="11272" name="Picture 8" descr="https://atesy.ru/upload/iblock/5db/7rysfsm1azsg3r6dny13ms6xkw9cv3gp/981c8740_79e2_11ec_8e0d_002590c0bb7c_7a1a3caa_88e7_11ec_8e0f_002590c0bb7c.resize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31" y="4611960"/>
            <a:ext cx="1473603" cy="19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73708" y="4074368"/>
            <a:ext cx="3531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200" b="1" i="1" cap="all" dirty="0"/>
              <a:t>ОПОЛАСКИВАТЕЛЬ ДЛЯ ПОСУДОМОЕЧНЫХ МАШИН ATESY 582</a:t>
            </a:r>
          </a:p>
        </p:txBody>
      </p:sp>
    </p:spTree>
    <p:extLst>
      <p:ext uri="{BB962C8B-B14F-4D97-AF65-F5344CB8AC3E}">
        <p14:creationId xmlns:p14="http://schemas.microsoft.com/office/powerpoint/2010/main" val="10569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200" b="1">
                <a:latin typeface="Arial" charset="0"/>
                <a:ea typeface="Microsoft YaHei" charset="-122"/>
              </a:rPr>
              <a:t>4. С сенсорным открыванием заслонки мусорного бака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49363"/>
            <a:ext cx="4319587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223963"/>
            <a:ext cx="4319588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15093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"/>
          <p:cNvPicPr/>
          <p:nvPr/>
        </p:nvPicPr>
        <p:blipFill>
          <a:blip r:embed="rId2" cstate="print"/>
          <a:stretch/>
        </p:blipFill>
        <p:spPr>
          <a:xfrm>
            <a:off x="974867" y="820414"/>
            <a:ext cx="4406572" cy="4803120"/>
          </a:xfrm>
          <a:prstGeom prst="rect">
            <a:avLst/>
          </a:prstGeom>
          <a:ln>
            <a:noFill/>
          </a:ln>
        </p:spPr>
      </p:pic>
      <p:sp>
        <p:nvSpPr>
          <p:cNvPr id="109" name="TextShape 1"/>
          <p:cNvSpPr txBox="1"/>
          <p:nvPr/>
        </p:nvSpPr>
        <p:spPr>
          <a:xfrm>
            <a:off x="412047" y="567839"/>
            <a:ext cx="5528105" cy="484897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95959"/>
                </a:solidFill>
                <a:latin typeface="Arial"/>
              </a:rPr>
              <a:t>Яйцеварка</a:t>
            </a:r>
            <a:r>
              <a:rPr lang="ru-RU" sz="3200" b="0" strike="noStrike" spc="-1" baseline="300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3200" b="1" strike="noStrike" spc="-1" dirty="0">
                <a:solidFill>
                  <a:srgbClr val="2962FF"/>
                </a:solidFill>
                <a:latin typeface="Arial"/>
              </a:rPr>
              <a:t>ЯВА-4-01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1490385" y="5623534"/>
            <a:ext cx="3459684" cy="79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08080"/>
                </a:solidFill>
                <a:latin typeface="Arial"/>
              </a:rPr>
              <a:t>Габариты</a:t>
            </a:r>
            <a:r>
              <a:rPr lang="ru-RU" sz="1200" b="0" strike="noStrike" spc="-1" dirty="0" smtClean="0">
                <a:solidFill>
                  <a:srgbClr val="808080"/>
                </a:solidFill>
                <a:latin typeface="Arial"/>
              </a:rPr>
              <a:t>:	</a:t>
            </a:r>
            <a:r>
              <a:rPr lang="ru-RU" sz="1200" spc="-1" dirty="0">
                <a:solidFill>
                  <a:srgbClr val="808080"/>
                </a:solidFill>
                <a:latin typeface="Arial"/>
              </a:rPr>
              <a:t>	</a:t>
            </a:r>
            <a:r>
              <a:rPr lang="ru-RU" sz="1200" spc="-1" dirty="0" smtClean="0">
                <a:solidFill>
                  <a:srgbClr val="808080"/>
                </a:solidFill>
              </a:rPr>
              <a:t>430 </a:t>
            </a:r>
            <a:r>
              <a:rPr lang="ru-RU" sz="1200" spc="-1" dirty="0">
                <a:solidFill>
                  <a:srgbClr val="808080"/>
                </a:solidFill>
              </a:rPr>
              <a:t>х 535 х 520 мм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08080"/>
                </a:solidFill>
                <a:latin typeface="Arial"/>
              </a:rPr>
              <a:t>Напряжение</a:t>
            </a:r>
            <a:r>
              <a:rPr lang="ru-RU" sz="1200" b="0" strike="noStrike" spc="-1" dirty="0" smtClean="0">
                <a:solidFill>
                  <a:srgbClr val="808080"/>
                </a:solidFill>
                <a:latin typeface="Arial"/>
              </a:rPr>
              <a:t>:	220 В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808080"/>
                </a:solidFill>
                <a:latin typeface="Arial"/>
              </a:rPr>
              <a:t>Мощность</a:t>
            </a:r>
            <a:r>
              <a:rPr lang="ru-RU" sz="1200" b="0" strike="noStrike" spc="-1" dirty="0" smtClean="0">
                <a:solidFill>
                  <a:srgbClr val="808080"/>
                </a:solidFill>
                <a:latin typeface="Arial"/>
              </a:rPr>
              <a:t>:		2 кВт</a:t>
            </a:r>
          </a:p>
          <a:p>
            <a:pPr>
              <a:lnSpc>
                <a:spcPct val="100000"/>
              </a:lnSpc>
            </a:pPr>
            <a:r>
              <a:rPr lang="ru-RU" sz="1200" spc="-1" dirty="0" smtClean="0">
                <a:solidFill>
                  <a:srgbClr val="808080"/>
                </a:solidFill>
                <a:latin typeface="Arial"/>
              </a:rPr>
              <a:t>Вместимость:	4 яйца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875221" y="4179317"/>
            <a:ext cx="1410778" cy="1444217"/>
            <a:chOff x="-2369140" y="2830951"/>
            <a:chExt cx="1980720" cy="1980720"/>
          </a:xfrm>
        </p:grpSpPr>
        <p:sp>
          <p:nvSpPr>
            <p:cNvPr id="114" name="CustomShape 6"/>
            <p:cNvSpPr/>
            <p:nvPr/>
          </p:nvSpPr>
          <p:spPr>
            <a:xfrm rot="1108800">
              <a:off x="-2369140" y="2830951"/>
              <a:ext cx="1980720" cy="1980720"/>
            </a:xfrm>
            <a:prstGeom prst="star24">
              <a:avLst>
                <a:gd name="adj" fmla="val 43977"/>
              </a:avLst>
            </a:prstGeom>
            <a:solidFill>
              <a:srgbClr val="FFC000"/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15" name="CustomShape 7"/>
            <p:cNvSpPr/>
            <p:nvPr/>
          </p:nvSpPr>
          <p:spPr>
            <a:xfrm>
              <a:off x="-2220822" y="3221974"/>
              <a:ext cx="1684080" cy="11872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ctr"/>
            <a:lstStyle/>
            <a:p>
              <a:pPr algn="ctr">
                <a:lnSpc>
                  <a:spcPct val="100000"/>
                </a:lnSpc>
              </a:pPr>
              <a:r>
                <a:rPr lang="ru-RU" sz="1100" b="1" strike="noStrike" spc="-1" dirty="0">
                  <a:solidFill>
                    <a:srgbClr val="000000"/>
                  </a:solidFill>
                  <a:latin typeface="Arial"/>
                </a:rPr>
                <a:t>Аппарат разработан и запатентован компанией «АТЕСИ»</a:t>
              </a:r>
              <a:endParaRPr lang="ru-RU" sz="1100" b="0" strike="noStrike" spc="-1" dirty="0">
                <a:latin typeface="Arial"/>
              </a:endParaRPr>
            </a:p>
          </p:txBody>
        </p:sp>
        <p:sp>
          <p:nvSpPr>
            <p:cNvPr id="116" name="CustomShape 8"/>
            <p:cNvSpPr/>
            <p:nvPr/>
          </p:nvSpPr>
          <p:spPr>
            <a:xfrm>
              <a:off x="-2126142" y="3068254"/>
              <a:ext cx="1494720" cy="1494720"/>
            </a:xfrm>
            <a:prstGeom prst="ellipse">
              <a:avLst/>
            </a:pr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" name="TextBox 1"/>
          <p:cNvSpPr txBox="1"/>
          <p:nvPr/>
        </p:nvSpPr>
        <p:spPr>
          <a:xfrm>
            <a:off x="5311586" y="825662"/>
            <a:ext cx="3638071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2962FF"/>
                </a:solidFill>
              </a:rPr>
              <a:t>■</a:t>
            </a:r>
            <a:r>
              <a:rPr lang="ru-RU" spc="-1" dirty="0">
                <a:solidFill>
                  <a:srgbClr val="000000"/>
                </a:solidFill>
              </a:rPr>
              <a:t>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Автоматизация процесса варки </a:t>
            </a:r>
            <a:r>
              <a:rPr lang="ru-RU" sz="1700" spc="-1" dirty="0" smtClean="0">
                <a:solidFill>
                  <a:srgbClr val="000000"/>
                </a:solidFill>
                <a:latin typeface="Calibri"/>
              </a:rPr>
              <a:t>яиц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3 встроенных режима приготовления:  </a:t>
            </a:r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000000"/>
                </a:solidFill>
                <a:latin typeface="Calibri"/>
              </a:rPr>
              <a:t>- всмятку</a:t>
            </a:r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000000"/>
                </a:solidFill>
                <a:latin typeface="Calibri"/>
              </a:rPr>
              <a:t>- в </a:t>
            </a:r>
            <a:r>
              <a:rPr lang="ru-RU" sz="1700" spc="-1" dirty="0" smtClean="0">
                <a:solidFill>
                  <a:srgbClr val="000000"/>
                </a:solidFill>
                <a:latin typeface="Calibri"/>
              </a:rPr>
              <a:t>«мешочек»</a:t>
            </a:r>
            <a:endParaRPr lang="ru-RU" sz="17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000000"/>
                </a:solidFill>
                <a:latin typeface="Calibri"/>
              </a:rPr>
              <a:t>- вкрутую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Таймер с индикацией отсчета времени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Звуковой сигнал по окончании приготовления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Индикация низкого уровня воды и перегрева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Возможность программирования режимов приготовления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Декоративная полка-подставка из натурального бука в комплекте</a:t>
            </a:r>
            <a:endParaRPr lang="ru-RU" sz="1700" spc="-1" dirty="0"/>
          </a:p>
          <a:p>
            <a:pPr>
              <a:lnSpc>
                <a:spcPct val="100000"/>
              </a:lnSpc>
            </a:pPr>
            <a:r>
              <a:rPr lang="ru-RU" sz="1700" spc="-1" dirty="0">
                <a:solidFill>
                  <a:srgbClr val="2962FF"/>
                </a:solidFill>
              </a:rPr>
              <a:t>■ </a:t>
            </a:r>
            <a:r>
              <a:rPr lang="ru-RU" sz="1700" spc="-1" dirty="0">
                <a:solidFill>
                  <a:srgbClr val="000000"/>
                </a:solidFill>
                <a:latin typeface="Calibri"/>
              </a:rPr>
              <a:t>Кулинарный пинцет и набор подставок для приготовленных яиц в комплекте</a:t>
            </a:r>
            <a:endParaRPr lang="ru-RU" sz="1700" spc="-1" dirty="0"/>
          </a:p>
        </p:txBody>
      </p:sp>
      <p:grpSp>
        <p:nvGrpSpPr>
          <p:cNvPr id="4" name="Группа 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sp>
        <p:nvSpPr>
          <p:cNvPr id="20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4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1691680" y="476672"/>
            <a:ext cx="7811640" cy="64728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rmAutofit fontScale="99000"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2962FF"/>
                </a:solidFill>
                <a:latin typeface="Arial"/>
              </a:rPr>
              <a:t>Яйцеварка ЯВА </a:t>
            </a:r>
            <a:r>
              <a:rPr lang="ru-RU" sz="2400" b="1" strike="noStrike" spc="-1" dirty="0">
                <a:solidFill>
                  <a:srgbClr val="595959"/>
                </a:solidFill>
                <a:latin typeface="Arial"/>
              </a:rPr>
              <a:t>решает эти вопросы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1042920" y="5445000"/>
            <a:ext cx="4320720" cy="79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3"/>
          <p:cNvSpPr/>
          <p:nvPr/>
        </p:nvSpPr>
        <p:spPr>
          <a:xfrm>
            <a:off x="1227240" y="2781360"/>
            <a:ext cx="720072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962FF"/>
                </a:solidFill>
                <a:latin typeface="Arial"/>
              </a:rPr>
              <a:t>Качественное самообслуживание клиентов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1160640" y="981000"/>
            <a:ext cx="2304720" cy="866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</a:rPr>
              <a:t>Три автоматические программы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</a:rPr>
              <a:t>приготовления 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3675240" y="981000"/>
            <a:ext cx="2304720" cy="866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Arial"/>
              </a:rPr>
              <a:t>Четыре </a:t>
            </a:r>
            <a:r>
              <a:rPr lang="ru-RU" sz="1600" b="0" strike="noStrike" spc="-1" dirty="0">
                <a:solidFill>
                  <a:srgbClr val="000000"/>
                </a:solidFill>
                <a:latin typeface="Arial"/>
              </a:rPr>
              <a:t>одновременно приготовленных яйца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02" name="CustomShape 6"/>
          <p:cNvSpPr/>
          <p:nvPr/>
        </p:nvSpPr>
        <p:spPr>
          <a:xfrm>
            <a:off x="6227640" y="981000"/>
            <a:ext cx="2304720" cy="866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/>
              </a:rPr>
              <a:t>Всегда свежий и полезный завтрак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4518000" y="2062080"/>
            <a:ext cx="601200" cy="657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96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8"/>
          <p:cNvSpPr/>
          <p:nvPr/>
        </p:nvSpPr>
        <p:spPr>
          <a:xfrm>
            <a:off x="1476360" y="6165720"/>
            <a:ext cx="3681000" cy="296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" name="Рисунок 1"/>
          <p:cNvPicPr/>
          <p:nvPr/>
        </p:nvPicPr>
        <p:blipFill>
          <a:blip r:embed="rId2" cstate="print"/>
          <a:stretch/>
        </p:blipFill>
        <p:spPr>
          <a:xfrm>
            <a:off x="3204000" y="3645000"/>
            <a:ext cx="3458880" cy="2339280"/>
          </a:xfrm>
          <a:prstGeom prst="rect">
            <a:avLst/>
          </a:prstGeom>
          <a:ln w="9360">
            <a:noFill/>
          </a:ln>
        </p:spPr>
      </p:pic>
      <p:sp>
        <p:nvSpPr>
          <p:cNvPr id="106" name="CustomShape 9"/>
          <p:cNvSpPr/>
          <p:nvPr/>
        </p:nvSpPr>
        <p:spPr>
          <a:xfrm>
            <a:off x="971640" y="6191280"/>
            <a:ext cx="7992720" cy="47772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10"/>
          <p:cNvSpPr/>
          <p:nvPr/>
        </p:nvSpPr>
        <p:spPr>
          <a:xfrm>
            <a:off x="1118160" y="6228000"/>
            <a:ext cx="770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D0D0D"/>
                </a:solidFill>
                <a:latin typeface="Arial"/>
              </a:rPr>
              <a:t>Яйцеварка «ЯВА» идеальна для линий шведского стола в гостиницах и отелях</a:t>
            </a:r>
            <a:r>
              <a:rPr lang="ru-RU" sz="1800" b="0" strike="noStrike" spc="-1">
                <a:solidFill>
                  <a:srgbClr val="0D0D0D"/>
                </a:solidFill>
                <a:latin typeface="Arial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grpSp>
        <p:nvGrpSpPr>
          <p:cNvPr id="13" name="Группа 9"/>
          <p:cNvGrpSpPr/>
          <p:nvPr/>
        </p:nvGrpSpPr>
        <p:grpSpPr>
          <a:xfrm>
            <a:off x="0" y="0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98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1331640" y="836712"/>
            <a:ext cx="5528105" cy="484897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 dirty="0" err="1" smtClean="0">
                <a:solidFill>
                  <a:srgbClr val="595959"/>
                </a:solidFill>
                <a:latin typeface="Arial"/>
              </a:rPr>
              <a:t>Пловная</a:t>
            </a:r>
            <a:r>
              <a:rPr lang="ru-RU" sz="3200" b="1" strike="noStrike" spc="-1" dirty="0" smtClean="0">
                <a:solidFill>
                  <a:srgbClr val="595959"/>
                </a:solidFill>
                <a:latin typeface="Arial"/>
              </a:rPr>
              <a:t> станция </a:t>
            </a:r>
            <a:r>
              <a:rPr lang="ru-RU" sz="3200" b="1" strike="noStrike" spc="-1" dirty="0" smtClean="0">
                <a:solidFill>
                  <a:srgbClr val="FF0000"/>
                </a:solidFill>
                <a:latin typeface="Arial"/>
              </a:rPr>
              <a:t>НАВРУЗ</a:t>
            </a:r>
            <a:endParaRPr lang="ru-RU" sz="3200" b="0" strike="noStrike" spc="-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4" name="Группа 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sp>
        <p:nvSpPr>
          <p:cNvPr id="20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3074" name="Picture 2" descr="C:\Users\Максим\Desktop\72377d7a_5b61_11ed_8e1c_002590c0bb7c_86da819b_a5f1_11ed_8e21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789040" cy="37890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427984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предназначена для организации рабочего места по приготовлению блюд в казане.</a:t>
            </a:r>
            <a:endParaRPr lang="ru-RU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314096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Позволяет организовать передвижное рабочее место повара;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Легко перемещается благодаря 4-м поворотным колесам, все колеса имеют тормозное устройство;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Выполнена из </a:t>
            </a:r>
            <a:r>
              <a:rPr lang="ru-RU" dirty="0" err="1" smtClean="0"/>
              <a:t>коррозионностойкой</a:t>
            </a:r>
            <a:r>
              <a:rPr lang="ru-RU" dirty="0" smtClean="0"/>
              <a:t> стали, разрешенной для контакта с пищевыми продуктами;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 бокам очага установлены откидные столики</a:t>
            </a:r>
            <a:r>
              <a:rPr lang="en-US" dirty="0" smtClean="0"/>
              <a:t>,</a:t>
            </a:r>
            <a:r>
              <a:rPr lang="ru-RU" dirty="0" smtClean="0"/>
              <a:t> образующие рабочие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23564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12047" y="567839"/>
            <a:ext cx="5528105" cy="484897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 dirty="0" err="1" smtClean="0">
                <a:solidFill>
                  <a:srgbClr val="595959"/>
                </a:solidFill>
                <a:latin typeface="Arial"/>
              </a:rPr>
              <a:t>Пловная</a:t>
            </a:r>
            <a:r>
              <a:rPr lang="ru-RU" sz="3200" b="1" strike="noStrike" spc="-1" dirty="0" smtClean="0">
                <a:solidFill>
                  <a:srgbClr val="595959"/>
                </a:solidFill>
                <a:latin typeface="Arial"/>
              </a:rPr>
              <a:t> станция </a:t>
            </a:r>
            <a:r>
              <a:rPr lang="ru-RU" sz="3200" b="1" strike="noStrike" spc="-1" dirty="0" smtClean="0">
                <a:solidFill>
                  <a:srgbClr val="FF0000"/>
                </a:solidFill>
                <a:latin typeface="Arial"/>
              </a:rPr>
              <a:t>НАВРУЗ</a:t>
            </a:r>
            <a:endParaRPr lang="ru-RU" sz="3200" b="0" strike="noStrike" spc="-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sp>
        <p:nvSpPr>
          <p:cNvPr id="20" name="CustomShape 1"/>
          <p:cNvSpPr/>
          <p:nvPr/>
        </p:nvSpPr>
        <p:spPr>
          <a:xfrm>
            <a:off x="0" y="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Готовые решения для бизнеса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4098" name="Picture 2" descr="C:\Users\Максим\Desktop\72377d7a_5b61_11ed_8e1c_002590c0bb7c_95ed1ee5_a5f1_11ed_8e21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293096" cy="429309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355976" y="38610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Предусмотрена возможность установки и фиксации газового баллона 5 или 12 литров;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Предусмотрена возможность комплектовать станцию котлом 15 или 22 литра;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err="1" smtClean="0"/>
              <a:t>Пьезоподжиг</a:t>
            </a:r>
            <a:r>
              <a:rPr lang="ru-RU" sz="1600" dirty="0" smtClean="0"/>
              <a:t> горелки;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Устройство контроля пламени;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Высокая мощность горелки – 8 кВт;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Многоконтурная горелка позволяет осуществить равномерный нагрев.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112474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Работает от баллона со сжиженным газом по ГОСТ 20448-90 (C) и предназначена для эксплуатации в помещении , или на открытом воздухе.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При эксплуатации в помещениях над </a:t>
            </a:r>
            <a:r>
              <a:rPr lang="ru-RU" sz="1600" dirty="0" err="1" smtClean="0"/>
              <a:t>Пловной</a:t>
            </a:r>
            <a:r>
              <a:rPr lang="ru-RU" sz="1600" dirty="0" smtClean="0"/>
              <a:t> станцией должен быть установлен вытяжной зонт, подключенный к вытяжной вентиляции.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Пловная</a:t>
            </a:r>
            <a:r>
              <a:rPr lang="ru-RU" sz="1600" dirty="0" smtClean="0"/>
              <a:t> станция имеет рамную конструкцию</a:t>
            </a:r>
            <a:r>
              <a:rPr lang="en-US" sz="1600" dirty="0" smtClean="0"/>
              <a:t>,</a:t>
            </a:r>
            <a:r>
              <a:rPr lang="ru-RU" sz="1600" dirty="0" smtClean="0"/>
              <a:t> на которой установлен очаг, к которому крепятся складываемые рабочие поверхности.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564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572000" cy="306896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ЭЛЕКТРОМЕХАНИЧЕСКОЕ ОБОРУДОВАНИЕ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18" y="1196752"/>
            <a:ext cx="4564782" cy="289903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77072"/>
            <a:ext cx="5004556" cy="2450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75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572000" cy="306896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ЭЛЕКТРОМЕХАНИЧЕСКОЕ ОБОРУДОВАНИЕ. Хлеборезка </a:t>
            </a:r>
            <a:r>
              <a:rPr lang="ru-RU" sz="2000" b="1" dirty="0" smtClean="0">
                <a:solidFill>
                  <a:srgbClr val="FF0000"/>
                </a:solidFill>
              </a:rPr>
              <a:t>ЯНЫЧАР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85" y="3068960"/>
            <a:ext cx="4564782" cy="289903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4499992" y="6110266"/>
            <a:ext cx="436458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Хлеборезка АХМ-300А  ЯНЫЧАР</a:t>
            </a:r>
            <a:endParaRPr lang="ru-RU" sz="1200" b="1" cap="none" spc="50" dirty="0">
              <a:ln w="1143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1461289"/>
            <a:ext cx="51716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rgbClr val="0000FF"/>
                </a:solidFill>
              </a:rPr>
              <a:t>производительность до 300 буханок в час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rgbClr val="0000FF"/>
                </a:solidFill>
              </a:rPr>
              <a:t>нарезает как «суточный», так и свежий </a:t>
            </a:r>
            <a:r>
              <a:rPr lang="ru-RU" sz="1600" dirty="0" smtClean="0">
                <a:solidFill>
                  <a:srgbClr val="0000FF"/>
                </a:solidFill>
              </a:rPr>
              <a:t>хлеб -  благодаря серповидной форме ножа и лазерной заточке</a:t>
            </a:r>
            <a:endParaRPr lang="ru-RU" sz="1600" dirty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rgbClr val="0000FF"/>
                </a:solidFill>
              </a:rPr>
              <a:t>высокая степень защиты персонала от травм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корпус из </a:t>
            </a:r>
            <a:r>
              <a:rPr lang="ru-RU" sz="1600" dirty="0">
                <a:solidFill>
                  <a:srgbClr val="0000FF"/>
                </a:solidFill>
              </a:rPr>
              <a:t>нержавеющей </a:t>
            </a:r>
            <a:r>
              <a:rPr lang="ru-RU" sz="1600" dirty="0" smtClean="0">
                <a:solidFill>
                  <a:srgbClr val="0000FF"/>
                </a:solidFill>
              </a:rPr>
              <a:t>или окрашенной стали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Простая и удобная регулировка толщины нарезки от 5 до 20 мм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89891" y="6114660"/>
            <a:ext cx="421010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Хлеборезка АХМ-300А  ЯНЫЧАР крашеная</a:t>
            </a:r>
            <a:endParaRPr lang="ru-RU" sz="1200" b="1" cap="none" spc="50" dirty="0">
              <a:ln w="1143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148064" y="1412776"/>
          <a:ext cx="3791744" cy="1216762"/>
        </p:xfrm>
        <a:graphic>
          <a:graphicData uri="http://schemas.openxmlformats.org/drawingml/2006/table">
            <a:tbl>
              <a:tblPr/>
              <a:tblGrid>
                <a:gridCol w="1895872"/>
                <a:gridCol w="1895872"/>
              </a:tblGrid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Номинальное напряжение, В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/>
                        <a:t>380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Производительность при толщине нарезаемых ломтиков, буханок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5мм - 100, 10мм - 160, 15 мм - 220, 20 мм - 300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0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ЭЛЕКТРОМЕХАНИЧЕСКОЕ ОБОРУДОВАНИЕ. Хлеборезка </a:t>
            </a:r>
            <a:r>
              <a:rPr lang="ru-RU" sz="2000" b="1" dirty="0" smtClean="0">
                <a:solidFill>
                  <a:srgbClr val="FF0000"/>
                </a:solidFill>
              </a:rPr>
              <a:t>ЯНЫЧАР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564782" cy="289903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355976" y="119675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Нож </a:t>
            </a:r>
            <a:r>
              <a:rPr lang="ru-RU" sz="1600" b="1" dirty="0">
                <a:solidFill>
                  <a:srgbClr val="FF0000"/>
                </a:solidFill>
              </a:rPr>
              <a:t>из закаленной нержавеющей стали не требует заточки в течение длительного времени эксплуатации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Хлеборезка способна нарезать батон и формовой хлеб длиной до 380 мм, шириной до 160 мм, высотой до 135 мм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Простая и удобная регулировка толщины нарезки хлеба от 5 мм до 20 мм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Производительность хлеборезки составляет до 300 батонов в час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Одинаковая толщина ломтиков при нарезке обеспечена надежным механизмом подачи хлеба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Наличие концевых выключателей исключает возможность получения травмы персоналом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Простота конструкции хлеборезки позволяет без особых усилий проводить ее регламентное техническое обслуживание и ремонт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</a:rPr>
              <a:t>Шторка из нержавеющих пластин предотвращает доступ рук в зону нарезки хлеба со стороны приемного лотка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55172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Аппарат подходит для различных сортов хлеба (мягкий, </a:t>
            </a:r>
            <a:r>
              <a:rPr lang="ru-RU" b="1" i="1" dirty="0" smtClean="0"/>
              <a:t>суточный)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68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Транспортер для сбора грязной посуды </a:t>
            </a:r>
            <a:r>
              <a:rPr lang="ru-RU" sz="2000" b="1" dirty="0" smtClean="0">
                <a:solidFill>
                  <a:srgbClr val="FF0000"/>
                </a:solidFill>
              </a:rPr>
              <a:t>КАЮР-М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2492896"/>
            <a:ext cx="7776864" cy="380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23527" y="1185501"/>
            <a:ext cx="6323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модульная система компоновки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максимальная длина 20 метров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полностью из нержавеющей стали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00FF"/>
                </a:solidFill>
              </a:rPr>
              <a:t>автоматическая система отключения при перегрузке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2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Комплект транспортерной ленты для </a:t>
            </a:r>
            <a:r>
              <a:rPr lang="ru-RU" sz="2000" b="1" dirty="0" smtClean="0">
                <a:solidFill>
                  <a:srgbClr val="FF0000"/>
                </a:solidFill>
              </a:rPr>
              <a:t>КАЮР-М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41986" name="Picture 2" descr="https://atesy.ru/upload/iblock/c10/Transporter-dlya-gryaznoi_U0306-posudy-KAYUR_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536504" cy="45365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4048" y="1412776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Комплект транспортерной ленты  от 3 м до максимально возможной длины транспортера – 20 метров (с интервалом в 1м).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70892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Состав: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- Лента конвейерная ПВХ пищевая 450мм;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- Замок.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Заказывается в зависимости от длины транспортера от 3 метров до 20 метров с шагом 1 метр.</a:t>
            </a:r>
          </a:p>
        </p:txBody>
      </p:sp>
    </p:spTree>
    <p:extLst>
      <p:ext uri="{BB962C8B-B14F-4D97-AF65-F5344CB8AC3E}">
        <p14:creationId xmlns:p14="http://schemas.microsoft.com/office/powerpoint/2010/main" val="30085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1844"/>
            <a:ext cx="9138443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42" y="772360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5688632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линия раздачи </a:t>
            </a:r>
            <a:r>
              <a:rPr lang="ru-RU" sz="24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питания</a:t>
            </a:r>
            <a:r>
              <a:rPr lang="en-US" sz="24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 2-</a:t>
            </a:r>
            <a:r>
              <a:rPr lang="ru-RU" sz="24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го поколения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144" y="4797152"/>
            <a:ext cx="28132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Century Schoolbook" panose="02040604050505020304" pitchFamily="18" charset="0"/>
              </a:rPr>
              <a:t>7</a:t>
            </a:r>
            <a:r>
              <a:rPr lang="ru-RU" sz="4800" b="1" dirty="0" smtClean="0">
                <a:solidFill>
                  <a:srgbClr val="0000FF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преимуществ</a:t>
            </a:r>
            <a:endParaRPr lang="ru-RU" sz="28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8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ЛИНИИ РАЗДАЧИ ПИТАНИЯ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Транспортер для сбора грязной посуды </a:t>
            </a:r>
            <a:r>
              <a:rPr lang="ru-RU" sz="2000" b="1" dirty="0" smtClean="0">
                <a:solidFill>
                  <a:srgbClr val="FF0000"/>
                </a:solidFill>
              </a:rPr>
              <a:t>КАЮР-М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43010" name="Picture 2" descr="https://atesy.ru/upload/iblock/2e9/Transporter-KAYUR_M-_-Vedushchii_U0306-modul-_1m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468044" cy="44680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932040" y="1916832"/>
            <a:ext cx="392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/>
              <a:t>Оснащен очистителем, который счищает прилипшую грязь с ленты и сбрасывает ее в поддон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/>
              <a:t>Предусмотрена возможность извлечения поддона в три стороны: вперед, влево и вправо для удобства его очистки и экономии рабочего пространства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/>
              <a:t>Оснащен кнопками выключения, а также концевым выключателем, предназначенным для автоматического отключения линии в случае ее заполнения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032" y="119675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ВЕДУЩИЙ МОДУЛЬ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2" y="5824118"/>
          <a:ext cx="4320480" cy="1033882"/>
        </p:xfrm>
        <a:graphic>
          <a:graphicData uri="http://schemas.openxmlformats.org/drawingml/2006/table">
            <a:tbl>
              <a:tblPr/>
              <a:tblGrid>
                <a:gridCol w="2160240"/>
                <a:gridCol w="2160240"/>
              </a:tblGrid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Габаритные размеры, (</a:t>
                      </a:r>
                      <a:r>
                        <a:rPr lang="ru-RU" sz="1200" b="1" dirty="0" err="1">
                          <a:latin typeface="inherit"/>
                        </a:rPr>
                        <a:t>длина×ширина×высота</a:t>
                      </a:r>
                      <a:r>
                        <a:rPr lang="ru-RU" sz="1200" b="1" dirty="0">
                          <a:latin typeface="inherit"/>
                        </a:rPr>
                        <a:t>), мм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1000х765х880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Номинальное напряжение, В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380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6F8"/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427984" y="50851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/>
              <a:t> </a:t>
            </a:r>
            <a:r>
              <a:rPr lang="ru-RU" sz="1600" dirty="0" smtClean="0"/>
              <a:t>Рабочая </a:t>
            </a:r>
            <a:r>
              <a:rPr lang="ru-RU" sz="1600" dirty="0"/>
              <a:t>поверхность выполнена из нержавеющей стали AISI430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Каркас </a:t>
            </a:r>
            <a:r>
              <a:rPr lang="ru-RU" sz="1600" dirty="0"/>
              <a:t>выполнен из нержавеющей трубы сечением 40х40мм (AISI304</a:t>
            </a:r>
            <a:r>
              <a:rPr lang="ru-RU" sz="1600" dirty="0" smtClean="0"/>
              <a:t>).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Модуль </a:t>
            </a:r>
            <a:r>
              <a:rPr lang="ru-RU" sz="1600" dirty="0"/>
              <a:t>оснащен </a:t>
            </a:r>
            <a:r>
              <a:rPr lang="ru-RU" sz="1600" dirty="0" smtClean="0"/>
              <a:t>поддоном </a:t>
            </a:r>
            <a:r>
              <a:rPr lang="ru-RU" sz="1600" dirty="0"/>
              <a:t>для </a:t>
            </a:r>
            <a:r>
              <a:rPr lang="ru-RU" sz="1600" dirty="0" smtClean="0"/>
              <a:t>сбора грязи.</a:t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369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Транспортер для сбора грязной посуды </a:t>
            </a:r>
            <a:r>
              <a:rPr lang="ru-RU" sz="2000" b="1" dirty="0" smtClean="0">
                <a:solidFill>
                  <a:srgbClr val="FF0000"/>
                </a:solidFill>
              </a:rPr>
              <a:t>КАЮР-М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431032" y="119675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НАТЯЖНОЙ МОДУЛЬ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https://atesy.ru/upload/iblock/e8c/Transporter-KAYUR_M-_-Natyazhnoi_U0306-modul-_1m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540052" cy="454005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932040" y="1628800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/>
              <a:t>Оснащен кнопкой аварийного выключения транспортера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/>
              <a:t>Предусмотрен поддон для сбора остатков пищи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76056" y="2996952"/>
            <a:ext cx="3923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Рабочая поверхность модуля выполнена из нержавеющей стали AISI430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Каркас </a:t>
            </a:r>
            <a:r>
              <a:rPr lang="ru-RU" dirty="0"/>
              <a:t>выполнен из нержавеющей трубы сечением 40х40 мм (AISI304</a:t>
            </a:r>
            <a:r>
              <a:rPr lang="ru-RU" dirty="0" smtClean="0"/>
              <a:t>).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Опорные </a:t>
            </a:r>
            <a:r>
              <a:rPr lang="ru-RU" dirty="0"/>
              <a:t>ножки с пластиковой нижней частью регулируются по </a:t>
            </a:r>
            <a:r>
              <a:rPr lang="ru-RU" dirty="0" smtClean="0"/>
              <a:t>высоте </a:t>
            </a:r>
            <a:r>
              <a:rPr lang="ru-RU" dirty="0"/>
              <a:t>в пределах ±20 мм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Модуль </a:t>
            </a:r>
            <a:r>
              <a:rPr lang="ru-RU" dirty="0"/>
              <a:t>оснащен поддоном для сбора остатков пищи и кнопкой аварийного выключения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транспортера.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1520" y="6021288"/>
          <a:ext cx="4392488" cy="607162"/>
        </p:xfrm>
        <a:graphic>
          <a:graphicData uri="http://schemas.openxmlformats.org/drawingml/2006/table">
            <a:tbl>
              <a:tblPr/>
              <a:tblGrid>
                <a:gridCol w="2196244"/>
                <a:gridCol w="2196244"/>
              </a:tblGrid>
              <a:tr h="426720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Габаритные размеры, (длина×ширина×высота), мм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1030х600х850</a:t>
                      </a:r>
                    </a:p>
                  </a:txBody>
                  <a:tcPr marL="146304" marR="58522" marT="29261" marB="2926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2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Транспортер для сбора грязной посуды </a:t>
            </a:r>
            <a:r>
              <a:rPr lang="ru-RU" sz="2000" b="1" dirty="0" smtClean="0">
                <a:solidFill>
                  <a:srgbClr val="FF0000"/>
                </a:solidFill>
              </a:rPr>
              <a:t>КАЮР-М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431032" y="119675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ПРОМЕЖУТОЧНЫЙ МОДУЛЬ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https://atesy.ru/upload/iblock/f60/Transporter-KAYUR_M-_-Promezhutochnyi_U0306-modul-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3891980" cy="38919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3968" y="17728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Промежуточная секция представляет собой часть транспортера, предназначенную для увеличения его длины на 1 или 2 метра до максимально возможной длины транспортера – 20 метров.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40050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/>
              <a:t>Корпус модулей выполнен из пищевой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/>
              <a:t>Регулируемые ножки каркаса позволяют компенсировать неровности пола при монтаже транспортера</a:t>
            </a:r>
          </a:p>
          <a:p>
            <a:r>
              <a:rPr lang="ru-RU" b="1" cap="all" dirty="0"/>
              <a:t/>
            </a:r>
            <a:br>
              <a:rPr lang="ru-RU" b="1" cap="all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Картофелечистки </a:t>
            </a:r>
            <a:r>
              <a:rPr lang="ru-RU" sz="3200" b="1" dirty="0" smtClean="0">
                <a:solidFill>
                  <a:srgbClr val="FF0000"/>
                </a:solidFill>
              </a:rPr>
              <a:t>ТАЙФУН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72386" name="Picture 2" descr="https://atesy.ru/upload/iblock/a7e/qtcjwyvh1jam1o23t6t0lk9fdvd92koi/a2a23fb1_56a9_11ec_8e0d_002590c0bb7c_287682fb_8e70_11ec_8e0f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744416" cy="497175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23528" y="6211669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КАРТОФЕЛЕЧИСТКА ТАЙФУН МОК-150А-02</a:t>
            </a:r>
            <a:r>
              <a:rPr lang="en-US" b="1" cap="all" dirty="0" smtClean="0"/>
              <a:t>; </a:t>
            </a:r>
            <a:r>
              <a:rPr lang="ru-RU" b="1" cap="all" dirty="0" smtClean="0"/>
              <a:t>МОК-300А-02</a:t>
            </a:r>
            <a:endParaRPr lang="ru-RU" b="1" cap="all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2276872"/>
            <a:ext cx="4248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/>
              <a:t> </a:t>
            </a:r>
            <a:r>
              <a:rPr lang="ru-RU" sz="2800" dirty="0" smtClean="0"/>
              <a:t>предназначены для очистки картофеля и других корнеплодов (свекла, морковь) от кожуры на предприятиях общественного питания и торговли</a:t>
            </a:r>
            <a:r>
              <a:rPr lang="en-US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Картофелечистки </a:t>
            </a:r>
            <a:r>
              <a:rPr lang="ru-RU" sz="3200" b="1" dirty="0" smtClean="0">
                <a:solidFill>
                  <a:srgbClr val="FF0000"/>
                </a:solidFill>
              </a:rPr>
              <a:t>ТАЙФУН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72386" name="Picture 2" descr="https://atesy.ru/upload/iblock/a7e/qtcjwyvh1jam1o23t6t0lk9fdvd92koi/a2a23fb1_56a9_11ec_8e0d_002590c0bb7c_287682fb_8e70_11ec_8e0f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240360" cy="430247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23528" y="6211669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КАРТОФЕЛЕЧИСТКА ТАЙФУН МОК-150А-02</a:t>
            </a:r>
            <a:r>
              <a:rPr lang="en-US" b="1" cap="all" dirty="0" smtClean="0"/>
              <a:t>; </a:t>
            </a:r>
            <a:r>
              <a:rPr lang="ru-RU" b="1" cap="all" dirty="0" smtClean="0"/>
              <a:t>МОК-300А-02</a:t>
            </a:r>
            <a:endParaRPr lang="ru-RU" b="1" cap="all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141277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Нижний вращающийся диск из корунда, имеет специальный рельеф поверхности и обеспечивает деликатную и быструю чистку картофеля;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Абразивный сегмент, закрепленный на борту камеры, значительно повышает качество и сокращает время чистки;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Конструкция и материал диска и сегмента позволяют загружать корнеплоды без предварительной очистки от земли;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Загрузочный бункер выполнен из легированной стали, что обеспечивает его долговечность и простоту санитарной обработки;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Прочная нержавеющая ручка разгрузочного люка обеспечивает его быстрое открывание и закрывание с надежной фиксацией;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Специальные резиновые </a:t>
            </a:r>
            <a:r>
              <a:rPr lang="ru-RU" sz="1400" dirty="0" err="1" smtClean="0"/>
              <a:t>виброгасящие</a:t>
            </a:r>
            <a:r>
              <a:rPr lang="ru-RU" sz="1400" dirty="0" smtClean="0"/>
              <a:t> опоры предотвращают перемещение картофелечистки во время работы;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Пульт управления, расположенный на корпусе картофелечистки, обеспечивает максимальное удобство при эксплуатации;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Таймер позволяет точно установить время работы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Специальная подвеска двигателя значительно уменьшает вибрацию во время работы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Картофелечистки </a:t>
            </a:r>
            <a:r>
              <a:rPr lang="ru-RU" sz="3200" b="1" dirty="0" smtClean="0">
                <a:solidFill>
                  <a:srgbClr val="FF0000"/>
                </a:solidFill>
              </a:rPr>
              <a:t>ТАЙФУН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72386" name="Picture 2" descr="https://atesy.ru/upload/iblock/a7e/qtcjwyvh1jam1o23t6t0lk9fdvd92koi/a2a23fb1_56a9_11ec_8e0d_002590c0bb7c_287682fb_8e70_11ec_8e0f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240360" cy="430247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23528" y="6211669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КАРТОФЕЛЕЧИСТКА ТАЙФУН МОК-150А-02</a:t>
            </a:r>
            <a:r>
              <a:rPr lang="en-US" b="1" cap="all" dirty="0" smtClean="0"/>
              <a:t>; </a:t>
            </a:r>
            <a:r>
              <a:rPr lang="ru-RU" b="1" cap="all" dirty="0" smtClean="0"/>
              <a:t>МОК-300А-02</a:t>
            </a:r>
            <a:endParaRPr lang="ru-RU" b="1" cap="all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1412776"/>
            <a:ext cx="4572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Имеет сварную конструкцию.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Загрузочная камера изготовлена из легированной стали. Каркас-основание – из стали, окрашенной порошковой краской.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Сбоку от рабочей камеры установлен пульт позволяющий управлять картофелечисткой, пульт для удобства работы оснащен таймером с диапазоном от 0 до 6 минут.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Внизу загрузочной камеры установлен вращающийся абразивный диск.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На внутренней стенке загрузочного бункера установлен отбойник из абразивного материала, обеспечивающий дополнительное вращение корнеплодов, что приводит к повышению качества и скорости чистки.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Загрузка корнеплодов осуществляется через воронку, расположенную в верхней крышке.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Выгрузка очищенных корнеплодов осуществляется путем открытия разгрузочного люка, расположенного на внешней боковой части загрузочной камеры. Подача воды в камеру осуществляется с помощью штуцера, установленного в верхней части камеры.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Штуцер оснащен краном для регулировки напора воды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Мезгосборник</a:t>
            </a:r>
            <a:r>
              <a:rPr lang="ru-RU" sz="3200" b="1" dirty="0" smtClean="0"/>
              <a:t> к </a:t>
            </a:r>
            <a:r>
              <a:rPr lang="ru-RU" sz="3200" b="1" dirty="0" smtClean="0">
                <a:solidFill>
                  <a:srgbClr val="FF0000"/>
                </a:solidFill>
              </a:rPr>
              <a:t>МОК-150А</a:t>
            </a:r>
            <a:r>
              <a:rPr lang="en-US" sz="3200" b="1" dirty="0" smtClean="0">
                <a:solidFill>
                  <a:srgbClr val="FF0000"/>
                </a:solidFill>
              </a:rPr>
              <a:t>; </a:t>
            </a:r>
            <a:r>
              <a:rPr lang="ru-RU" sz="3200" b="1" dirty="0" smtClean="0">
                <a:solidFill>
                  <a:srgbClr val="FF0000"/>
                </a:solidFill>
              </a:rPr>
              <a:t>МОК-300А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73410" name="Picture 2" descr="Мезгосборник к МОК-300А -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4191000" cy="280035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3968" y="14127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предназначен для предотвращения попадания отходов (мезги) в сточную канализацию при очистке овощей на «Картофелечистке «Тайфун».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55976" y="249289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Все кромки </a:t>
            </a:r>
            <a:r>
              <a:rPr lang="ru-RU" sz="1400" dirty="0" err="1" smtClean="0"/>
              <a:t>мезгосборника</a:t>
            </a:r>
            <a:r>
              <a:rPr lang="ru-RU" sz="1400" dirty="0" smtClean="0"/>
              <a:t> имеют подгиб (фальцовку), что полностью исключает получение травмы персоналом при эксплуатации и санитарной обработке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400" dirty="0" smtClean="0"/>
              <a:t>Изделие выполнено из нержавеющей стали AIS304</a:t>
            </a:r>
          </a:p>
          <a:p>
            <a:pPr fontAlgn="base"/>
            <a:r>
              <a:rPr lang="ru-RU" sz="1400" dirty="0" smtClean="0"/>
              <a:t>Перфорированная </a:t>
            </a:r>
            <a:r>
              <a:rPr lang="ru-RU" sz="1400" dirty="0" err="1" smtClean="0"/>
              <a:t>гастроемкость</a:t>
            </a:r>
            <a:r>
              <a:rPr lang="ru-RU" sz="1400" dirty="0" smtClean="0"/>
              <a:t> легко вынимается из </a:t>
            </a:r>
            <a:r>
              <a:rPr lang="ru-RU" sz="1400" dirty="0" err="1" smtClean="0"/>
              <a:t>мезгосорника</a:t>
            </a:r>
            <a:r>
              <a:rPr lang="ru-RU" sz="1400" dirty="0" smtClean="0"/>
              <a:t> и быстро очищается от отходов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27984" y="4005064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В корпус установлена перфорированная </a:t>
            </a:r>
            <a:r>
              <a:rPr lang="ru-RU" sz="1400" dirty="0" err="1" smtClean="0"/>
              <a:t>гастроемкость</a:t>
            </a:r>
            <a:r>
              <a:rPr lang="ru-RU" sz="1400" dirty="0" smtClean="0"/>
              <a:t> GN-1/2 глубиной 100 мм, которая задерживает мезгу.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Специальный вкладыш, установленный у выходного патрубка </a:t>
            </a:r>
            <a:r>
              <a:rPr lang="ru-RU" sz="1400" dirty="0" err="1" smtClean="0"/>
              <a:t>мезгосборника</a:t>
            </a:r>
            <a:r>
              <a:rPr lang="ru-RU" sz="1400" dirty="0" smtClean="0"/>
              <a:t>, обе </a:t>
            </a:r>
            <a:r>
              <a:rPr lang="ru-RU" sz="1400" dirty="0" err="1" smtClean="0"/>
              <a:t>спечивает</a:t>
            </a:r>
            <a:r>
              <a:rPr lang="ru-RU" sz="1400" dirty="0" smtClean="0"/>
              <a:t> осаждение тяжелых частиц (песка, камней и пр.), исключая их попадание в канализацию.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err="1" smtClean="0"/>
              <a:t>Мезгосборник</a:t>
            </a:r>
            <a:r>
              <a:rPr lang="ru-RU" sz="1400" dirty="0" smtClean="0"/>
              <a:t> устанавливается под сливной рукав картофелечистки. При этом рекомендуется сливной рукав укоротить на длину, удобную для слива отходов.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79512" y="764704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Машина мойки овощей и корнеплодов </a:t>
            </a:r>
            <a:r>
              <a:rPr lang="ru-RU" sz="3200" b="1" dirty="0" smtClean="0">
                <a:solidFill>
                  <a:srgbClr val="FF0000"/>
                </a:solidFill>
              </a:rPr>
              <a:t>ТАЙФУН</a:t>
            </a: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6237312"/>
            <a:ext cx="2318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cap="all" dirty="0" smtClean="0"/>
              <a:t>ТАЙФУН ММК-300-02</a:t>
            </a:r>
            <a:endParaRPr lang="ru-RU" b="1" cap="all" dirty="0"/>
          </a:p>
        </p:txBody>
      </p:sp>
      <p:pic>
        <p:nvPicPr>
          <p:cNvPr id="5122" name="Picture 2" descr="C:\Users\Максим\Desktop\0c680a66_5ce6_11ec_8e0d_002590c0bb7c_4862d5d6_4a25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176464" cy="400506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572000" y="13407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изделие периодического действия, предназначена для мойки картофеля и других корнеплодов (свекла, морковь) на предприятиях общественного питания и торговли (ресторанах, столовых, комбинатах питания и пр.).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31409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Нижний вращающийся диск представляет собой специальную щетку и обеспечивает деликатную и быструю мойку картофеля;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Щетки, закрепленные на борту камеры, значительно повышает качество и сокращает время мойки;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Конструкция и материал щеток на диске и стенках позволяют загружать корнеплоды без предварительного замачивания;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Загрузочный бункер выполнен из легированной стали, что обеспечивает его долговечность и простоту санитарной обработки;</a:t>
            </a:r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79512" y="764704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Машина мойки овощей и корнеплодов </a:t>
            </a:r>
            <a:r>
              <a:rPr lang="ru-RU" sz="3200" b="1" dirty="0" smtClean="0">
                <a:solidFill>
                  <a:srgbClr val="FF0000"/>
                </a:solidFill>
              </a:rPr>
              <a:t>ТАЙФУН</a:t>
            </a: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2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ЭЛЕКТРОМЕХАНИЧЕСКОЕ ОБОРУДОВАНИЕ</a:t>
            </a:r>
            <a:endParaRPr lang="ru-RU" sz="12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6237312"/>
            <a:ext cx="2318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cap="all" dirty="0" smtClean="0"/>
              <a:t>ТАЙФУН ММК-300-02</a:t>
            </a:r>
            <a:endParaRPr lang="ru-RU" b="1" cap="all" dirty="0"/>
          </a:p>
        </p:txBody>
      </p:sp>
      <p:pic>
        <p:nvPicPr>
          <p:cNvPr id="5122" name="Picture 2" descr="C:\Users\Максим\Desktop\0c680a66_5ce6_11ec_8e0d_002590c0bb7c_4862d5d6_4a25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176464" cy="40050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3968" y="126876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Высокопрочная ручка разгрузочного люка из нержавеющей стали обеспечивает его быстрое открывание и закрывание с надежной фиксацией;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Специальные резиновые </a:t>
            </a:r>
            <a:r>
              <a:rPr lang="ru-RU" dirty="0" err="1" smtClean="0"/>
              <a:t>виброгасящие</a:t>
            </a:r>
            <a:r>
              <a:rPr lang="ru-RU" dirty="0" smtClean="0"/>
              <a:t> опоры предотвращают перемещение машины мойки корнеплодов во время работы;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Пульт управления, расположенный на корпусе машины мойки корнеплодов, обеспечивает максимальное удобство при эксплуатации;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Таймер позволяет точно установить время работы;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Возможна работа в постоянном режиме, благодаря отдельному переключателю;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Специальная подвеска двигателя значительно уменьшает вибрацию во время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8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pic>
        <p:nvPicPr>
          <p:cNvPr id="137218" name="Picture 2" descr="https://atesy.ru/upload/iblock/bd6/Vitrina-dlya-komp-pitstsy-Boloneze_6-p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808312" cy="28913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79512" y="62068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ХОЛОДИЛЬНОЕ ОБОРУДОВАНИЕ</a:t>
            </a:r>
          </a:p>
        </p:txBody>
      </p:sp>
      <p:pic>
        <p:nvPicPr>
          <p:cNvPr id="10242" name="Picture 2" descr="C:\Users\Максим\Desktop\78d27152_09b7_11ed_8e17_002590c0bb7c_dcbbde0f_09b9_11ed_8e17_002590c0bb7c.resiz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556792"/>
            <a:ext cx="1822708" cy="3892304"/>
          </a:xfrm>
          <a:prstGeom prst="rect">
            <a:avLst/>
          </a:prstGeom>
          <a:noFill/>
        </p:spPr>
      </p:pic>
      <p:pic>
        <p:nvPicPr>
          <p:cNvPr id="10243" name="Picture 3" descr="C:\Users\Максим\Desktop\e17c2376_09b7_11ed_8e17_002590c0bb7c_8449657a_09ba_11ed_8e17_002590c0bb7c.resiz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44824"/>
            <a:ext cx="2389637" cy="3252223"/>
          </a:xfrm>
          <a:prstGeom prst="rect">
            <a:avLst/>
          </a:prstGeom>
          <a:noFill/>
        </p:spPr>
      </p:pic>
      <p:pic>
        <p:nvPicPr>
          <p:cNvPr id="10244" name="Picture 4" descr="C:\Users\Максим\Desktop\4edc5d75_278d_11ed_8e19_002590c0bb7c_7282dfee_3812_11ed_8e19_002590c0bb7c.resiz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3168352" cy="2670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1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" name="Группа 12"/>
          <p:cNvGrpSpPr/>
          <p:nvPr/>
        </p:nvGrpSpPr>
        <p:grpSpPr>
          <a:xfrm>
            <a:off x="1163578" y="1234815"/>
            <a:ext cx="894497" cy="5064074"/>
            <a:chOff x="1163578" y="1196752"/>
            <a:chExt cx="894497" cy="50640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63578" y="1196752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  <a:endParaRPr lang="ru-RU" sz="8000" b="1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63578" y="2132856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</a:t>
              </a:r>
              <a:endParaRPr lang="ru-RU" sz="8000" b="1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63578" y="3041665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</a:t>
              </a:r>
              <a:endParaRPr lang="ru-RU" sz="8000" b="1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169518" y="3977769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</a:t>
              </a:r>
              <a:endParaRPr lang="ru-RU" sz="8000" b="1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69934" y="4937387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Y</a:t>
              </a:r>
              <a:endParaRPr lang="ru-RU" sz="8000" b="1" cap="none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4" name="Правая фигурная скобка 13"/>
          <p:cNvSpPr/>
          <p:nvPr/>
        </p:nvSpPr>
        <p:spPr>
          <a:xfrm>
            <a:off x="2195736" y="1450839"/>
            <a:ext cx="288032" cy="93610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2195736" y="2458951"/>
            <a:ext cx="288032" cy="17281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2195736" y="4331159"/>
            <a:ext cx="288032" cy="1800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03503" y="1463613"/>
            <a:ext cx="174278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APEX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32526" y="2831765"/>
            <a:ext cx="53678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TECHNOLOGICAL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35588" y="4765529"/>
            <a:ext cx="53678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0004" y="2260201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ВЕРШИНА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3503" y="3673795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ТЕХНОЛОГИЧЕСКИХ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596" y="5618011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СИСТЕМ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Производство профессионального кухонного оборудования для объектов общественного питания с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1992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года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7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85807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5575" y="1268760"/>
            <a:ext cx="7074212" cy="95410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Модули комплектуются на выбор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  <a:ea typeface="Dotum" pitchFamily="34" charset="-127"/>
              </a:rPr>
              <a:t>1-но, 2-х или 3-х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ярусными полками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полка 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Dotum" pitchFamily="34" charset="-127"/>
              </a:rPr>
              <a:t>к модулю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заказывается дополнительно</a:t>
            </a:r>
            <a:endParaRPr lang="ru-RU" sz="1600" dirty="0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564904"/>
            <a:ext cx="8612127" cy="33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3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53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pic>
        <p:nvPicPr>
          <p:cNvPr id="137218" name="Picture 2" descr="https://atesy.ru/upload/iblock/bd6/Vitrina-dlya-komp-pitstsy-Boloneze_6-p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392488" cy="48691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79512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Витрины для компонентов пиццы </a:t>
            </a:r>
            <a:r>
              <a:rPr lang="en-US" sz="2000" b="1" dirty="0" smtClean="0">
                <a:solidFill>
                  <a:srgbClr val="FF0000"/>
                </a:solidFill>
              </a:rPr>
              <a:t>“</a:t>
            </a:r>
            <a:r>
              <a:rPr lang="ru-RU" sz="2000" b="1" dirty="0" smtClean="0">
                <a:solidFill>
                  <a:srgbClr val="FF0000"/>
                </a:solidFill>
              </a:rPr>
              <a:t>БОЛОНЕЗЕ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32040" y="948690"/>
            <a:ext cx="3923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Корпус из нержавеющей стали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err="1" smtClean="0"/>
              <a:t>Моллированное</a:t>
            </a:r>
            <a:r>
              <a:rPr lang="ru-RU" dirty="0" smtClean="0"/>
              <a:t> стекло предотвращает попадание в </a:t>
            </a:r>
            <a:r>
              <a:rPr lang="ru-RU" dirty="0" err="1" smtClean="0"/>
              <a:t>гастроемкости</a:t>
            </a:r>
            <a:r>
              <a:rPr lang="ru-RU" dirty="0" smtClean="0"/>
              <a:t> посторонних предметов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Возможность использования витрины как со стеклом, так и без него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Запененный корпус предотвращает потерю холода во время работы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Одновременное хранение от 6 до 12 ингредиентов (</a:t>
            </a:r>
            <a:r>
              <a:rPr lang="ru-RU" dirty="0" err="1" smtClean="0"/>
              <a:t>топпингов</a:t>
            </a:r>
            <a:r>
              <a:rPr lang="ru-RU" dirty="0" smtClean="0"/>
              <a:t>) для пиццы – </a:t>
            </a:r>
            <a:r>
              <a:rPr lang="ru-RU" b="1" dirty="0" smtClean="0">
                <a:solidFill>
                  <a:srgbClr val="FF0000"/>
                </a:solidFill>
              </a:rPr>
              <a:t>Болонезе-6</a:t>
            </a:r>
            <a:r>
              <a:rPr lang="en-US" dirty="0" smtClean="0"/>
              <a:t>;</a:t>
            </a:r>
            <a:r>
              <a:rPr lang="ru-RU" dirty="0" smtClean="0"/>
              <a:t> от 8 до 16 ингредиентов (</a:t>
            </a:r>
            <a:r>
              <a:rPr lang="ru-RU" dirty="0" err="1" smtClean="0"/>
              <a:t>топпингов</a:t>
            </a:r>
            <a:r>
              <a:rPr lang="ru-RU" dirty="0" smtClean="0"/>
              <a:t>) для пиццы - </a:t>
            </a:r>
            <a:r>
              <a:rPr lang="ru-RU" b="1" dirty="0" smtClean="0">
                <a:solidFill>
                  <a:srgbClr val="FF0000"/>
                </a:solidFill>
              </a:rPr>
              <a:t>Болонезе-8.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Температурный режим обеспечивает длительное хранение </a:t>
            </a:r>
            <a:r>
              <a:rPr lang="ru-RU" dirty="0" err="1" smtClean="0"/>
              <a:t>топпингов</a:t>
            </a:r>
            <a:r>
              <a:rPr lang="ru-RU" dirty="0" smtClean="0"/>
              <a:t> во время работы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Конструкция охлаждаемого объема предотвращает примерзание продукта ко дну </a:t>
            </a:r>
            <a:r>
              <a:rPr lang="ru-RU" dirty="0" err="1" smtClean="0"/>
              <a:t>гастроемкости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5517232"/>
            <a:ext cx="384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БОЛОНЕЗЕ</a:t>
            </a:r>
            <a:r>
              <a:rPr lang="en-US" b="1" dirty="0" smtClean="0">
                <a:solidFill>
                  <a:srgbClr val="FF0000"/>
                </a:solidFill>
              </a:rPr>
              <a:t>”-6; “</a:t>
            </a:r>
            <a:r>
              <a:rPr lang="ru-RU" b="1" dirty="0" smtClean="0">
                <a:solidFill>
                  <a:srgbClr val="FF0000"/>
                </a:solidFill>
              </a:rPr>
              <a:t>БОЛОНЕЗЕ</a:t>
            </a:r>
            <a:r>
              <a:rPr lang="en-US" b="1" dirty="0" smtClean="0">
                <a:solidFill>
                  <a:srgbClr val="FF0000"/>
                </a:solidFill>
              </a:rPr>
              <a:t>”-8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pic>
        <p:nvPicPr>
          <p:cNvPr id="137218" name="Picture 2" descr="https://atesy.ru/upload/iblock/bd6/Vitrina-dlya-komp-pitstsy-Boloneze_6-p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392488" cy="48691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Витрины для компонентов пиццы </a:t>
            </a:r>
            <a:r>
              <a:rPr lang="en-US" sz="2000" b="1" dirty="0" smtClean="0">
                <a:solidFill>
                  <a:srgbClr val="FF0000"/>
                </a:solidFill>
              </a:rPr>
              <a:t>“</a:t>
            </a:r>
            <a:r>
              <a:rPr lang="ru-RU" sz="2000" b="1" dirty="0" smtClean="0">
                <a:solidFill>
                  <a:srgbClr val="FF0000"/>
                </a:solidFill>
              </a:rPr>
              <a:t>БОЛОНЕЗЕ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1340768"/>
            <a:ext cx="421196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/>
              <a:t>Корпус витрины изготовлен из пищевой нержавеющей стали AISI430 и представляет собой охлаждаемую ванну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 </a:t>
            </a:r>
            <a:r>
              <a:rPr lang="ru-RU" sz="1600" dirty="0"/>
              <a:t>ванну устанавливаются </a:t>
            </a:r>
            <a:r>
              <a:rPr lang="ru-RU" sz="1600" dirty="0" err="1"/>
              <a:t>гастроемкости</a:t>
            </a:r>
            <a:r>
              <a:rPr lang="ru-RU" sz="1600" dirty="0"/>
              <a:t> GN-1/4 глубиной 150 мм – 6 шт</a:t>
            </a:r>
            <a:r>
              <a:rPr lang="ru-RU" sz="1600" dirty="0" smtClean="0"/>
              <a:t>./8 шт.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Над </a:t>
            </a:r>
            <a:r>
              <a:rPr lang="ru-RU" sz="1600" dirty="0"/>
              <a:t>охлаждаемой ванной размещается гнутое (</a:t>
            </a:r>
            <a:r>
              <a:rPr lang="ru-RU" sz="1600" dirty="0" err="1"/>
              <a:t>моллированное</a:t>
            </a:r>
            <a:r>
              <a:rPr lang="ru-RU" sz="1600" dirty="0"/>
              <a:t>) стекло, которое предотвращает попадание в </a:t>
            </a:r>
            <a:r>
              <a:rPr lang="ru-RU" sz="1600" dirty="0" err="1"/>
              <a:t>гастроемкости</a:t>
            </a:r>
            <a:r>
              <a:rPr lang="ru-RU" sz="1600" dirty="0"/>
              <a:t> посторонних предметов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 </a:t>
            </a:r>
            <a:r>
              <a:rPr lang="ru-RU" sz="1600" dirty="0"/>
              <a:t>корпусе витрины встроен отсек холодильного агрегата. Крышка отсека холодильного агрегата выполняет функцию небольшого столика для вспомогательных нужд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Температурный </a:t>
            </a:r>
            <a:r>
              <a:rPr lang="ru-RU" sz="1600" dirty="0"/>
              <a:t>режим витрины +2°С…+8°С обеспечивает длительную сохранность компонентов пиццы в охлажденном </a:t>
            </a:r>
            <a:r>
              <a:rPr lang="ru-RU" dirty="0"/>
              <a:t>состоянии.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5517232"/>
            <a:ext cx="384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БОЛОНЕЗЕ</a:t>
            </a:r>
            <a:r>
              <a:rPr lang="en-US" b="1" dirty="0" smtClean="0">
                <a:solidFill>
                  <a:srgbClr val="FF0000"/>
                </a:solidFill>
              </a:rPr>
              <a:t>”-6; “</a:t>
            </a:r>
            <a:r>
              <a:rPr lang="ru-RU" b="1" dirty="0" smtClean="0">
                <a:solidFill>
                  <a:srgbClr val="FF0000"/>
                </a:solidFill>
              </a:rPr>
              <a:t>БОЛОНЕЗЕ</a:t>
            </a:r>
            <a:r>
              <a:rPr lang="en-US" b="1" dirty="0" smtClean="0">
                <a:solidFill>
                  <a:srgbClr val="FF0000"/>
                </a:solidFill>
              </a:rPr>
              <a:t>”-8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62068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/>
              <a:t>ШКАФЫ ХОЛОДИЛЬНЫЕ СРЕДНЕТЕМПЕРАТУРНЫЕ</a:t>
            </a:r>
            <a:endParaRPr lang="ru-RU" sz="2800" dirty="0"/>
          </a:p>
        </p:txBody>
      </p:sp>
      <p:pic>
        <p:nvPicPr>
          <p:cNvPr id="11266" name="Picture 2" descr="C:\Users\Максим\Desktop\78d27152_09b7_11ed_8e17_002590c0bb7c_dcbbde0f_09b9_11ed_8e17_002590c0bb7c.resiz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1822708" cy="389230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067944" y="1196752"/>
            <a:ext cx="3848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текло</a:t>
            </a:r>
            <a:r>
              <a:rPr lang="en-US" sz="1600" b="1" dirty="0" smtClean="0">
                <a:solidFill>
                  <a:srgbClr val="FF0000"/>
                </a:solidFill>
              </a:rPr>
              <a:t>, c </a:t>
            </a:r>
            <a:r>
              <a:rPr lang="ru-RU" sz="1600" b="1" dirty="0" smtClean="0">
                <a:solidFill>
                  <a:srgbClr val="FF0000"/>
                </a:solidFill>
              </a:rPr>
              <a:t>канапе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ru-RU" sz="1600" b="1" dirty="0" smtClean="0">
                <a:solidFill>
                  <a:srgbClr val="FF0000"/>
                </a:solidFill>
              </a:rPr>
              <a:t>700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  <a:r>
              <a:rPr lang="ru-RU" sz="1600" b="1" dirty="0" smtClean="0">
                <a:solidFill>
                  <a:srgbClr val="FF0000"/>
                </a:solidFill>
              </a:rPr>
              <a:t>1400 литров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 глухой дверью</a:t>
            </a:r>
            <a:r>
              <a:rPr lang="en-US" sz="1600" b="1" dirty="0" smtClean="0">
                <a:solidFill>
                  <a:srgbClr val="FF0000"/>
                </a:solidFill>
              </a:rPr>
              <a:t>: 500; 700; 1400 </a:t>
            </a:r>
            <a:r>
              <a:rPr lang="ru-RU" sz="1600" b="1" dirty="0" smtClean="0">
                <a:solidFill>
                  <a:srgbClr val="FF0000"/>
                </a:solidFill>
              </a:rPr>
              <a:t>литров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выполнен из крашенного металла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227687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Лучшая обзорность продукта (5 /10 полок в стандартной комплектации)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Два «золотых» уровня размещения продукта 120-180 см.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Внутренняя вертикальная LED подсветка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err="1" smtClean="0"/>
              <a:t>Гастронормированный</a:t>
            </a:r>
            <a:r>
              <a:rPr lang="ru-RU" sz="1600" dirty="0" smtClean="0"/>
              <a:t> внутренний объем для всех моделей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Легкосъемные вертикальные стойки и направляющие полок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Шаг регулировки полок 60 мм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Радиусные </a:t>
            </a:r>
            <a:r>
              <a:rPr lang="ru-RU" sz="1600" dirty="0" err="1" smtClean="0"/>
              <a:t>гибы</a:t>
            </a:r>
            <a:r>
              <a:rPr lang="ru-RU" sz="1600" dirty="0" smtClean="0"/>
              <a:t> во внутреннем объеме и в ванночке поддона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Длина шнура 4,5 метра в стандартном комплекте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err="1" smtClean="0"/>
              <a:t>Цельнозаливной</a:t>
            </a:r>
            <a:r>
              <a:rPr lang="ru-RU" sz="1600" dirty="0" smtClean="0"/>
              <a:t> корпус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Динамическое охлаждение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Регулируемые по высоте опоры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Дверь со встроенным доводчиком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6165304"/>
            <a:ext cx="359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Температурный режим, °С+1…+10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836712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/>
              <a:t>ШКАФЫ ХОЛОДИЛЬНЫЕ НИЗКОТЕМПЕРАТУРНЫЕ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1412776"/>
            <a:ext cx="3848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 глухой дверью</a:t>
            </a:r>
            <a:r>
              <a:rPr lang="en-US" sz="1600" b="1" dirty="0" smtClean="0">
                <a:solidFill>
                  <a:srgbClr val="FF0000"/>
                </a:solidFill>
              </a:rPr>
              <a:t>:  700; 1400 </a:t>
            </a:r>
            <a:r>
              <a:rPr lang="ru-RU" sz="1600" b="1" dirty="0" smtClean="0">
                <a:solidFill>
                  <a:srgbClr val="FF0000"/>
                </a:solidFill>
              </a:rPr>
              <a:t>литров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выполнен из крашенного металла</a:t>
            </a:r>
          </a:p>
        </p:txBody>
      </p:sp>
      <p:pic>
        <p:nvPicPr>
          <p:cNvPr id="12290" name="Picture 2" descr="C:\Users\Максим\Desktop\90fb39d9_09b6_11ed_8e17_002590c0bb7c_4e0df6d7_09ba_11ed_8e17_002590c0bb7c.resiz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2863508" cy="43651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5536" y="6309320"/>
            <a:ext cx="361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Температурный режим, °С  до -18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27687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Лучшая обзорность продукта (5 /10 полок в стандартной комплектации)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Два «золотых» уровня размещения продукта 120-180 см.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Внутренняя вертикальная LED подсветка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err="1" smtClean="0"/>
              <a:t>Гастронормированный</a:t>
            </a:r>
            <a:r>
              <a:rPr lang="ru-RU" sz="1600" dirty="0" smtClean="0"/>
              <a:t> внутренний объем для всех моделей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Легкосъемные вертикальные стойки и направляющие полок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Шаг регулировки полок 60 мм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Радиусные </a:t>
            </a:r>
            <a:r>
              <a:rPr lang="ru-RU" sz="1600" dirty="0" err="1" smtClean="0"/>
              <a:t>гибы</a:t>
            </a:r>
            <a:r>
              <a:rPr lang="ru-RU" sz="1600" dirty="0" smtClean="0"/>
              <a:t> во внутреннем объеме и в ванночке поддона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Длина шнура 4,5 метра в стандартном комплекте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err="1" smtClean="0"/>
              <a:t>Цельнозаливной</a:t>
            </a:r>
            <a:r>
              <a:rPr lang="ru-RU" sz="1600" dirty="0" smtClean="0"/>
              <a:t> корпус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Динамическое охлаждение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Регулируемые по высоте опоры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Дверь со встроенным доводчиком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124744"/>
            <a:ext cx="3848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FF0000"/>
                </a:solidFill>
              </a:rPr>
              <a:t>5 </a:t>
            </a:r>
            <a:r>
              <a:rPr lang="ru-RU" sz="1600" b="1" dirty="0" smtClean="0">
                <a:solidFill>
                  <a:srgbClr val="FF0000"/>
                </a:solidFill>
              </a:rPr>
              <a:t>или 10 уровней охлаждения/заморозки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выполнен из </a:t>
            </a:r>
            <a:r>
              <a:rPr lang="ru-RU" sz="1600" b="1" dirty="0" err="1" smtClean="0">
                <a:solidFill>
                  <a:srgbClr val="FF0000"/>
                </a:solidFill>
              </a:rPr>
              <a:t>коррозионностойкой</a:t>
            </a:r>
            <a:r>
              <a:rPr lang="ru-RU" sz="1600" b="1" dirty="0" smtClean="0">
                <a:solidFill>
                  <a:srgbClr val="FF0000"/>
                </a:solidFill>
              </a:rPr>
              <a:t> стали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6237312"/>
            <a:ext cx="350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Температурный режим, °С до -18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2492896"/>
            <a:ext cx="5004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Охлаждение/Заморозка от температуры +90°С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Охлаждение/Заморозка по времени или по </a:t>
            </a:r>
            <a:r>
              <a:rPr lang="ru-RU" dirty="0" err="1" smtClean="0"/>
              <a:t>термощупу</a:t>
            </a:r>
            <a:r>
              <a:rPr lang="ru-RU" dirty="0" smtClean="0"/>
              <a:t> в комплекте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Режим хранения после охлаждения/заморозки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Направляющие для </a:t>
            </a:r>
            <a:r>
              <a:rPr lang="ru-RU" dirty="0" err="1" smtClean="0"/>
              <a:t>гастроемкостей</a:t>
            </a:r>
            <a:r>
              <a:rPr lang="ru-RU" dirty="0" smtClean="0"/>
              <a:t> GN 1/1 и противней 400х600 в комплекте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Система автоматического оттаивания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Использование </a:t>
            </a:r>
            <a:r>
              <a:rPr lang="ru-RU" dirty="0" err="1" smtClean="0"/>
              <a:t>хладогента</a:t>
            </a:r>
            <a:r>
              <a:rPr lang="ru-RU" dirty="0" smtClean="0"/>
              <a:t> - R290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Подключение к сети — 230В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err="1" smtClean="0"/>
              <a:t>Цельнозаливной</a:t>
            </a:r>
            <a:r>
              <a:rPr lang="ru-RU" dirty="0" smtClean="0"/>
              <a:t> корпус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Регулируемые по высоте опоры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Дверь со встроенным доводчиком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Время для охлаждения, мин  90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Время для замораживания, мин  240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fontAlgn="base"/>
            <a:endParaRPr lang="ru-RU" dirty="0"/>
          </a:p>
        </p:txBody>
      </p:sp>
      <p:pic>
        <p:nvPicPr>
          <p:cNvPr id="14337" name="Picture 1" descr="C:\Users\Максим\Desktop\e17c2376_09b7_11ed_8e17_002590c0bb7c_8449657a_09ba_11ed_8e17_002590c0bb7c.resiz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2880320" cy="392002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259632" y="692696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/>
              <a:t>АППАРАТЫ ШОКОВОЙ ЗАМОРОЗКИ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692696"/>
            <a:ext cx="3952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/>
              <a:t>СТОЛЫ ОХЛАЖДАЕМЫЕ</a:t>
            </a:r>
            <a:endParaRPr lang="ru-RU" sz="2800" dirty="0"/>
          </a:p>
        </p:txBody>
      </p:sp>
      <p:pic>
        <p:nvPicPr>
          <p:cNvPr id="290818" name="Picture 2" descr="C:\Users\Максим\Desktop\4edc5d75_278d_11ed_8e19_002590c0bb7c_7282dfee_3812_11ed_8e19_002590c0bb7c.resiz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253911" cy="358587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88024" y="1340768"/>
            <a:ext cx="3848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2 или 3 двери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 нижним либо боковым расположением агрегата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выполнен из </a:t>
            </a:r>
            <a:r>
              <a:rPr lang="ru-RU" sz="1600" b="1" dirty="0" err="1" smtClean="0">
                <a:solidFill>
                  <a:srgbClr val="FF0000"/>
                </a:solidFill>
              </a:rPr>
              <a:t>коррозионностойкой</a:t>
            </a:r>
            <a:r>
              <a:rPr lang="ru-RU" sz="1600" b="1" dirty="0" smtClean="0">
                <a:solidFill>
                  <a:srgbClr val="FF0000"/>
                </a:solidFill>
              </a:rPr>
              <a:t> стали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328498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Электронный блок управления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Доводчики дверей и ящиков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err="1" smtClean="0"/>
              <a:t>Цельнозаливной</a:t>
            </a:r>
            <a:r>
              <a:rPr lang="ru-RU" dirty="0" smtClean="0"/>
              <a:t> корпус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Съемная панель холодильного агрегата, обеспечивающая простоту обслуживания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Низкая теплоотдача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Бесшумная работа</a:t>
            </a:r>
            <a:endParaRPr lang="en-US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Наличие </a:t>
            </a:r>
            <a:r>
              <a:rPr lang="ru-RU" dirty="0" err="1" smtClean="0"/>
              <a:t>пристенного</a:t>
            </a:r>
            <a:r>
              <a:rPr lang="ru-RU" dirty="0" smtClean="0"/>
              <a:t> борта</a:t>
            </a:r>
            <a:r>
              <a:rPr lang="en-US" dirty="0" smtClean="0"/>
              <a:t>:</a:t>
            </a:r>
            <a:r>
              <a:rPr lang="ru-RU" dirty="0" smtClean="0"/>
              <a:t> да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Автоматическая </a:t>
            </a:r>
            <a:r>
              <a:rPr lang="ru-RU" dirty="0" err="1" smtClean="0"/>
              <a:t>оттайка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6093296"/>
            <a:ext cx="359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Температурный режим, °С+2…+10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ХОЛОДИЛЬНОЕ ОБОРУДОВАНИЕ</a:t>
            </a:r>
            <a:endParaRPr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692696"/>
            <a:ext cx="3878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/>
              <a:t>СТОЛЫ морозильные</a:t>
            </a:r>
            <a:endParaRPr lang="ru-RU" sz="2800" dirty="0"/>
          </a:p>
        </p:txBody>
      </p:sp>
      <p:pic>
        <p:nvPicPr>
          <p:cNvPr id="291842" name="Picture 2" descr="C:\Users\Максим\Desktop\2ffd9ba4_278e_11ed_8e19_002590c0bb7c_3321a9dc_3813_11ed_8e19_002590c0bb7c.resiz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4038808" cy="297830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88024" y="1340768"/>
            <a:ext cx="3848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endParaRPr lang="ru-RU" sz="1600" b="1" i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2 двери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С нижним либо боковым расположением агрегата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выполнен из </a:t>
            </a:r>
            <a:r>
              <a:rPr lang="ru-RU" sz="1600" b="1" dirty="0" err="1" smtClean="0">
                <a:solidFill>
                  <a:srgbClr val="FF0000"/>
                </a:solidFill>
              </a:rPr>
              <a:t>коррозионностойкой</a:t>
            </a:r>
            <a:r>
              <a:rPr lang="ru-RU" sz="1600" b="1" dirty="0" smtClean="0">
                <a:solidFill>
                  <a:srgbClr val="FF0000"/>
                </a:solidFill>
              </a:rPr>
              <a:t> стали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328498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Электронный блок управления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Доводчики дверей и ящиков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err="1" smtClean="0"/>
              <a:t>Цельнозаливной</a:t>
            </a:r>
            <a:r>
              <a:rPr lang="ru-RU" dirty="0" smtClean="0"/>
              <a:t> корпус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Съемная панель холодильного агрегата, обеспечивающая простоту обслуживания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Низкая теплоотдача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Бесшумная работа</a:t>
            </a:r>
            <a:endParaRPr lang="en-US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Наличие </a:t>
            </a:r>
            <a:r>
              <a:rPr lang="ru-RU" dirty="0" err="1" smtClean="0"/>
              <a:t>пристенного</a:t>
            </a:r>
            <a:r>
              <a:rPr lang="ru-RU" dirty="0" smtClean="0"/>
              <a:t> борта</a:t>
            </a:r>
            <a:r>
              <a:rPr lang="en-US" dirty="0" smtClean="0"/>
              <a:t>:</a:t>
            </a:r>
            <a:r>
              <a:rPr lang="ru-RU" dirty="0" smtClean="0"/>
              <a:t> да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Система автоматической </a:t>
            </a:r>
            <a:r>
              <a:rPr lang="ru-RU" dirty="0" err="1" smtClean="0"/>
              <a:t>оттайки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6093296"/>
            <a:ext cx="3622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Температурный режим, °С-10…-18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atesy.ru/upload/iblock/bf2/SHD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7" y="2492896"/>
            <a:ext cx="3347864" cy="4081448"/>
          </a:xfrm>
          <a:prstGeom prst="rect">
            <a:avLst/>
          </a:prstGeom>
          <a:noFill/>
        </p:spPr>
      </p:pic>
      <p:pic>
        <p:nvPicPr>
          <p:cNvPr id="12" name="Picture 17" descr="https://atesy.ru/upload/iblock/145/2020_04_06_recirculator_irradiator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3600400" cy="2808312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10" name="Picture 2" descr="https://atesy.ru/upload/iblock/c3f/1_8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6"/>
            <a:ext cx="4104456" cy="275430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55776" y="2276872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ОБПИ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07704" y="551723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РО</a:t>
            </a:r>
            <a:endParaRPr lang="ru-RU" dirty="0"/>
          </a:p>
        </p:txBody>
      </p:sp>
      <p:pic>
        <p:nvPicPr>
          <p:cNvPr id="16" name="Picture 4" descr="https://atesy.ru/upload/iblock/399/SHZD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484784"/>
            <a:ext cx="3090495" cy="331236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372200" y="1628800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ШЗДП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24328" y="2348880"/>
            <a:ext cx="682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ШДО</a:t>
            </a:r>
            <a:endParaRPr lang="ru-RU" dirty="0"/>
          </a:p>
        </p:txBody>
      </p:sp>
      <p:pic>
        <p:nvPicPr>
          <p:cNvPr id="22" name="Picture 2" descr="Стерилизатор ножей 1 план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41776"/>
            <a:ext cx="163535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520" y="764704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ОБОРУДОВАНИЕ ДЛЯ ДЕЗИНФЕКЦИИ И СТЕРИЛИЗАЦИИ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23928" y="5373216"/>
            <a:ext cx="54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СТУ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9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1318022"/>
            <a:ext cx="403244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dirty="0" smtClean="0"/>
              <a:t> </a:t>
            </a:r>
            <a:r>
              <a:rPr lang="ru-RU" sz="2000" dirty="0" smtClean="0"/>
              <a:t>Ультрафиолетовое излучение обладает широким диапазоном действия на микроорганизмы,</a:t>
            </a:r>
          </a:p>
          <a:p>
            <a:r>
              <a:rPr lang="ru-RU" sz="2000" dirty="0" smtClean="0"/>
              <a:t>включая бактерии, вирусы, споры и грибы;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Вариативность модификаций</a:t>
            </a:r>
            <a:r>
              <a:rPr lang="en-US" sz="2000" dirty="0" smtClean="0"/>
              <a:t>:</a:t>
            </a:r>
          </a:p>
          <a:p>
            <a:pPr>
              <a:buFontTx/>
              <a:buChar char="-"/>
            </a:pPr>
            <a:r>
              <a:rPr lang="ru-RU" sz="2000" dirty="0" smtClean="0"/>
              <a:t> </a:t>
            </a:r>
            <a:r>
              <a:rPr lang="ru-RU" sz="2000" i="1" dirty="0" smtClean="0">
                <a:solidFill>
                  <a:srgbClr val="FF0000"/>
                </a:solidFill>
              </a:rPr>
              <a:t>по способу излучения</a:t>
            </a:r>
            <a:r>
              <a:rPr lang="en-US" sz="2000" dirty="0" smtClean="0"/>
              <a:t>: </a:t>
            </a:r>
            <a:r>
              <a:rPr lang="ru-RU" sz="2000" dirty="0" smtClean="0"/>
              <a:t>прямого</a:t>
            </a:r>
            <a:r>
              <a:rPr lang="en-US" sz="2000" dirty="0" smtClean="0"/>
              <a:t>, </a:t>
            </a:r>
            <a:r>
              <a:rPr lang="ru-RU" sz="2000" dirty="0" smtClean="0"/>
              <a:t>непрямого</a:t>
            </a:r>
            <a:r>
              <a:rPr lang="en-US" sz="2000" dirty="0" smtClean="0"/>
              <a:t> (</a:t>
            </a:r>
            <a:r>
              <a:rPr lang="ru-RU" sz="2000" dirty="0" smtClean="0"/>
              <a:t>закрытого)</a:t>
            </a:r>
            <a:r>
              <a:rPr lang="en-US" sz="2000" dirty="0" smtClean="0"/>
              <a:t>;</a:t>
            </a:r>
          </a:p>
          <a:p>
            <a:pPr>
              <a:buFontTx/>
              <a:buChar char="-"/>
            </a:pPr>
            <a:r>
              <a:rPr lang="ru-RU" sz="2000" dirty="0" smtClean="0"/>
              <a:t> </a:t>
            </a:r>
            <a:r>
              <a:rPr lang="ru-RU" sz="2000" i="1" dirty="0" smtClean="0">
                <a:solidFill>
                  <a:srgbClr val="FF0000"/>
                </a:solidFill>
              </a:rPr>
              <a:t>по способу установки</a:t>
            </a:r>
            <a:r>
              <a:rPr lang="en-US" sz="2000" dirty="0" smtClean="0"/>
              <a:t>: </a:t>
            </a:r>
            <a:r>
              <a:rPr lang="ru-RU" sz="2000" dirty="0" smtClean="0"/>
              <a:t>настенные</a:t>
            </a:r>
            <a:r>
              <a:rPr lang="en-US" sz="2000" dirty="0" smtClean="0"/>
              <a:t>, </a:t>
            </a:r>
            <a:r>
              <a:rPr lang="ru-RU" sz="2000" dirty="0" smtClean="0"/>
              <a:t>напольные - на вертикальной подставке-держателе </a:t>
            </a:r>
            <a:r>
              <a:rPr lang="ru-RU" sz="2000" b="1" i="1" dirty="0" smtClean="0">
                <a:solidFill>
                  <a:srgbClr val="FF0000"/>
                </a:solidFill>
              </a:rPr>
              <a:t>ПОБ</a:t>
            </a:r>
            <a:r>
              <a:rPr lang="en-US" sz="2000" dirty="0" smtClean="0"/>
              <a:t>, </a:t>
            </a:r>
            <a:r>
              <a:rPr lang="ru-RU" sz="2000" dirty="0" smtClean="0"/>
              <a:t>передвижные.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</a:rPr>
              <a:t>по комплектности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/>
              <a:t> </a:t>
            </a:r>
            <a:r>
              <a:rPr lang="ru-RU" sz="2000" dirty="0" smtClean="0"/>
              <a:t>с таймером наработки ламп или без</a:t>
            </a:r>
            <a:r>
              <a:rPr lang="en-US" sz="2000" dirty="0" smtClean="0"/>
              <a:t>; </a:t>
            </a:r>
            <a:r>
              <a:rPr lang="ru-RU" sz="2000" dirty="0" smtClean="0"/>
              <a:t>с таймером наработки вентилятора</a:t>
            </a:r>
            <a:r>
              <a:rPr lang="en-US" sz="2000" dirty="0" smtClean="0"/>
              <a:t>; </a:t>
            </a:r>
            <a:r>
              <a:rPr lang="ru-RU" sz="2000" dirty="0" smtClean="0"/>
              <a:t>с воздушным фильтром или без</a:t>
            </a:r>
            <a:r>
              <a:rPr lang="en-US" sz="2000" dirty="0" smtClean="0"/>
              <a:t>; </a:t>
            </a:r>
            <a:r>
              <a:rPr lang="ru-RU" sz="2000" dirty="0" smtClean="0"/>
              <a:t>с сетевым шнуром или без.</a:t>
            </a:r>
            <a:endParaRPr lang="en-US" sz="2000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ОБЛУЧАТЕЛИ БАКТЕРИЦИДНЫЕ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atesy.ru/upload/iblock/c3f/1_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104456" cy="275430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915816" y="2276872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ОБПИ</a:t>
            </a:r>
            <a:endParaRPr lang="ru-RU" dirty="0"/>
          </a:p>
        </p:txBody>
      </p:sp>
      <p:pic>
        <p:nvPicPr>
          <p:cNvPr id="12" name="Picture 17" descr="https://atesy.ru/upload/iblock/145/2020_04_06_recirculator_irradiator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9688"/>
            <a:ext cx="3600400" cy="280831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555776" y="602128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Облучатели бактерицидные ПРЯМОГО ИЗЛУЧЕНИЯ </a:t>
            </a:r>
            <a:r>
              <a:rPr lang="ru-RU" sz="2000" b="1" dirty="0" smtClean="0">
                <a:solidFill>
                  <a:srgbClr val="FF0000"/>
                </a:solidFill>
              </a:rPr>
              <a:t>ОБПИ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https://atesy.ru/upload/iblock/c3f/1_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104456" cy="275430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355976" y="119675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Предназначен для обеззараживания воздуха и поверхностей в помещении ультрафиолетовым бактерицидным излучением с волной длиной 253,7 нм.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Не допускается включение облучателя в присутствии людей и животных.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Для включения изделия рекомендуется использовать блок управления </a:t>
            </a:r>
            <a:r>
              <a:rPr lang="ru-RU" dirty="0" smtClean="0">
                <a:solidFill>
                  <a:srgbClr val="FF0000"/>
                </a:solidFill>
              </a:rPr>
              <a:t>БУО</a:t>
            </a:r>
            <a:r>
              <a:rPr lang="ru-RU" dirty="0" smtClean="0"/>
              <a:t>, который устанавливается в соседнем помещении и управляет работой облучателя.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Все детали корпуса облучателя изготовлены из нержавеющей стали.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/>
              <a:t>Безозоновая</a:t>
            </a:r>
            <a:r>
              <a:rPr lang="ru-RU" dirty="0" smtClean="0"/>
              <a:t> лампа не требует обязательного проветривания помещения. 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4653136"/>
            <a:ext cx="3088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Цоколь ламп 15 и 30 Вт G13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Для ламп 8 Вт: Цоколь G5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544522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0000"/>
                </a:solidFill>
              </a:rPr>
              <a:t>Бактерицидное излучение при его попадании на открытые части тела человека (особенно на глаза) может вызвать сильные ожоги поэтому НУЖНО СЛЕДИТЬ, чтобы никаких лучей, как непосредственно от лампы, так и отраженных от деталей арматуры облучателя, не попадало в зону пребывания людей и животных.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762895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77210"/>
            <a:ext cx="8509093" cy="40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7544" y="2564904"/>
            <a:ext cx="2219985" cy="504056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67211" y="3067460"/>
            <a:ext cx="1800200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длина модуля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1200 мм</a:t>
            </a:r>
            <a:endParaRPr lang="ru-RU" sz="16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3070701"/>
            <a:ext cx="1800200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длина полки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1200 мм</a:t>
            </a:r>
            <a:endParaRPr lang="ru-RU" sz="16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249409"/>
            <a:ext cx="8280920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Пример комплектования модуля полкой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381" y="1852516"/>
            <a:ext cx="1800200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БЫЛО</a:t>
            </a:r>
            <a:endParaRPr lang="ru-RU" sz="1600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1825523"/>
            <a:ext cx="547260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СТАЛО</a:t>
            </a:r>
            <a:endParaRPr lang="ru-RU" sz="1600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5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78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БУО-02</a:t>
            </a:r>
            <a:r>
              <a:rPr lang="ru-RU" sz="2000" b="1" dirty="0" smtClean="0"/>
              <a:t> БЛОК УПРАВЛЕНИЯ ОБЛУЧАТЕЛЕМ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Блок управления облучателем БУО-02 - 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191000" cy="375285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95936" y="1340768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Предназначен для подключения ультрафиолетовой бактерицидной лампы.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Блок устанавливается вне помещения, где работает лампа и управляет работой лампы. Корпус блока управления изготовлен из нержавеющей стали.</a:t>
            </a:r>
          </a:p>
          <a:p>
            <a:pPr>
              <a:buFont typeface="Wingdings" pitchFamily="2" charset="2"/>
              <a:buChar char="ü"/>
            </a:pPr>
            <a:endParaRPr lang="ru-RU" sz="2000" b="1" dirty="0" smtClean="0"/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</a:rPr>
              <a:t>Блок управления монтируется на стену так, что бы при входе в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обрабатываемое помещение была видна сигнальная лампа, предупреждающая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об опасности. Для крепления на корпусе изделия предусмотрены отверстия.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196752"/>
            <a:ext cx="3888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БУО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БУО – блок управления облучателем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02-поколение</a:t>
            </a:r>
          </a:p>
        </p:txBody>
      </p:sp>
    </p:spTree>
    <p:extLst>
      <p:ext uri="{BB962C8B-B14F-4D97-AF65-F5344CB8AC3E}">
        <p14:creationId xmlns:p14="http://schemas.microsoft.com/office/powerpoint/2010/main" val="27587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Облучатели бактерицидные ПРЯМОГО ИЗЛУЧЕНИЯ </a:t>
            </a:r>
            <a:r>
              <a:rPr lang="ru-RU" sz="2000" b="1" dirty="0" smtClean="0">
                <a:solidFill>
                  <a:srgbClr val="FF0000"/>
                </a:solidFill>
              </a:rPr>
              <a:t>ОБПИ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3" descr="C:\Users\Максим\Downloads\attachment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264696" cy="548230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427984" y="980729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FF0000"/>
                </a:solidFill>
              </a:rPr>
              <a:t>Все конструктивные элементы изделия выполнены из антикоррозионной стали AISI430 с полированной поверхностью, хорошо отражающей световой поток, благодаря чему обеззараживание происходит одновременно направленным и отраженным потоком.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Облучатели бактерицидные ПРЯМОГО ИЗЛУЧЕНИЯ </a:t>
            </a:r>
            <a:r>
              <a:rPr lang="ru-RU" sz="2000" b="1" dirty="0" smtClean="0">
                <a:solidFill>
                  <a:srgbClr val="FF0000"/>
                </a:solidFill>
              </a:rPr>
              <a:t>ОБПИ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C:\Users\Максим\Downloads\attachment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95876"/>
            <a:ext cx="6912768" cy="5556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1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https://atesy.ru/upload/iblock/145/2020_04_06_recirculator_irradiator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5112568" cy="5112568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Рециркуляторы-облучатели</a:t>
            </a:r>
            <a:r>
              <a:rPr lang="ru-RU" sz="2000" b="1" dirty="0" smtClean="0"/>
              <a:t> бактерицидные </a:t>
            </a:r>
            <a:r>
              <a:rPr lang="ru-RU" sz="2000" b="1" dirty="0" smtClean="0">
                <a:solidFill>
                  <a:srgbClr val="FF0000"/>
                </a:solidFill>
              </a:rPr>
              <a:t>РО</a:t>
            </a:r>
            <a:r>
              <a:rPr lang="ru-RU" sz="2000" b="1" dirty="0" smtClean="0"/>
              <a:t> непрямого излучения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2060848"/>
            <a:ext cx="35283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Ультрафиолетовое излучение обладает широким диапазоном действия на микроорганизмы,</a:t>
            </a:r>
          </a:p>
          <a:p>
            <a:r>
              <a:rPr lang="ru-RU" dirty="0" smtClean="0"/>
              <a:t>включая бактерии, вирусы, споры и грибы;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После работы </a:t>
            </a:r>
            <a:r>
              <a:rPr lang="ru-RU" dirty="0" err="1" smtClean="0"/>
              <a:t>безозоновой</a:t>
            </a:r>
            <a:r>
              <a:rPr lang="ru-RU" dirty="0" smtClean="0"/>
              <a:t> бактерицидной лампы не требуется обязательно проветривать помещения;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Корпус облучателя изготовлен из крашенной стали. Крышка изделия изготовлена из нержавеющей стали.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Конструкция корпуса изделия исключает проникновение </a:t>
            </a:r>
            <a:r>
              <a:rPr lang="ru-RU" b="1" dirty="0" err="1" smtClean="0">
                <a:solidFill>
                  <a:srgbClr val="FF0000"/>
                </a:solidFill>
              </a:rPr>
              <a:t>УФ-излучения</a:t>
            </a:r>
            <a:r>
              <a:rPr lang="ru-RU" b="1" dirty="0" smtClean="0">
                <a:solidFill>
                  <a:srgbClr val="FF0000"/>
                </a:solidFill>
              </a:rPr>
              <a:t> во внешнюю среду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196752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FF0000"/>
                </a:solidFill>
              </a:rPr>
              <a:t>Предназначен для обеззараживания воздуха ультрафиолетовым бактерицидным излучением в присутствии людей в помещениях на предприятиях пищевых отраслей промышленности, торговли и общественного питания.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4437112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РО-2-8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0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Рециркуляторы-облучатели</a:t>
            </a:r>
            <a:r>
              <a:rPr lang="ru-RU" sz="2000" b="1" dirty="0" smtClean="0"/>
              <a:t> бактерицидные </a:t>
            </a:r>
            <a:r>
              <a:rPr lang="ru-RU" sz="2000" b="1" dirty="0" smtClean="0">
                <a:solidFill>
                  <a:srgbClr val="FF0000"/>
                </a:solidFill>
              </a:rPr>
              <a:t>РО</a:t>
            </a:r>
            <a:r>
              <a:rPr lang="ru-RU" sz="2000" b="1" dirty="0" smtClean="0"/>
              <a:t> непрямого излучения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1628800"/>
            <a:ext cx="3851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Позволяет проводить обеззараживание помещений в присутствии людей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Конструкция продумана таким образом, чтобы легко осуществлять её тщательную санитарную</a:t>
            </a:r>
          </a:p>
          <a:p>
            <a:r>
              <a:rPr lang="ru-RU" dirty="0" smtClean="0"/>
              <a:t>обработку;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Лампы и стартеры поставляются в комплекте с изделием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ru-RU" dirty="0" smtClean="0"/>
              <a:t>Функция электронного счетчика времени наработки ламп (в отдельных модификациях)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Функция электронного счетчика наработки вентилятора (в отдельных модификациях)</a:t>
            </a:r>
            <a:r>
              <a:rPr lang="en-US" dirty="0" smtClean="0"/>
              <a:t>;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Воздушный фильтр в комплекте (в отдельных модификациях).</a:t>
            </a:r>
          </a:p>
        </p:txBody>
      </p:sp>
      <p:pic>
        <p:nvPicPr>
          <p:cNvPr id="21506" name="Picture 2" descr="https://atesy.ru/upload/iblock/78d/Retsirkulyator_obluchatel-RO_1_30_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3528" y="2132856"/>
            <a:ext cx="4643670" cy="348275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87624" y="4509120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РО-2-30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5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ОБОРУДОВАНИЕ </a:t>
            </a:r>
            <a:r>
              <a:rPr lang="ru-RU" sz="2000" b="1" dirty="0"/>
              <a:t>ДЛЯ ДЕЗИНФЕКЦИИ И </a:t>
            </a:r>
            <a:r>
              <a:rPr lang="ru-RU" sz="2000" b="1" dirty="0" smtClean="0"/>
              <a:t>СТЕРИЛИЗАЦИИ.</a:t>
            </a:r>
          </a:p>
          <a:p>
            <a:r>
              <a:rPr lang="ru-RU" sz="2000" b="1" dirty="0" err="1" smtClean="0"/>
              <a:t>Рециркуляторы-облучатели</a:t>
            </a:r>
            <a:r>
              <a:rPr lang="ru-RU" sz="2000" b="1" dirty="0" smtClean="0"/>
              <a:t> бактерицидные </a:t>
            </a:r>
            <a:r>
              <a:rPr lang="ru-RU" sz="2000" b="1" dirty="0" smtClean="0">
                <a:solidFill>
                  <a:srgbClr val="FF0000"/>
                </a:solidFill>
              </a:rPr>
              <a:t>РО</a:t>
            </a:r>
            <a:r>
              <a:rPr lang="ru-RU" sz="2000" b="1" dirty="0" smtClean="0"/>
              <a:t> непрямого излучения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13488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Принцип действия </a:t>
            </a:r>
            <a:r>
              <a:rPr lang="ru-RU" sz="1600" dirty="0" err="1" smtClean="0"/>
              <a:t>облучателя-рециркулятора</a:t>
            </a:r>
            <a:r>
              <a:rPr lang="ru-RU" sz="1600" dirty="0" smtClean="0"/>
              <a:t> заключается в обеззараживании воздуха, нагнетаемого вентилятором вдоль </a:t>
            </a:r>
            <a:r>
              <a:rPr lang="ru-RU" sz="1600" dirty="0" err="1" smtClean="0"/>
              <a:t>безозоновой</a:t>
            </a:r>
            <a:r>
              <a:rPr lang="ru-RU" sz="1600" dirty="0" smtClean="0"/>
              <a:t> лампы низкого давления, создающей ультрафиолетовое излучение внутри корпуса облучателя.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Облучатель-рециркулятор</a:t>
            </a:r>
            <a:r>
              <a:rPr lang="ru-RU" sz="1600" dirty="0" smtClean="0"/>
              <a:t> состоит из корпуса, образующего камеру облучения, в котором устанавливаются бактерицидные лампы.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Прохождение воздуха через внутренний объем облучателя обеспечивается вентилятором через вентиляционные отверстия, расположенные в корпусе облучателя.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Конструкция </a:t>
            </a:r>
            <a:r>
              <a:rPr lang="ru-RU" sz="1600" dirty="0" err="1" smtClean="0"/>
              <a:t>облучателя-рециркулятора</a:t>
            </a:r>
            <a:r>
              <a:rPr lang="ru-RU" sz="1600" dirty="0" smtClean="0"/>
              <a:t> обеспечивает защиту присутствующих в помещении людей от коротковолнового ультрафиолетового излучения.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</a:rPr>
              <a:t>Облучатель размещают в помещениях таким образом, чтобы забор и выброс воздуха осуществлялись беспрепятственно и совпадали с направлениями основных конвекционных потоков.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https://atesy.ru/upload/iblock/8e1/RO_2_15_02_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00808"/>
            <a:ext cx="4355976" cy="3573016"/>
          </a:xfrm>
          <a:prstGeom prst="rect">
            <a:avLst/>
          </a:prstGeom>
          <a:noFill/>
        </p:spPr>
      </p:pic>
      <p:pic>
        <p:nvPicPr>
          <p:cNvPr id="41988" name="Picture 4" descr="https://atesy.ru/upload/iblock/78d/Retsirkulyator_obluchatel-RO_1_30_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8196065" y="5661248"/>
            <a:ext cx="3935084" cy="295131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555776" y="4293096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РО-1-15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Рециркуляторы-облучатели</a:t>
            </a:r>
            <a:r>
              <a:rPr lang="ru-RU" sz="2000" b="1" dirty="0" smtClean="0"/>
              <a:t> бактерицидные </a:t>
            </a:r>
            <a:r>
              <a:rPr lang="ru-RU" sz="2000" b="1" dirty="0" smtClean="0">
                <a:solidFill>
                  <a:srgbClr val="FF0000"/>
                </a:solidFill>
              </a:rPr>
              <a:t>РО</a:t>
            </a:r>
            <a:r>
              <a:rPr lang="ru-RU" sz="2000" b="1" dirty="0" smtClean="0"/>
              <a:t> непрямого излучения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41988" name="Picture 4" descr="https://atesy.ru/upload/iblock/78d/Retsirkulyator_obluchatel-RO_1_30_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8196065" y="5661248"/>
            <a:ext cx="3935084" cy="2951313"/>
          </a:xfrm>
          <a:prstGeom prst="rect">
            <a:avLst/>
          </a:prstGeom>
          <a:noFill/>
        </p:spPr>
      </p:pic>
      <p:pic>
        <p:nvPicPr>
          <p:cNvPr id="43010" name="Picture 2" descr="C:\Users\Максим\Downloads\attachment 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6959259" cy="1491270"/>
          </a:xfrm>
          <a:prstGeom prst="rect">
            <a:avLst/>
          </a:prstGeom>
          <a:noFill/>
        </p:spPr>
      </p:pic>
      <p:pic>
        <p:nvPicPr>
          <p:cNvPr id="43011" name="Picture 3" descr="C:\Users\Максим\Downloads\attachment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39" y="2564904"/>
            <a:ext cx="6193531" cy="4123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2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ОБОРУДОВАНИЕ </a:t>
            </a:r>
            <a:r>
              <a:rPr lang="ru-RU" sz="2000" b="1" dirty="0"/>
              <a:t>ДЛЯ ДЕЗИНФЕКЦИИ И </a:t>
            </a:r>
            <a:r>
              <a:rPr lang="ru-RU" sz="2000" b="1" dirty="0" smtClean="0"/>
              <a:t>СТЕРИЛИЗАЦИИ.</a:t>
            </a:r>
          </a:p>
          <a:p>
            <a:r>
              <a:rPr lang="ru-RU" sz="2000" b="1" dirty="0" err="1" smtClean="0"/>
              <a:t>Рециркуляторы-облучатели</a:t>
            </a:r>
            <a:r>
              <a:rPr lang="ru-RU" sz="2000" b="1" dirty="0" smtClean="0"/>
              <a:t> бактерицидные </a:t>
            </a:r>
            <a:r>
              <a:rPr lang="ru-RU" sz="2000" b="1" dirty="0" smtClean="0">
                <a:solidFill>
                  <a:srgbClr val="FF0000"/>
                </a:solidFill>
              </a:rPr>
              <a:t>РО</a:t>
            </a:r>
            <a:r>
              <a:rPr lang="ru-RU" sz="2000" b="1" dirty="0" smtClean="0"/>
              <a:t> непрямого излучения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41988" name="Picture 4" descr="https://atesy.ru/upload/iblock/78d/Retsirkulyator_obluchatel-RO_1_30_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8196065" y="5661248"/>
            <a:ext cx="3935084" cy="2951313"/>
          </a:xfrm>
          <a:prstGeom prst="rect">
            <a:avLst/>
          </a:prstGeom>
          <a:noFill/>
        </p:spPr>
      </p:pic>
      <p:pic>
        <p:nvPicPr>
          <p:cNvPr id="44034" name="Picture 2" descr="C:\Users\Максим\Downloads\attachment (6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5904656" cy="4868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https://atesy.ru/upload/iblock/e90/04_28-podstavka-dlya-obluchatelya-pob_02_0-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2013180" cy="268424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54868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Подставка для облучателя </a:t>
            </a:r>
            <a:r>
              <a:rPr lang="ru-RU" sz="2400" b="1" dirty="0" smtClean="0">
                <a:solidFill>
                  <a:srgbClr val="FF0000"/>
                </a:solidFill>
              </a:rPr>
              <a:t>ПОБ-02-1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41988" name="Picture 4" descr="https://atesy.ru/upload/iblock/78d/Retsirkulyator_obluchatel-RO_1_30_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8196065" y="5661248"/>
            <a:ext cx="3935084" cy="29513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3968" y="220486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Корпус из нержавеющей стали AISI304 (профильная труба 25</a:t>
            </a:r>
            <a:r>
              <a:rPr lang="en-US" sz="2400" dirty="0" smtClean="0"/>
              <a:t>x25 </a:t>
            </a:r>
            <a:r>
              <a:rPr lang="ru-RU" sz="2400" dirty="0" smtClean="0"/>
              <a:t>мм) обеспечит удобство санитарной обработки изделия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Конструкция подставки – разборная.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Подставка – универсальная</a:t>
            </a:r>
            <a:r>
              <a:rPr lang="en-US" sz="2400" dirty="0" smtClean="0"/>
              <a:t>, </a:t>
            </a:r>
            <a:r>
              <a:rPr lang="ru-RU" sz="2400" dirty="0" smtClean="0"/>
              <a:t>подходит для всех типов </a:t>
            </a:r>
            <a:r>
              <a:rPr lang="ru-RU" sz="2400" dirty="0" err="1" smtClean="0"/>
              <a:t>рециркуляторов</a:t>
            </a:r>
            <a:r>
              <a:rPr lang="ru-RU" sz="2400" dirty="0" smtClean="0"/>
              <a:t> серии РО.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Для удобства перемещения подставки предусмотрена ручка. </a:t>
            </a:r>
            <a:endParaRPr lang="ru-RU" sz="2400" dirty="0"/>
          </a:p>
        </p:txBody>
      </p:sp>
      <p:pic>
        <p:nvPicPr>
          <p:cNvPr id="45060" name="Picture 4" descr="https://atesy.ru/upload/iblock/d90/04_28-podstavka-dlya-obluchatelya-pob_02_1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2520280" cy="336037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139952" y="980728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ПОБ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ПОБ – подставка для облучателя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02-поколение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 модификация подставки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864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Шкаф закрытый для стерилизации столовой посуды и кухонного инвентаря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130052" name="Picture 4" descr="https://atesy.ru/upload/iblock/399/SHZD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367004" cy="468052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3528" y="6211669"/>
            <a:ext cx="4204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-4-950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-02-2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4-1200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-02-2</a:t>
            </a:r>
          </a:p>
          <a:p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1412776"/>
            <a:ext cx="45720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500" dirty="0" smtClean="0"/>
              <a:t>  </a:t>
            </a:r>
            <a:r>
              <a:rPr lang="ru-RU" sz="1500" dirty="0" smtClean="0"/>
              <a:t>Ультрафиолетовое излучение обладает широким диапазоном действия на микроорганизмы,</a:t>
            </a:r>
          </a:p>
          <a:p>
            <a:r>
              <a:rPr lang="ru-RU" sz="1500" dirty="0" smtClean="0"/>
              <a:t>включая бактерии, вирусы, споры и грибы;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500" dirty="0" smtClean="0"/>
              <a:t>Все конструктивные элементы изделия выполнены из антикоррозионной стали AISI430 с полированной поверхностью, хорошо отражающей световой поток, благодаря чему обеззараживание в</a:t>
            </a:r>
            <a:r>
              <a:rPr lang="en-US" sz="1500" dirty="0" smtClean="0"/>
              <a:t> </a:t>
            </a:r>
            <a:r>
              <a:rPr lang="ru-RU" sz="1500" dirty="0" smtClean="0"/>
              <a:t>шкафу происходит одновременно направленным и отраженным потоком;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500" dirty="0" smtClean="0"/>
              <a:t>Конструкция продумана таким образом, чтобы легко осуществлять её тщательную санитарную</a:t>
            </a:r>
          </a:p>
          <a:p>
            <a:r>
              <a:rPr lang="ru-RU" sz="1500" dirty="0" smtClean="0"/>
              <a:t>обработку;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500" dirty="0" smtClean="0"/>
              <a:t>Для контроля исправности бактерицидных ламп в каждой из двух дверей шкафа установлено</a:t>
            </a:r>
          </a:p>
          <a:p>
            <a:r>
              <a:rPr lang="ru-RU" sz="1500" dirty="0" smtClean="0"/>
              <a:t>смотровое стекло;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500" dirty="0" smtClean="0"/>
              <a:t>Таймер времени автоматизирует процесс стерилизации;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500" dirty="0" smtClean="0"/>
              <a:t>При открывании двери происходит автоматическое отключение бактерицидной лампы, исключающее вредное воздействие на человека</a:t>
            </a:r>
            <a:r>
              <a:rPr lang="en-US" sz="15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/>
              <a:t>По желанию клиента комплектуется специализированными полками</a:t>
            </a:r>
            <a:r>
              <a:rPr lang="en-US" sz="1500" dirty="0" smtClean="0"/>
              <a:t>: </a:t>
            </a:r>
            <a:r>
              <a:rPr lang="ru-RU" sz="1500" dirty="0" smtClean="0"/>
              <a:t>для  досок</a:t>
            </a:r>
            <a:r>
              <a:rPr lang="en-US" sz="1500" dirty="0" smtClean="0"/>
              <a:t>, </a:t>
            </a:r>
            <a:r>
              <a:rPr lang="ru-RU" sz="1500" dirty="0" smtClean="0"/>
              <a:t>тарелок</a:t>
            </a:r>
            <a:r>
              <a:rPr lang="en-US" sz="1500" dirty="0" smtClean="0"/>
              <a:t>, </a:t>
            </a:r>
            <a:r>
              <a:rPr lang="ru-RU" sz="1500" dirty="0" smtClean="0"/>
              <a:t>крышек</a:t>
            </a:r>
            <a:r>
              <a:rPr lang="en-US" sz="1500" dirty="0" smtClean="0"/>
              <a:t>, </a:t>
            </a:r>
            <a:r>
              <a:rPr lang="ru-RU" sz="1500" dirty="0" smtClean="0"/>
              <a:t>стаканов и столовых приборов.</a:t>
            </a:r>
            <a:endParaRPr lang="ru-RU" sz="15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268760"/>
            <a:ext cx="38884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-4-950</a:t>
            </a:r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-02-2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 – шкаф закрытый для дезинфекции посуды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4- кол-во полок в шкафу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950-длина шкафа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02-поколение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2- модификация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8815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268760"/>
            <a:ext cx="7074212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Длина полки прилавков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для горячих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напитков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ПГН-1120-02-О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ПГН-1200-02-О</a:t>
            </a:r>
          </a:p>
          <a:p>
            <a:r>
              <a:rPr lang="ru-RU" sz="2000" b="1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ПГН-1500-02-О</a:t>
            </a:r>
            <a:endParaRPr lang="ru-RU" sz="2000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88849" y="3424585"/>
            <a:ext cx="2508155" cy="1002309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83389" y="3585210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длина полки равна 2/3 длины модуля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6591"/>
            <a:ext cx="4399200" cy="43992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>
            <a:endCxn id="8" idx="0"/>
          </p:cNvCxnSpPr>
          <p:nvPr/>
        </p:nvCxnSpPr>
        <p:spPr>
          <a:xfrm flipH="1">
            <a:off x="3197004" y="3212976"/>
            <a:ext cx="3391220" cy="712764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3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Шкаф закрытый для стерилизации столовой посуды и кухонного инвентаря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130052" name="Picture 4" descr="https://atesy.ru/upload/iblock/399/SHZD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367004" cy="468052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355976" y="1412776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500" dirty="0" smtClean="0"/>
              <a:t>  </a:t>
            </a:r>
            <a:r>
              <a:rPr lang="ru-RU" sz="1600" dirty="0" smtClean="0"/>
              <a:t>На задней стенке шкафа установлены бактерицидные светильники открытого типа, которые дезинфицируют все поверхности, на которые светят, не изменяя их химический состав. 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 smtClean="0"/>
              <a:t> </a:t>
            </a:r>
            <a:r>
              <a:rPr lang="ru-RU" sz="1600" dirty="0" smtClean="0"/>
              <a:t>Обеззараживание производится как направленным, так и отраженным от стен и потолка потоками. Все внутренние поверхности шкафа изготовлены из нержавеющей стали, хорошо отражающей лучи.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Внутри шкафа установлены четыре каркасные полки из нержавеющей стали, которые могут крепиться на различных уровнях. Внутрь полок устанавливаются сетчатые решетки, которые выбираются по назначению шкафа: </a:t>
            </a:r>
            <a:r>
              <a:rPr lang="ru-RU" sz="1600" b="1" i="1" dirty="0" smtClean="0">
                <a:solidFill>
                  <a:srgbClr val="FF0000"/>
                </a:solidFill>
              </a:rPr>
              <a:t>для тарелок, разделочных досок, крышек, стаканов и кухонного инвентаря</a:t>
            </a:r>
            <a:r>
              <a:rPr lang="ru-RU" sz="1600" dirty="0" smtClean="0"/>
              <a:t>. Решетки в комплект поставки не входят, их надо заказывать отдельно.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Шкаф оснащен замком для запирания дверей.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9162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Шкаф закрытый для стерилизации столовой посуды и кухонного инвентаря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ШЗДП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pic>
        <p:nvPicPr>
          <p:cNvPr id="46082" name="Picture 2" descr="C:\Users\Максим\Downloads\attachment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5544616" cy="2419722"/>
          </a:xfrm>
          <a:prstGeom prst="rect">
            <a:avLst/>
          </a:prstGeom>
          <a:noFill/>
        </p:spPr>
      </p:pic>
      <p:pic>
        <p:nvPicPr>
          <p:cNvPr id="46083" name="Picture 3" descr="C:\Users\Максим\Downloads\attachment (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717032"/>
            <a:ext cx="5617715" cy="2787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atesy.ru/upload/iblock/bf2/SHD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283968" cy="508956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Шкаф для сушки и дезинфекции одежды </a:t>
            </a:r>
            <a:r>
              <a:rPr lang="ru-RU" sz="2000" b="1" dirty="0" smtClean="0">
                <a:solidFill>
                  <a:srgbClr val="FF0000"/>
                </a:solidFill>
              </a:rPr>
              <a:t>ШДО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5877272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ШДО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1-02</a:t>
            </a:r>
          </a:p>
          <a:p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1196752"/>
            <a:ext cx="4572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1600" dirty="0" smtClean="0"/>
              <a:t>Ультрафиолетовое излучение обладает широким диапазоном действия на микроорганизмы,</a:t>
            </a:r>
          </a:p>
          <a:p>
            <a:r>
              <a:rPr lang="ru-RU" sz="1600" dirty="0" smtClean="0"/>
              <a:t>включая бактерии, вирусы, споры и грибы;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Колба бактерицидной лампы сделана из увиолевого стекла. После ее работы не требуется обязательно проветривать помещения;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Все конструктивные элементы изделия выполнены из антикоррозионной стали AISI430 с полированной поверхностью, хорошо отражающей световой поток, благодаря чему обеззараживание в</a:t>
            </a:r>
          </a:p>
          <a:p>
            <a:r>
              <a:rPr lang="ru-RU" sz="1600" dirty="0" smtClean="0"/>
              <a:t>шкафу происходит одновременно направленным и отраженным потоком;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Панель управления шкафом включает в себя:</a:t>
            </a:r>
            <a:br>
              <a:rPr lang="ru-RU" sz="1600" dirty="0" smtClean="0"/>
            </a:br>
            <a:r>
              <a:rPr lang="ru-RU" sz="1600" dirty="0" smtClean="0"/>
              <a:t>-Регулятор температуры воздуха внутри шкафа;</a:t>
            </a:r>
          </a:p>
          <a:p>
            <a:r>
              <a:rPr lang="ru-RU" sz="1600" dirty="0" smtClean="0"/>
              <a:t>-Таймер для автоматизации дезинфекции одежды;</a:t>
            </a:r>
            <a:br>
              <a:rPr lang="ru-RU" sz="1600" dirty="0" smtClean="0"/>
            </a:br>
            <a:r>
              <a:rPr lang="ru-RU" sz="1600" dirty="0" smtClean="0"/>
              <a:t>-Лампа индикации включения </a:t>
            </a:r>
            <a:r>
              <a:rPr lang="ru-RU" sz="1600" dirty="0" err="1" smtClean="0"/>
              <a:t>ТЭНа</a:t>
            </a:r>
            <a:r>
              <a:rPr lang="ru-RU" sz="1600" dirty="0" smtClean="0"/>
              <a:t>;</a:t>
            </a:r>
            <a:br>
              <a:rPr lang="ru-RU" sz="1600" dirty="0" smtClean="0"/>
            </a:br>
            <a:r>
              <a:rPr lang="ru-RU" sz="1600" dirty="0" smtClean="0"/>
              <a:t>-Смотровое окно для визуального контроля исправности бактерицидной лампы.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980728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ШДО</a:t>
            </a:r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1-02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ШДО – шкаф для сушки и дезинфекции одежды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 кол-во секций в шкафу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02-поколение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395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tesy.ru/upload/iblock/bf2/SHD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83968" cy="508956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Шкаф для сушки и дезинфекции одежды </a:t>
            </a:r>
            <a:r>
              <a:rPr lang="ru-RU" sz="2000" b="1" dirty="0" smtClean="0">
                <a:solidFill>
                  <a:srgbClr val="FF0000"/>
                </a:solidFill>
              </a:rPr>
              <a:t>ШДО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6211669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ШДО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1-02</a:t>
            </a:r>
          </a:p>
          <a:p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1052736"/>
            <a:ext cx="471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Конструкция продумана таким образом, чтобы легко осуществлять её тщательную санитарную</a:t>
            </a:r>
          </a:p>
          <a:p>
            <a:r>
              <a:rPr lang="ru-RU" sz="1600" dirty="0" smtClean="0"/>
              <a:t>обработку;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Для контроля исправности ламп на панели управления установлено смотровое стекло;</a:t>
            </a:r>
          </a:p>
          <a:p>
            <a:r>
              <a:rPr lang="ru-RU" sz="1600" dirty="0" smtClean="0"/>
              <a:t>Таймер времени автоматизирует процесс стерилизации.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2852936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 В верхней части шкафа расположен блок дезинфекции, который представляет собой устройство для</a:t>
            </a:r>
          </a:p>
          <a:p>
            <a:r>
              <a:rPr lang="ru-RU" sz="1600" dirty="0" smtClean="0"/>
              <a:t>обеззараживания воздуха, циркулирующего внутри шкафа, где, упорядоченно, располагается обрабатываемая одежда.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В состав блока дезинфекции входят:</a:t>
            </a:r>
          </a:p>
          <a:p>
            <a:r>
              <a:rPr lang="ru-RU" sz="1600" dirty="0" smtClean="0"/>
              <a:t>- ТЭН для нагрева воздуха;</a:t>
            </a:r>
          </a:p>
          <a:p>
            <a:r>
              <a:rPr lang="ru-RU" sz="1600" dirty="0" smtClean="0"/>
              <a:t>- Бактерицидная лампа для обеззараживания воздуха;</a:t>
            </a:r>
          </a:p>
          <a:p>
            <a:pPr>
              <a:buFontTx/>
              <a:buChar char="-"/>
            </a:pPr>
            <a:r>
              <a:rPr lang="ru-RU" sz="1600" dirty="0" smtClean="0"/>
              <a:t>Вентилятор для циркуляции воздуха.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FF0000"/>
                </a:solidFill>
              </a:rPr>
              <a:t>Внутри шкафа установлены: полка для головных уборов, перекладина для вешалок и полка для обуви.</a:t>
            </a:r>
          </a:p>
          <a:p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0527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FF0000"/>
                </a:solidFill>
              </a:rPr>
              <a:t>Обеззараживание производится лампой ультрафиолетового излучения в диапазоне длин волн 205- 315 нм.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Стерилизаторы для ножей </a:t>
            </a:r>
            <a:r>
              <a:rPr lang="ru-RU" sz="2000" b="1" dirty="0" smtClean="0">
                <a:solidFill>
                  <a:srgbClr val="FF0000"/>
                </a:solidFill>
              </a:rPr>
              <a:t>СТУ – 6 модификаций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>
          <a:xfrm>
            <a:off x="611560" y="6093296"/>
            <a:ext cx="1932946" cy="58477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магнитная планка 376 мм</a:t>
            </a: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5122" name="Picture 2" descr="Стерилизатор ножей 1 пла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18689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Стерилизатор ножей 1 решет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8" y="1916832"/>
            <a:ext cx="1843146" cy="227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Стерилизатор ножей 2 решет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00" y="1916832"/>
            <a:ext cx="2754959" cy="21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Стерилизатор ножей 2 план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62953"/>
            <a:ext cx="2910775" cy="228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95736" y="1916832"/>
            <a:ext cx="1252930" cy="830997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решетка-держатель на 18 </a:t>
            </a:r>
            <a:r>
              <a:rPr lang="ru-RU" sz="1600" dirty="0">
                <a:solidFill>
                  <a:srgbClr val="0000FF"/>
                </a:solidFill>
              </a:rPr>
              <a:t>ножей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6296" y="1340768"/>
            <a:ext cx="1252930" cy="830997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решетка-держатель на 36 </a:t>
            </a:r>
            <a:r>
              <a:rPr lang="ru-RU" sz="1600" dirty="0">
                <a:solidFill>
                  <a:srgbClr val="0000FF"/>
                </a:solidFill>
              </a:rPr>
              <a:t>ножей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6093296"/>
            <a:ext cx="1932946" cy="58477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магнитная планка 752 мм</a:t>
            </a:r>
            <a:endParaRPr lang="ru-RU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Стерилизаторы для ножей </a:t>
            </a:r>
            <a:r>
              <a:rPr lang="ru-RU" sz="2000" b="1" dirty="0" smtClean="0">
                <a:solidFill>
                  <a:srgbClr val="FF0000"/>
                </a:solidFill>
              </a:rPr>
              <a:t>СТУ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Оборудование для дезинфекции     </a:t>
            </a:r>
            <a:endParaRPr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11247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 Укомплектован решеткой-держателем или магнитной планкой для ножей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Усиленные петли двери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 Корпус изготовлен из пищевой нержавеющей стали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 Наличие замка гарантированно обеспечивает сохранность ножей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Таймер времени автоматизирует процесс стерилизации ножей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 Специальное тонированное стекло защищает персонал от УФ излучения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 Автоматическое отключение лампы УФ излучения при открывании двери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Многовариантность</a:t>
            </a:r>
            <a:r>
              <a:rPr lang="ru-RU" dirty="0" smtClean="0"/>
              <a:t> модификаций</a:t>
            </a:r>
            <a:r>
              <a:rPr lang="en-US" dirty="0" smtClean="0"/>
              <a:t>: </a:t>
            </a:r>
            <a:r>
              <a:rPr lang="ru-RU" dirty="0" smtClean="0"/>
              <a:t>с решеткой (на 18/36 ножей) или с магнитной планкой (376/752 мм) </a:t>
            </a:r>
            <a:r>
              <a:rPr lang="en-US" dirty="0" smtClean="0"/>
              <a:t>, </a:t>
            </a:r>
            <a:r>
              <a:rPr lang="ru-RU" dirty="0" smtClean="0"/>
              <a:t>комбинированные исполнения.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Ограничения по размерам (для ножей): максимальная длина ручки - 14 см, лезвия - 28 см. Ширина каждой ячейки - 9 мм.</a:t>
            </a:r>
          </a:p>
        </p:txBody>
      </p:sp>
      <p:pic>
        <p:nvPicPr>
          <p:cNvPr id="21" name="Picture 4" descr="Стерилизатор ножей 2 решет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00400" cy="286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Стерилизатор ножей 1 пла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18689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pic>
        <p:nvPicPr>
          <p:cNvPr id="1026" name="Picture 2" descr="https://atesy.ru/upload/iblock/3bf/db867fdf_7132_11eb_8e07_002590c0bb7c_898ad76f_7134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607159" cy="345536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Стерилизатор столовых приборов и инвентаря ССПИ-1.1-02-Н </a:t>
            </a:r>
            <a:r>
              <a:rPr lang="ru-RU" sz="2800" b="1" dirty="0" smtClean="0">
                <a:solidFill>
                  <a:srgbClr val="FF0000"/>
                </a:solidFill>
              </a:rPr>
              <a:t>настольный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3968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 для стерилизации столовых приборов и инвентаря на предприятиях общественного питания, используя ультрафиолетовое излучение.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3573016"/>
            <a:ext cx="471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Габаритные размеры (Д </a:t>
            </a:r>
            <a:r>
              <a:rPr lang="ru-RU" sz="1600" dirty="0" err="1" smtClean="0"/>
              <a:t>х</a:t>
            </a:r>
            <a:r>
              <a:rPr lang="ru-RU" sz="1600" dirty="0" smtClean="0"/>
              <a:t> Ш </a:t>
            </a:r>
            <a:r>
              <a:rPr lang="ru-RU" sz="1600" dirty="0" err="1" smtClean="0"/>
              <a:t>х</a:t>
            </a:r>
            <a:r>
              <a:rPr lang="ru-RU" sz="1600" dirty="0" smtClean="0"/>
              <a:t> В), мм: 395х610х400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Номинальная потребляемая мощность, кВт: 0,08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Номинальное напряжение, В: 220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Вместимость: GN-1/1-150-1шт.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Мощность бактерицидного излучения, Вт: 2,4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Устанавливаемое время стерилизации до, ч.: 8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Таймер наработки лампы: Да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2924944"/>
            <a:ext cx="3451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ТЕХНИЧЕСКИЕ ХАРАКТЕРИСТИКИ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436510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i="1" dirty="0" smtClean="0">
                <a:solidFill>
                  <a:srgbClr val="FF0000"/>
                </a:solidFill>
              </a:rPr>
              <a:t> Ультрафиолетовое излучение обладает бактерицидным действием, эффективно уничтожая микроорганизмы, включая бактерии, вирусы, споры и грибы </a:t>
            </a:r>
          </a:p>
        </p:txBody>
      </p:sp>
    </p:spTree>
    <p:extLst>
      <p:ext uri="{BB962C8B-B14F-4D97-AF65-F5344CB8AC3E}">
        <p14:creationId xmlns:p14="http://schemas.microsoft.com/office/powerpoint/2010/main" val="3814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Стерилизатор столовых приборов и инвентаря ССПИ-1.1-02-Н </a:t>
            </a:r>
            <a:r>
              <a:rPr lang="ru-RU" sz="2800" b="1" dirty="0" smtClean="0">
                <a:solidFill>
                  <a:srgbClr val="FF0000"/>
                </a:solidFill>
              </a:rPr>
              <a:t>настольный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2162" name="Picture 2" descr="Стерилизатор столовых приборов и инвентаря ССПИ-1.1-02-Н -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5631160" cy="422337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83968" y="134076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 Электронное управление позволяет: - устанавливать время работы стерилизатора - контролировать остаточный ресурс работы и неисправность бактерицидной лампы</a:t>
            </a:r>
            <a:r>
              <a:rPr lang="en-US" sz="1400" dirty="0" smtClean="0"/>
              <a:t>;</a:t>
            </a:r>
            <a:r>
              <a:rPr lang="ru-RU" sz="14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При открывании ящика происходит автоматическое отключение бактерицидной лампы, исключающее вредное воздействие ультрафиолетового излучения на человека</a:t>
            </a:r>
            <a:r>
              <a:rPr lang="en-US" sz="1400" dirty="0" smtClean="0"/>
              <a:t>;</a:t>
            </a:r>
            <a:r>
              <a:rPr lang="ru-RU" sz="14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Ящик стерилизатора </a:t>
            </a:r>
            <a:r>
              <a:rPr lang="ru-RU" sz="1400" dirty="0" err="1" smtClean="0"/>
              <a:t>гастронормирован</a:t>
            </a:r>
            <a:r>
              <a:rPr lang="ru-RU" sz="1400" dirty="0" smtClean="0"/>
              <a:t> и позволяет разместить </a:t>
            </a:r>
            <a:r>
              <a:rPr lang="ru-RU" sz="1400" dirty="0" err="1" smtClean="0"/>
              <a:t>гастроемкость</a:t>
            </a:r>
            <a:r>
              <a:rPr lang="ru-RU" sz="1400" dirty="0" smtClean="0"/>
              <a:t> GN-1/1- 150 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Стерилизатор легко устанавливается и может быть закреплен на любой горизонтальной поверхности 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Все конструктивные элементы стерилизатора выполнены из полированной нержавеющей стали, хорошо отражающей световой поток, благодаря чему обеззараживание в происходит одновременно направленным и отраженным потоком ультрафиолетового излучения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Конструкция изделия позволяет легко осуществлять санитарную обработку всех поверхностей стерилизатора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79512" y="1196752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FF0000"/>
                </a:solidFill>
              </a:rPr>
              <a:t>Обеззараживание происходит как прямым, так и отраженным световым потоком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Стерилизатор столовых приборов и инвентаря ССПИ-1.1-02-П </a:t>
            </a:r>
            <a:r>
              <a:rPr lang="ru-RU" sz="2800" b="1" dirty="0" smtClean="0">
                <a:solidFill>
                  <a:srgbClr val="FF0000"/>
                </a:solidFill>
              </a:rPr>
              <a:t>подвесной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3186" name="Picture 2" descr="https://atesy.ru/upload/iblock/2d1/e775f124_7132_11eb_8e07_002590c0bb7c_64514c7d_79b6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040560" cy="415846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067944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 для стерилизации столовых приборов и инвентаря на предприятиях общественного питания, используя ультрафиолетовое излучение.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11960" y="3284984"/>
            <a:ext cx="4788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ТЕХНИЧЕСКИЕ ХАРАКТЕРИСТИКИ</a:t>
            </a:r>
          </a:p>
          <a:p>
            <a:endParaRPr lang="ru-RU" sz="1600" b="1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Габаритные размеры (Д </a:t>
            </a:r>
            <a:r>
              <a:rPr lang="ru-RU" sz="1600" dirty="0" err="1" smtClean="0"/>
              <a:t>х</a:t>
            </a:r>
            <a:r>
              <a:rPr lang="ru-RU" sz="1600" dirty="0" smtClean="0"/>
              <a:t> Ш </a:t>
            </a:r>
            <a:r>
              <a:rPr lang="ru-RU" sz="1600" dirty="0" err="1" smtClean="0"/>
              <a:t>х</a:t>
            </a:r>
            <a:r>
              <a:rPr lang="ru-RU" sz="1600" dirty="0" smtClean="0"/>
              <a:t> В), мм: 395х610х400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Номинальная потребляемая мощность, кВт: 0,08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Номинальное напряжение, В: 220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Вместимость: GN-1/1-150-1шт.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Мощность бактерицидного излучения, Вт: 2,4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Устанавливаемое время стерилизации до, ч.: 8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Таймер наработки лампы: Да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4869160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Все конструктивные элементы стерилизатора выполнены из полированной нержавеющей стали, хорошо отражающей световой поток, благодаря чему обеззараживание в происходит одновременно направленным и отраженным потоком ультрафиолетового излучения 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Стерилизатор столовых приборов и инвентаря ССПИ-1.1-02-П </a:t>
            </a:r>
            <a:r>
              <a:rPr lang="ru-RU" sz="2800" b="1" dirty="0" smtClean="0">
                <a:solidFill>
                  <a:srgbClr val="FF0000"/>
                </a:solidFill>
              </a:rPr>
              <a:t>подвесной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4210" name="Picture 2" descr="https://atesy.ru/upload/iblock/686/e775f124_7132_11eb_8e07_002590c0bb7c_364a824b_7c2c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215" y="1124745"/>
            <a:ext cx="3552394" cy="2664296"/>
          </a:xfrm>
          <a:prstGeom prst="rect">
            <a:avLst/>
          </a:prstGeom>
          <a:noFill/>
        </p:spPr>
      </p:pic>
      <p:sp>
        <p:nvSpPr>
          <p:cNvPr id="94212" name="AutoShape 4" descr="https://atesy.ru/upload/iblock/4b5/e775f124_7132_11eb_8e07_002590c0bb7c_94b7c0d4_81bf_11eb_8e07_002590c0bb7c.resiz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4" name="Picture 6" descr="https://atesy.ru/upload/iblock/4b5/e775f124_7132_11eb_8e07_002590c0bb7c_94b7c0d4_81bf_11eb_8e07_002590c0bb7c.resiz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37012"/>
            <a:ext cx="3528392" cy="264629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4211960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Стерилизатор легко монтируется под столешницей в столах серии СР-С и СР-П шириной 700, 800 мм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3968" y="2420888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Электронное управление позволяет: </a:t>
            </a:r>
          </a:p>
          <a:p>
            <a:pPr>
              <a:buFontTx/>
              <a:buChar char="-"/>
            </a:pPr>
            <a:r>
              <a:rPr lang="ru-RU" sz="1600" dirty="0" smtClean="0"/>
              <a:t> устанавливать время работы стерилизатора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</a:p>
          <a:p>
            <a:pPr>
              <a:buFontTx/>
              <a:buChar char="-"/>
            </a:pPr>
            <a:r>
              <a:rPr lang="ru-RU" sz="1600" dirty="0" smtClean="0"/>
              <a:t>контролировать остаточный ресурс работы и неисправность бактерицидной лампы</a:t>
            </a:r>
            <a:r>
              <a:rPr lang="en-US" sz="1600" dirty="0" smtClean="0"/>
              <a:t>.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При открывании ящика происходит автоматическое отключение бактерицидной лампы, исключающее вредное воздействие ультрафиолетового излучения на человека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Ящик стерилизатора </a:t>
            </a:r>
            <a:r>
              <a:rPr lang="ru-RU" sz="1600" dirty="0" err="1" smtClean="0"/>
              <a:t>гастронормирован</a:t>
            </a:r>
            <a:r>
              <a:rPr lang="ru-RU" sz="1600" dirty="0" smtClean="0"/>
              <a:t> и позволяет разместить </a:t>
            </a:r>
            <a:r>
              <a:rPr lang="ru-RU" sz="1600" dirty="0" err="1" smtClean="0"/>
              <a:t>гастроемкость</a:t>
            </a:r>
            <a:r>
              <a:rPr lang="ru-RU" sz="1600" dirty="0" smtClean="0"/>
              <a:t> GN-1/1- 150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Конструкция изделия позволяет легко осуществлять санитарную обработку всех поверхностей стерилизатора</a:t>
            </a:r>
            <a:r>
              <a:rPr lang="en-US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11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13" y="694258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1340768"/>
            <a:ext cx="7488832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Уникальные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направляющие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обеспечивают </a:t>
            </a:r>
            <a:r>
              <a:rPr lang="ru-RU" sz="2000" dirty="0">
                <a:solidFill>
                  <a:schemeClr val="tx1"/>
                </a:solidFill>
                <a:latin typeface="+mj-lt"/>
                <a:ea typeface="Dotum" pitchFamily="34" charset="-127"/>
              </a:rPr>
              <a:t>плавное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передвижение подносов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без </a:t>
            </a:r>
            <a:r>
              <a:rPr lang="ru-RU" sz="2000" dirty="0">
                <a:solidFill>
                  <a:schemeClr val="tx1"/>
                </a:solidFill>
                <a:latin typeface="+mj-lt"/>
                <a:ea typeface="Dotum" pitchFamily="34" charset="-127"/>
              </a:rPr>
              <a:t>вибраций и толчков</a:t>
            </a:r>
          </a:p>
          <a:p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755576" y="2636913"/>
            <a:ext cx="3096344" cy="1395446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27584" y="2708920"/>
            <a:ext cx="2952327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направляющие соседних модулей скрепляются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между собой болтами</a:t>
            </a:r>
          </a:p>
        </p:txBody>
      </p:sp>
      <p:cxnSp>
        <p:nvCxnSpPr>
          <p:cNvPr id="15" name="Прямая соединительная линия 14"/>
          <p:cNvCxnSpPr>
            <a:endCxn id="13" idx="0"/>
          </p:cNvCxnSpPr>
          <p:nvPr/>
        </p:nvCxnSpPr>
        <p:spPr>
          <a:xfrm flipH="1" flipV="1">
            <a:off x="3851920" y="3334636"/>
            <a:ext cx="1872208" cy="117448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55576" y="4783210"/>
            <a:ext cx="3096344" cy="1310085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27585" y="4769857"/>
            <a:ext cx="2952326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направляющие имеют продольные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выпуклые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элементы облегчающие скольжение подносов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20" name="Прямая соединительная линия 19"/>
          <p:cNvCxnSpPr>
            <a:endCxn id="16" idx="0"/>
          </p:cNvCxnSpPr>
          <p:nvPr/>
        </p:nvCxnSpPr>
        <p:spPr>
          <a:xfrm flipH="1">
            <a:off x="3851920" y="4378457"/>
            <a:ext cx="3096346" cy="105979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8939" y="135589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2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3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0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Стол-тумба со встроенным стерилизатором </a:t>
            </a:r>
            <a:r>
              <a:rPr lang="ru-RU" sz="2800" b="1" dirty="0" smtClean="0">
                <a:solidFill>
                  <a:srgbClr val="FF0000"/>
                </a:solidFill>
              </a:rPr>
              <a:t>СТС-1200.700-02-1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4212" name="AutoShape 4" descr="https://atesy.ru/upload/iblock/4b5/e775f124_7132_11eb_8e07_002590c0bb7c_94b7c0d4_81bf_11eb_8e07_002590c0bb7c.resiz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5234" name="Picture 2" descr="https://atesy.ru/upload/iblock/0f8/f7bbc2c3_7132_11eb_8e07_002590c0bb7c_6efb0417_79b6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5184576" cy="388843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16016" y="1124744"/>
            <a:ext cx="38164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✓ </a:t>
            </a:r>
            <a:r>
              <a:rPr lang="ru-RU" sz="1600" dirty="0" smtClean="0"/>
              <a:t>Многофункциональный стол-тумба предназначен для использования в качестве разделочного или сервировочного стола, для стерилизации столовых приборов и кухонного инвентаря, а также для хранения посуды на предприятиях общественного питания и торговли.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3284984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ТЕХНИЧЕСКИЕ ХАРАКТЕРИСТИКИ </a:t>
            </a:r>
            <a:endParaRPr lang="en-US" sz="1600" b="1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Габаритные размеры (Д </a:t>
            </a:r>
            <a:r>
              <a:rPr lang="ru-RU" sz="1600" dirty="0" err="1" smtClean="0"/>
              <a:t>х</a:t>
            </a:r>
            <a:r>
              <a:rPr lang="ru-RU" sz="1600" dirty="0" smtClean="0"/>
              <a:t> Ш </a:t>
            </a:r>
            <a:r>
              <a:rPr lang="ru-RU" sz="1600" dirty="0" err="1" smtClean="0"/>
              <a:t>х</a:t>
            </a:r>
            <a:r>
              <a:rPr lang="ru-RU" sz="1600" dirty="0" smtClean="0"/>
              <a:t> В), мм: 1200х700х870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Номинальная потребляемая мощность, кВт: 0,08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Номинальное напряжение, В: 220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Вместимость: GN-1/1-150-1шт.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Мощность бактерицидного излучения, Вт: 2,4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Устанавливаемое время стерилизации до, ч.: 8 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600" dirty="0" smtClean="0"/>
              <a:t>Таймер наработки лампы: Да</a:t>
            </a:r>
            <a:endParaRPr lang="en-US" sz="1600" dirty="0" smtClean="0"/>
          </a:p>
          <a:p>
            <a:pP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В комплект стола входит одна полка, усиленная ребром жесткости</a:t>
            </a:r>
            <a:endParaRPr lang="ru-RU" b="1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/>
              <a:t>безозоновые</a:t>
            </a:r>
            <a:r>
              <a:rPr lang="ru-RU" dirty="0" smtClean="0"/>
              <a:t> лампы не требуют проветривания и могут работать в присутствии как людей , так и животных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0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9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94212" name="AutoShape 4" descr="https://atesy.ru/upload/iblock/4b5/e775f124_7132_11eb_8e07_002590c0bb7c_94b7c0d4_81bf_11eb_8e07_002590c0bb7c.resiz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5234" name="Picture 2" descr="https://atesy.ru/upload/iblock/0f8/f7bbc2c3_7132_11eb_8e07_002590c0bb7c_6efb0417_79b6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523995" cy="3392997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95536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Стол-тумба со встроенным стерилизатором </a:t>
            </a:r>
            <a:r>
              <a:rPr lang="ru-RU" sz="2800" b="1" dirty="0" smtClean="0">
                <a:solidFill>
                  <a:srgbClr val="FF0000"/>
                </a:solidFill>
              </a:rPr>
              <a:t>СТС-1200.700-02-1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04048" y="1268760"/>
            <a:ext cx="4139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Стол тумба состоит из: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столешницы, которая может быть использована в качестве разделочной или сервировочной поверхности, а также для размещения технологического оборудования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встроенного стерилизатора столовых приборов и кухонного инвентаря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двух нейтральных выдвижных ящиков для хранения инвентаря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- тумбы с двумя распашными дверьми, с установленной внутри полкой для хранения посуды. 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1268760"/>
            <a:ext cx="47525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FF0000"/>
                </a:solidFill>
              </a:rPr>
              <a:t>С левой стороны стола расположены три </a:t>
            </a:r>
            <a:r>
              <a:rPr lang="ru-RU" sz="1400" b="1" i="1" dirty="0" err="1" smtClean="0">
                <a:solidFill>
                  <a:srgbClr val="FF0000"/>
                </a:solidFill>
              </a:rPr>
              <a:t>гастронормированных</a:t>
            </a:r>
            <a:r>
              <a:rPr lang="ru-RU" sz="1400" b="1" i="1" dirty="0" smtClean="0">
                <a:solidFill>
                  <a:srgbClr val="FF0000"/>
                </a:solidFill>
              </a:rPr>
              <a:t> выдвижных ящика (нижние два GN-1/1-150 мм, верхний GN-1/1-100 мм)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FF0000"/>
                </a:solidFill>
              </a:rPr>
              <a:t>В правой части - две распашные двери.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FF0000"/>
                </a:solidFill>
              </a:rPr>
              <a:t>Верхний ящик представляет собой стерилизатор </a:t>
            </a:r>
            <a:r>
              <a:rPr lang="en-US" sz="1400" b="1" i="1" dirty="0" smtClean="0">
                <a:solidFill>
                  <a:srgbClr val="FF0000"/>
                </a:solidFill>
              </a:rPr>
              <a:t>,</a:t>
            </a:r>
            <a:r>
              <a:rPr lang="ru-RU" sz="1400" b="1" i="1" dirty="0" smtClean="0">
                <a:solidFill>
                  <a:srgbClr val="FF0000"/>
                </a:solidFill>
              </a:rPr>
              <a:t>который выполнен из легированной стали AISI304. 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FF0000"/>
                </a:solidFill>
              </a:rPr>
              <a:t>Внутри стерилизатора установлен бактерицидный светильник, мощностью УФ-С излучения 2,4 Вт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11960" y="3933056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Все конструктивные элементы стерилизатора выполнены из полированной нержавеющей стали, хорошо отражающей световой поток, благодаря чему обеззараживание в происходит одновременно направленным и отраженным потоком ультрафиолетового излучения </a:t>
            </a:r>
            <a:endParaRPr lang="en-US" sz="1400" dirty="0" smtClean="0"/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При открывании ящика-стерилизатора происходит автоматическое отключение бактерицидной лампы, исключающее вредное воздействие ультрафиолетового излучения на человека</a:t>
            </a:r>
          </a:p>
          <a:p>
            <a:pPr>
              <a:buFont typeface="Wingdings" pitchFamily="2" charset="2"/>
              <a:buChar char="ü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1194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253512"/>
            <a:ext cx="3727050" cy="2795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07" y="1786387"/>
            <a:ext cx="2699792" cy="202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43" y="1584422"/>
            <a:ext cx="2844624" cy="2133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1944" y="643335"/>
            <a:ext cx="9144000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НЕЙТРАЛЬНОЕ  ОБОРУДОВАНИЕ  </a:t>
            </a:r>
            <a:r>
              <a:rPr lang="en-US" sz="32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2-</a:t>
            </a:r>
            <a:r>
              <a:rPr lang="ru-RU" sz="3200" b="1" dirty="0" err="1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го</a:t>
            </a:r>
            <a:r>
              <a:rPr lang="ru-RU" sz="32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  ПОКОЛЕНИЯ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472" y="1726098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36555" y="1745316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43440" y="1745316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3" y="4437112"/>
            <a:ext cx="1861621" cy="169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472" y="4139000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36555" y="4139000"/>
            <a:ext cx="2160000" cy="2181457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43440" y="4139000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44206"/>
            <a:ext cx="1821213" cy="14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11924"/>
            <a:ext cx="972268" cy="1827572"/>
          </a:xfrm>
          <a:prstGeom prst="rect">
            <a:avLst/>
          </a:prstGeom>
        </p:spPr>
      </p:pic>
      <p:grpSp>
        <p:nvGrpSpPr>
          <p:cNvPr id="2" name="Группа 2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/>
          <p:cNvSpPr/>
          <p:nvPr/>
        </p:nvSpPr>
        <p:spPr>
          <a:xfrm>
            <a:off x="7092280" y="1726098"/>
            <a:ext cx="1944216" cy="2115475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63281" y="4139001"/>
            <a:ext cx="1973215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8" y="2089090"/>
            <a:ext cx="1832400" cy="16288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24" y="4211925"/>
            <a:ext cx="1669527" cy="1965328"/>
          </a:xfrm>
          <a:prstGeom prst="rect">
            <a:avLst/>
          </a:prstGeom>
        </p:spPr>
      </p:pic>
      <p:sp>
        <p:nvSpPr>
          <p:cNvPr id="2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782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6095"/>
            <a:ext cx="1373138" cy="686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28847"/>
              </p:ext>
            </p:extLst>
          </p:nvPr>
        </p:nvGraphicFramePr>
        <p:xfrm>
          <a:off x="611558" y="1340768"/>
          <a:ext cx="8069884" cy="489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67233042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960921497"/>
                    </a:ext>
                  </a:extLst>
                </a:gridCol>
                <a:gridCol w="2448274">
                  <a:extLst>
                    <a:ext uri="{9D8B030D-6E8A-4147-A177-3AD203B41FA5}">
                      <a16:colId xmlns:a16="http://schemas.microsoft.com/office/drawing/2014/main" xmlns="" val="1402497419"/>
                    </a:ext>
                  </a:extLst>
                </a:gridCol>
                <a:gridCol w="2093218">
                  <a:extLst>
                    <a:ext uri="{9D8B030D-6E8A-4147-A177-3AD203B41FA5}">
                      <a16:colId xmlns:a16="http://schemas.microsoft.com/office/drawing/2014/main" xmlns="" val="1271275788"/>
                    </a:ext>
                  </a:extLst>
                </a:gridCol>
              </a:tblGrid>
              <a:tr h="6092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серия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Материал основных конструктивных эл-</a:t>
                      </a:r>
                      <a:r>
                        <a:rPr lang="ru-RU" sz="1600" dirty="0" err="1" smtClean="0"/>
                        <a:t>тов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Материал каркаса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Сечение каркаса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4347970"/>
                  </a:ext>
                </a:extLst>
              </a:tr>
              <a:tr h="10469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БЮДЖЕТ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AISI 430</a:t>
                      </a:r>
                    </a:p>
                    <a:p>
                      <a:r>
                        <a:rPr lang="ru-RU" sz="1400" dirty="0" smtClean="0"/>
                        <a:t>лист толщиной 0,7…0,8 мм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Оцинкованная сталь</a:t>
                      </a:r>
                    </a:p>
                    <a:p>
                      <a:r>
                        <a:rPr lang="ru-RU" sz="1400" dirty="0" smtClean="0"/>
                        <a:t>лист толщиной 1,2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5892625"/>
                  </a:ext>
                </a:extLst>
              </a:tr>
              <a:tr h="112229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AISI</a:t>
                      </a:r>
                      <a:r>
                        <a:rPr lang="ru-RU" dirty="0" smtClean="0"/>
                        <a:t> 304 / </a:t>
                      </a:r>
                      <a:r>
                        <a:rPr lang="en-US" dirty="0" smtClean="0"/>
                        <a:t>AISI</a:t>
                      </a:r>
                      <a:r>
                        <a:rPr lang="ru-RU" dirty="0" smtClean="0"/>
                        <a:t> 430</a:t>
                      </a:r>
                    </a:p>
                    <a:p>
                      <a:r>
                        <a:rPr lang="ru-RU" sz="1400" dirty="0" smtClean="0"/>
                        <a:t>лист толщиной 0,8 мм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Оцинкованная сталь</a:t>
                      </a:r>
                    </a:p>
                    <a:p>
                      <a:r>
                        <a:rPr lang="ru-RU" sz="1400" dirty="0" smtClean="0"/>
                        <a:t>лист толщиной 1,2 мм</a:t>
                      </a:r>
                    </a:p>
                    <a:p>
                      <a:r>
                        <a:rPr lang="ru-RU" dirty="0" smtClean="0"/>
                        <a:t>AISI 430</a:t>
                      </a:r>
                    </a:p>
                    <a:p>
                      <a:r>
                        <a:rPr lang="ru-RU" sz="1400" dirty="0" smtClean="0"/>
                        <a:t>лист толщиной 0,8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6691889"/>
                  </a:ext>
                </a:extLst>
              </a:tr>
              <a:tr h="110995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ПРЕСТИЖ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AISI 304 / AISI 430</a:t>
                      </a:r>
                    </a:p>
                    <a:p>
                      <a:r>
                        <a:rPr lang="ru-RU" sz="1400" dirty="0" smtClean="0"/>
                        <a:t>лист толщиной 0,8 мм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AISI </a:t>
                      </a:r>
                      <a:r>
                        <a:rPr lang="ru-RU" dirty="0" smtClean="0"/>
                        <a:t>201</a:t>
                      </a:r>
                      <a:endParaRPr lang="en-US" dirty="0" smtClean="0"/>
                    </a:p>
                    <a:p>
                      <a:r>
                        <a:rPr lang="ru-RU" sz="1400" dirty="0" smtClean="0"/>
                        <a:t>профиль толщиной 1,5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0682081"/>
                  </a:ext>
                </a:extLst>
              </a:tr>
              <a:tr h="80299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ЛЮКС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AISI 304</a:t>
                      </a:r>
                    </a:p>
                    <a:p>
                      <a:r>
                        <a:rPr lang="ru-RU" sz="1400" dirty="0" smtClean="0"/>
                        <a:t>лист толщиной 0,8 мм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AISI </a:t>
                      </a:r>
                      <a:r>
                        <a:rPr lang="ru-RU" dirty="0" smtClean="0"/>
                        <a:t>304</a:t>
                      </a:r>
                      <a:endParaRPr lang="en-US" dirty="0" smtClean="0"/>
                    </a:p>
                    <a:p>
                      <a:r>
                        <a:rPr lang="ru-RU" sz="1400" dirty="0" smtClean="0"/>
                        <a:t>профиль толщиной 1,5 мм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587511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5914" y="2014718"/>
            <a:ext cx="936104" cy="945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5914" y="3078966"/>
            <a:ext cx="936104" cy="945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6158" y="4200400"/>
            <a:ext cx="936104" cy="929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5914" y="5264648"/>
            <a:ext cx="936104" cy="940927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>
            <a:stCxn id="9" idx="0"/>
            <a:endCxn id="9" idx="2"/>
          </p:cNvCxnSpPr>
          <p:nvPr/>
        </p:nvCxnSpPr>
        <p:spPr>
          <a:xfrm>
            <a:off x="7654210" y="4200400"/>
            <a:ext cx="0" cy="9295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9" idx="1"/>
            <a:endCxn id="9" idx="3"/>
          </p:cNvCxnSpPr>
          <p:nvPr/>
        </p:nvCxnSpPr>
        <p:spPr>
          <a:xfrm>
            <a:off x="7186158" y="4665159"/>
            <a:ext cx="93610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12" idx="0"/>
            <a:endCxn id="12" idx="2"/>
          </p:cNvCxnSpPr>
          <p:nvPr/>
        </p:nvCxnSpPr>
        <p:spPr>
          <a:xfrm>
            <a:off x="7643966" y="5264648"/>
            <a:ext cx="0" cy="9409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2" idx="1"/>
            <a:endCxn id="12" idx="3"/>
          </p:cNvCxnSpPr>
          <p:nvPr/>
        </p:nvCxnSpPr>
        <p:spPr>
          <a:xfrm>
            <a:off x="7175914" y="5735112"/>
            <a:ext cx="93610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6025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" y="1154788"/>
            <a:ext cx="7200000" cy="5087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29776" y="2298346"/>
            <a:ext cx="23762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бюджет </a:t>
            </a:r>
            <a:r>
              <a:rPr lang="en-US" sz="1600" dirty="0" smtClean="0">
                <a:solidFill>
                  <a:srgbClr val="0000FF"/>
                </a:solidFill>
              </a:rPr>
              <a:t>AISI 430</a:t>
            </a:r>
            <a:endParaRPr lang="ru-RU" sz="1600" dirty="0" smtClean="0">
              <a:solidFill>
                <a:srgbClr val="0000FF"/>
              </a:solidFill>
            </a:endParaRPr>
          </a:p>
          <a:p>
            <a:r>
              <a:rPr lang="ru-RU" sz="1600" dirty="0" smtClean="0"/>
              <a:t>Ванна 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-1.430-02</a:t>
            </a:r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-2.430-02</a:t>
            </a:r>
          </a:p>
          <a:p>
            <a:r>
              <a:rPr lang="ru-RU" sz="1600" dirty="0" smtClean="0"/>
              <a:t>Ванна 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-3.430-02</a:t>
            </a:r>
          </a:p>
          <a:p>
            <a:r>
              <a:rPr lang="ru-RU" sz="1600" i="1" dirty="0" smtClean="0"/>
              <a:t>каркас – </a:t>
            </a:r>
            <a:r>
              <a:rPr lang="ru-RU" sz="1600" i="1" dirty="0" err="1" smtClean="0"/>
              <a:t>оцинк</a:t>
            </a:r>
            <a:r>
              <a:rPr lang="ru-RU" sz="1600" i="1" dirty="0" smtClean="0"/>
              <a:t>. сталь</a:t>
            </a:r>
          </a:p>
          <a:p>
            <a:endParaRPr lang="ru-RU" sz="1600" dirty="0"/>
          </a:p>
          <a:p>
            <a:r>
              <a:rPr lang="ru-RU" sz="1600" dirty="0">
                <a:solidFill>
                  <a:srgbClr val="0000FF"/>
                </a:solidFill>
              </a:rPr>
              <a:t>с</a:t>
            </a:r>
            <a:r>
              <a:rPr lang="ru-RU" sz="1600" dirty="0" smtClean="0">
                <a:solidFill>
                  <a:srgbClr val="0000FF"/>
                </a:solidFill>
              </a:rPr>
              <a:t>тандарт</a:t>
            </a:r>
            <a:r>
              <a:rPr lang="en-US" sz="1600" dirty="0" smtClean="0">
                <a:solidFill>
                  <a:srgbClr val="0000FF"/>
                </a:solidFill>
              </a:rPr>
              <a:t> AISI 304</a:t>
            </a:r>
            <a:endParaRPr lang="ru-RU" sz="1600" dirty="0" smtClean="0">
              <a:solidFill>
                <a:srgbClr val="0000FF"/>
              </a:solidFill>
            </a:endParaRPr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-1.430-02</a:t>
            </a:r>
            <a:endParaRPr lang="ru-RU" sz="1600" dirty="0"/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-2.430-02</a:t>
            </a:r>
            <a:endParaRPr lang="ru-RU" sz="1600" dirty="0"/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-3.430-02</a:t>
            </a:r>
            <a:endParaRPr lang="ru-RU" sz="1600" dirty="0"/>
          </a:p>
          <a:p>
            <a:r>
              <a:rPr lang="ru-RU" sz="1600" i="1" dirty="0"/>
              <a:t>каркас – </a:t>
            </a:r>
            <a:r>
              <a:rPr lang="ru-RU" sz="1600" i="1" dirty="0" err="1"/>
              <a:t>оцинк</a:t>
            </a:r>
            <a:r>
              <a:rPr lang="ru-RU" sz="1600" i="1" dirty="0"/>
              <a:t>. </a:t>
            </a:r>
            <a:r>
              <a:rPr lang="ru-RU" sz="1600" i="1" dirty="0" smtClean="0"/>
              <a:t>сталь</a:t>
            </a:r>
            <a:endParaRPr lang="ru-RU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998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0" y="1196140"/>
            <a:ext cx="7200000" cy="50906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6980" y="2433401"/>
            <a:ext cx="31988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FF"/>
                </a:solidFill>
              </a:rPr>
              <a:t>б</a:t>
            </a:r>
            <a:r>
              <a:rPr lang="ru-RU" sz="1200" dirty="0" smtClean="0">
                <a:solidFill>
                  <a:srgbClr val="0000FF"/>
                </a:solidFill>
              </a:rPr>
              <a:t>юджет </a:t>
            </a:r>
            <a:r>
              <a:rPr lang="en-US" sz="1200" dirty="0" smtClean="0">
                <a:solidFill>
                  <a:srgbClr val="0000FF"/>
                </a:solidFill>
              </a:rPr>
              <a:t>AISI </a:t>
            </a:r>
            <a:r>
              <a:rPr lang="en-US" sz="1200" dirty="0">
                <a:solidFill>
                  <a:srgbClr val="0000FF"/>
                </a:solidFill>
              </a:rPr>
              <a:t>430</a:t>
            </a:r>
          </a:p>
          <a:p>
            <a:r>
              <a:rPr lang="ru-RU" sz="1200" dirty="0" smtClean="0"/>
              <a:t>Ванна </a:t>
            </a:r>
            <a:r>
              <a:rPr lang="ru-RU" sz="1200" dirty="0"/>
              <a:t>со столом </a:t>
            </a:r>
            <a:r>
              <a:rPr lang="ru-RU" sz="1200" dirty="0" smtClean="0"/>
              <a:t>ВСМС-</a:t>
            </a:r>
            <a:r>
              <a:rPr lang="ru-RU" sz="1200" dirty="0" smtClean="0">
                <a:solidFill>
                  <a:srgbClr val="FF0000"/>
                </a:solidFill>
              </a:rPr>
              <a:t>Б</a:t>
            </a:r>
            <a:r>
              <a:rPr lang="ru-RU" sz="1200" dirty="0" smtClean="0"/>
              <a:t>-1.430-1010.530-02</a:t>
            </a:r>
            <a:endParaRPr lang="ru-RU" sz="1200" dirty="0"/>
          </a:p>
          <a:p>
            <a:r>
              <a:rPr lang="ru-RU" sz="1200" dirty="0"/>
              <a:t>Ванна со столом </a:t>
            </a:r>
            <a:r>
              <a:rPr lang="ru-RU" sz="1200" dirty="0" smtClean="0"/>
              <a:t>ВСМС-</a:t>
            </a:r>
            <a:r>
              <a:rPr lang="ru-RU" sz="1200" dirty="0" smtClean="0">
                <a:solidFill>
                  <a:srgbClr val="FF0000"/>
                </a:solidFill>
              </a:rPr>
              <a:t>Б</a:t>
            </a:r>
            <a:r>
              <a:rPr lang="ru-RU" sz="1200" dirty="0" smtClean="0"/>
              <a:t>-1.530-1210.630-02</a:t>
            </a:r>
            <a:endParaRPr lang="ru-RU" sz="1200" dirty="0"/>
          </a:p>
          <a:p>
            <a:r>
              <a:rPr lang="ru-RU" sz="1200" dirty="0"/>
              <a:t>Ванна со столом </a:t>
            </a:r>
            <a:r>
              <a:rPr lang="ru-RU" sz="1200" dirty="0" smtClean="0"/>
              <a:t>ВСМС-</a:t>
            </a:r>
            <a:r>
              <a:rPr lang="ru-RU" sz="1200" dirty="0" smtClean="0">
                <a:solidFill>
                  <a:srgbClr val="FF0000"/>
                </a:solidFill>
              </a:rPr>
              <a:t>Б</a:t>
            </a:r>
            <a:r>
              <a:rPr lang="ru-RU" sz="1200" dirty="0" smtClean="0"/>
              <a:t>-1.600-1350.700-02</a:t>
            </a:r>
            <a:endParaRPr lang="ru-RU" sz="1200" dirty="0"/>
          </a:p>
          <a:p>
            <a:r>
              <a:rPr lang="ru-RU" sz="1200" dirty="0"/>
              <a:t>Ванна со столом </a:t>
            </a:r>
            <a:r>
              <a:rPr lang="ru-RU" sz="1200" dirty="0" smtClean="0"/>
              <a:t>ВСМС-</a:t>
            </a:r>
            <a:r>
              <a:rPr lang="ru-RU" sz="1200" dirty="0" smtClean="0">
                <a:solidFill>
                  <a:srgbClr val="FF0000"/>
                </a:solidFill>
              </a:rPr>
              <a:t>Б</a:t>
            </a:r>
            <a:r>
              <a:rPr lang="ru-RU" sz="1200" dirty="0" smtClean="0"/>
              <a:t>-1.700-1550.800-02</a:t>
            </a:r>
            <a:endParaRPr lang="ru-RU" sz="1200" dirty="0"/>
          </a:p>
          <a:p>
            <a:r>
              <a:rPr lang="ru-RU" sz="1200" i="1" dirty="0"/>
              <a:t>каркас – </a:t>
            </a:r>
            <a:r>
              <a:rPr lang="ru-RU" sz="1200" i="1" dirty="0" err="1"/>
              <a:t>оцинк</a:t>
            </a:r>
            <a:r>
              <a:rPr lang="ru-RU" sz="1200" i="1" dirty="0"/>
              <a:t>. с</a:t>
            </a:r>
            <a:r>
              <a:rPr lang="ru-RU" sz="1200" i="1" dirty="0" smtClean="0"/>
              <a:t>таль</a:t>
            </a:r>
          </a:p>
          <a:p>
            <a:endParaRPr lang="ru-RU" sz="1200" i="1" dirty="0"/>
          </a:p>
          <a:p>
            <a:r>
              <a:rPr lang="ru-RU" sz="1200" dirty="0" smtClean="0">
                <a:solidFill>
                  <a:srgbClr val="0000FF"/>
                </a:solidFill>
              </a:rPr>
              <a:t>стандарт </a:t>
            </a:r>
            <a:r>
              <a:rPr lang="en-US" sz="1200" dirty="0">
                <a:solidFill>
                  <a:srgbClr val="0000FF"/>
                </a:solidFill>
              </a:rPr>
              <a:t>AISI </a:t>
            </a:r>
            <a:r>
              <a:rPr lang="en-US" sz="1200" dirty="0" smtClean="0">
                <a:solidFill>
                  <a:srgbClr val="0000FF"/>
                </a:solidFill>
              </a:rPr>
              <a:t>30</a:t>
            </a:r>
            <a:r>
              <a:rPr lang="ru-RU" sz="1200" dirty="0" smtClean="0">
                <a:solidFill>
                  <a:srgbClr val="0000FF"/>
                </a:solidFill>
              </a:rPr>
              <a:t>4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ru-RU" sz="1200" dirty="0" smtClean="0"/>
              <a:t>Ванна </a:t>
            </a:r>
            <a:r>
              <a:rPr lang="ru-RU" sz="1200" dirty="0"/>
              <a:t>со столом ВСМС-</a:t>
            </a:r>
            <a:r>
              <a:rPr lang="ru-RU" sz="1200" dirty="0">
                <a:solidFill>
                  <a:srgbClr val="FF0000"/>
                </a:solidFill>
              </a:rPr>
              <a:t>С</a:t>
            </a:r>
            <a:r>
              <a:rPr lang="ru-RU" sz="1200" dirty="0"/>
              <a:t>-1.430-1010.530-02</a:t>
            </a:r>
          </a:p>
          <a:p>
            <a:r>
              <a:rPr lang="ru-RU" sz="1200" dirty="0"/>
              <a:t>Ванна со столом ВСМС-</a:t>
            </a:r>
            <a:r>
              <a:rPr lang="ru-RU" sz="1200" dirty="0">
                <a:solidFill>
                  <a:srgbClr val="FF0000"/>
                </a:solidFill>
              </a:rPr>
              <a:t>С</a:t>
            </a:r>
            <a:r>
              <a:rPr lang="ru-RU" sz="1200" dirty="0"/>
              <a:t>-1.530-1210.630-02</a:t>
            </a:r>
          </a:p>
          <a:p>
            <a:r>
              <a:rPr lang="ru-RU" sz="1200" dirty="0"/>
              <a:t>Ванна со столом ВСМС-</a:t>
            </a:r>
            <a:r>
              <a:rPr lang="ru-RU" sz="1200" dirty="0">
                <a:solidFill>
                  <a:srgbClr val="FF0000"/>
                </a:solidFill>
              </a:rPr>
              <a:t>С</a:t>
            </a:r>
            <a:r>
              <a:rPr lang="ru-RU" sz="1200" dirty="0"/>
              <a:t>-1.600-1350.700-02</a:t>
            </a:r>
          </a:p>
          <a:p>
            <a:r>
              <a:rPr lang="ru-RU" sz="1200" dirty="0"/>
              <a:t>Ванна со столом </a:t>
            </a:r>
            <a:r>
              <a:rPr lang="ru-RU" sz="1200" dirty="0" smtClean="0"/>
              <a:t>ВСМС-</a:t>
            </a:r>
            <a:r>
              <a:rPr lang="ru-RU" sz="1200" dirty="0" smtClean="0">
                <a:solidFill>
                  <a:srgbClr val="FF0000"/>
                </a:solidFill>
              </a:rPr>
              <a:t>С</a:t>
            </a:r>
            <a:r>
              <a:rPr lang="ru-RU" sz="1200" dirty="0" smtClean="0"/>
              <a:t>-1.700-1550.800-02</a:t>
            </a:r>
          </a:p>
          <a:p>
            <a:r>
              <a:rPr lang="ru-RU" sz="1200" i="1" dirty="0"/>
              <a:t>каркас – </a:t>
            </a:r>
            <a:r>
              <a:rPr lang="ru-RU" sz="1200" i="1" dirty="0" err="1"/>
              <a:t>оцинк</a:t>
            </a:r>
            <a:r>
              <a:rPr lang="ru-RU" sz="1200" i="1" dirty="0"/>
              <a:t>. </a:t>
            </a:r>
            <a:r>
              <a:rPr lang="ru-RU" sz="1200" i="1" dirty="0" smtClean="0"/>
              <a:t>сталь</a:t>
            </a:r>
            <a:endParaRPr lang="ru-RU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09184" y="1177736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380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4788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6216" y="2204864"/>
            <a:ext cx="25202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</a:rPr>
              <a:t>бюджет </a:t>
            </a:r>
            <a:r>
              <a:rPr lang="en-US" sz="1600" dirty="0" smtClean="0">
                <a:solidFill>
                  <a:srgbClr val="0000FF"/>
                </a:solidFill>
              </a:rPr>
              <a:t>AISI 430</a:t>
            </a:r>
            <a:endParaRPr lang="ru-RU" sz="1600" dirty="0" smtClean="0">
              <a:solidFill>
                <a:srgbClr val="0000FF"/>
              </a:solidFill>
            </a:endParaRPr>
          </a:p>
          <a:p>
            <a:r>
              <a:rPr lang="ru-RU" sz="1600" dirty="0" smtClean="0"/>
              <a:t>Ванна 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-1.430-1-02</a:t>
            </a:r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-2.430-1-02</a:t>
            </a:r>
          </a:p>
          <a:p>
            <a:r>
              <a:rPr lang="ru-RU" sz="1600" dirty="0" smtClean="0"/>
              <a:t>Ванна ВСМ-</a:t>
            </a:r>
            <a:r>
              <a:rPr lang="ru-RU" sz="1600" dirty="0" smtClean="0">
                <a:solidFill>
                  <a:srgbClr val="FF0000"/>
                </a:solidFill>
              </a:rPr>
              <a:t>Б</a:t>
            </a:r>
            <a:r>
              <a:rPr lang="ru-RU" sz="1600" dirty="0" smtClean="0"/>
              <a:t>-3.430-1-02</a:t>
            </a:r>
          </a:p>
          <a:p>
            <a:r>
              <a:rPr lang="ru-RU" sz="1600" i="1" dirty="0"/>
              <a:t>каркас – </a:t>
            </a:r>
            <a:r>
              <a:rPr lang="ru-RU" sz="1600" i="1" dirty="0" err="1"/>
              <a:t>оцинк</a:t>
            </a:r>
            <a:r>
              <a:rPr lang="ru-RU" sz="1600" i="1" dirty="0"/>
              <a:t>. сталь</a:t>
            </a:r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0000FF"/>
                </a:solidFill>
              </a:rPr>
              <a:t>стандарт</a:t>
            </a:r>
            <a:r>
              <a:rPr lang="en-US" sz="1600" dirty="0" smtClean="0">
                <a:solidFill>
                  <a:srgbClr val="0000FF"/>
                </a:solidFill>
              </a:rPr>
              <a:t> AISI 304</a:t>
            </a:r>
            <a:endParaRPr lang="ru-RU" sz="1600" dirty="0" smtClean="0">
              <a:solidFill>
                <a:srgbClr val="0000FF"/>
              </a:solidFill>
            </a:endParaRPr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-1.430-1-02</a:t>
            </a:r>
            <a:endParaRPr lang="ru-RU" sz="1600" dirty="0"/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-2.430-1-02</a:t>
            </a:r>
            <a:endParaRPr lang="ru-RU" sz="1600" dirty="0"/>
          </a:p>
          <a:p>
            <a:r>
              <a:rPr lang="ru-RU" sz="1600" dirty="0"/>
              <a:t>Ванна </a:t>
            </a:r>
            <a:r>
              <a:rPr lang="ru-RU" sz="1600" dirty="0" smtClean="0"/>
              <a:t>ВСМ-</a:t>
            </a:r>
            <a:r>
              <a:rPr lang="ru-RU" sz="1600" dirty="0" smtClean="0">
                <a:solidFill>
                  <a:srgbClr val="FF0000"/>
                </a:solidFill>
              </a:rPr>
              <a:t>С</a:t>
            </a:r>
            <a:r>
              <a:rPr lang="ru-RU" sz="1600" dirty="0" smtClean="0"/>
              <a:t>-3.430-1-02</a:t>
            </a:r>
          </a:p>
          <a:p>
            <a:r>
              <a:rPr lang="ru-RU" sz="1600" i="1" dirty="0"/>
              <a:t>каркас – </a:t>
            </a:r>
            <a:r>
              <a:rPr lang="ru-RU" sz="1600" i="1" dirty="0" err="1"/>
              <a:t>оцинк</a:t>
            </a:r>
            <a:r>
              <a:rPr lang="ru-RU" sz="1600" i="1" dirty="0"/>
              <a:t>. </a:t>
            </a:r>
            <a:r>
              <a:rPr lang="ru-RU" sz="1600" i="1" dirty="0" smtClean="0"/>
              <a:t>сталь</a:t>
            </a:r>
            <a:endParaRPr lang="ru-RU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766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83568" y="1268760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сварная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76470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/>
              <a:t>ВАННЫ МОЕЧНЫЕ ЦЕЛЬНОТЯНУТЫЕ СЕРИЯ "ЛЮКС" ВСМЦ-Л</a:t>
            </a:r>
            <a:endParaRPr lang="ru-RU" dirty="0"/>
          </a:p>
        </p:txBody>
      </p:sp>
      <p:pic>
        <p:nvPicPr>
          <p:cNvPr id="292867" name="Picture 3" descr="C:\Users\Максим\Desktop\76b173b7_253b_11ed_8e19_002590c0bb7c_a34d10ed_4adb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191000" cy="4191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93918" y="1196752"/>
            <a:ext cx="41015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Ванны размером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400</a:t>
            </a:r>
            <a:r>
              <a:rPr lang="en-US" b="1" dirty="0" smtClean="0">
                <a:solidFill>
                  <a:srgbClr val="FF0000"/>
                </a:solidFill>
              </a:rPr>
              <a:t>x400x300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500</a:t>
            </a:r>
            <a:r>
              <a:rPr lang="en-US" b="1" dirty="0" smtClean="0">
                <a:solidFill>
                  <a:srgbClr val="FF0000"/>
                </a:solidFill>
              </a:rPr>
              <a:t>x500x300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500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ru-RU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00x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r>
              <a:rPr lang="en-US" b="1" dirty="0" smtClean="0">
                <a:solidFill>
                  <a:srgbClr val="FF0000"/>
                </a:solidFill>
              </a:rPr>
              <a:t>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бортом 50 мм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отверстием под смеситель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;3 </a:t>
            </a:r>
            <a:r>
              <a:rPr lang="ru-RU" b="1" dirty="0" smtClean="0">
                <a:solidFill>
                  <a:srgbClr val="FF0000"/>
                </a:solidFill>
              </a:rPr>
              <a:t>мойки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38610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ванны - нержавеющая сталь AISI304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каркаса - нержавеющая сталь AISI430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Профиль ножек - квадратная труба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Размер профиля ножек, мм - 40х40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Диапазон регулировки опорных ножек, мм±20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95536" y="1196752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сварная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69269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/>
              <a:t>ВАННЫ МОЕЧНЫЕ ЦЕЛЬНОТЯНУТЫЕ СО СТОЛОМ СЕРИЯ "ЛЮКС" ВСМЦС-Л</a:t>
            </a:r>
            <a:endParaRPr lang="ru-RU" dirty="0"/>
          </a:p>
        </p:txBody>
      </p:sp>
      <p:pic>
        <p:nvPicPr>
          <p:cNvPr id="293890" name="Picture 2" descr="C:\Users\Максим\Desktop\3cea2d63_2543_11ed_8e19_002590c0bb7c_44ba15af_4adc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077072" cy="40770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27984" y="37170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ванны - нержавеющая сталь AISI304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каркаса - нержавеющая сталь AISI430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Профиль ножек - квадратная труба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Размер профиля ножек, мм - 40х40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Диапазон регулировки опорных ножек, мм±20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1196752"/>
            <a:ext cx="4101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Ванны размером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500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ru-RU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00x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r>
              <a:rPr lang="en-US" b="1" dirty="0" smtClean="0">
                <a:solidFill>
                  <a:srgbClr val="FF0000"/>
                </a:solidFill>
              </a:rPr>
              <a:t>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бортом 50 мм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отверстием под смеситель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Ванна слева/ Ванна справа/2 ванны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7200000" cy="50906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833" y="1988840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 </a:t>
            </a:r>
            <a:r>
              <a:rPr lang="ru-RU" sz="1400" dirty="0" smtClean="0"/>
              <a:t>СР-</a:t>
            </a:r>
            <a:r>
              <a:rPr lang="ru-RU" sz="1400" dirty="0" smtClean="0">
                <a:solidFill>
                  <a:srgbClr val="FF0000"/>
                </a:solidFill>
              </a:rPr>
              <a:t>Б</a:t>
            </a:r>
            <a:r>
              <a:rPr lang="ru-RU" sz="1400" dirty="0" smtClean="0"/>
              <a:t>- 600.600-02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 smtClean="0"/>
              <a:t> с бортом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/>
              <a:t>б</a:t>
            </a:r>
            <a:r>
              <a:rPr lang="ru-RU" sz="1200" i="1" dirty="0" smtClean="0"/>
              <a:t>ез борта</a:t>
            </a:r>
            <a:endParaRPr lang="ru-RU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00555" y="1268760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291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5052" y="1268760"/>
            <a:ext cx="6967348" cy="95410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Легкозаменяемая </a:t>
            </a:r>
            <a:r>
              <a:rPr lang="ru-RU" sz="2000" b="1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передняя панель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позволяет создать необходимый интерьер</a:t>
            </a:r>
            <a:endParaRPr lang="ru-RU" sz="20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1600" dirty="0" smtClean="0">
                <a:solidFill>
                  <a:schemeClr val="tx1"/>
                </a:solidFill>
                <a:ea typeface="Dotum" pitchFamily="34" charset="-127"/>
              </a:rPr>
              <a:t>изготавливается под заказ</a:t>
            </a:r>
            <a:r>
              <a:rPr lang="en-US" sz="1600" dirty="0" smtClean="0">
                <a:solidFill>
                  <a:schemeClr val="tx1"/>
                </a:solidFill>
                <a:ea typeface="Dotum" pitchFamily="34" charset="-127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a typeface="Dotum" pitchFamily="34" charset="-127"/>
              </a:rPr>
              <a:t>любого дизайна</a:t>
            </a:r>
            <a:endParaRPr lang="ru-RU" sz="1600" dirty="0">
              <a:solidFill>
                <a:schemeClr val="tx1"/>
              </a:solidFill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100" y="3068960"/>
            <a:ext cx="352085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стандартная комплектация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«беленый дуб»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97100" y="3126110"/>
            <a:ext cx="3520852" cy="650736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/>
          <p:cNvCxnSpPr>
            <a:endCxn id="3" idx="0"/>
          </p:cNvCxnSpPr>
          <p:nvPr/>
        </p:nvCxnSpPr>
        <p:spPr>
          <a:xfrm flipH="1" flipV="1">
            <a:off x="4417952" y="3451478"/>
            <a:ext cx="2497693" cy="1561700"/>
          </a:xfrm>
          <a:prstGeom prst="straightConnector1">
            <a:avLst/>
          </a:prstGeom>
          <a:ln w="6350">
            <a:solidFill>
              <a:srgbClr val="0000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2" y="4720203"/>
            <a:ext cx="35433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78027" y="4320093"/>
            <a:ext cx="3822982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любой дизайн под заказ</a:t>
            </a:r>
            <a:endParaRPr lang="ru-RU" sz="2000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3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5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</a:t>
            </a:r>
            <a:r>
              <a:rPr lang="ru-RU" sz="2800" b="1" strike="noStrike" baseline="30000" dirty="0" smtClean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3088075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 </a:t>
            </a:r>
            <a:r>
              <a:rPr lang="ru-RU" sz="1400" dirty="0" smtClean="0"/>
              <a:t>СР-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-1- 600.600-02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 smtClean="0"/>
              <a:t> с бортом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/>
              <a:t>б</a:t>
            </a:r>
            <a:r>
              <a:rPr lang="ru-RU" sz="1200" i="1" dirty="0" smtClean="0"/>
              <a:t>ез борта</a:t>
            </a:r>
            <a:endParaRPr lang="ru-RU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22920" y="1250356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704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54788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4168" y="2766898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 СР-</a:t>
            </a:r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/>
              <a:t>- </a:t>
            </a:r>
            <a:r>
              <a:rPr lang="ru-RU" sz="1400" dirty="0" smtClean="0"/>
              <a:t>600.600-02-ПСОц</a:t>
            </a:r>
          </a:p>
          <a:p>
            <a:r>
              <a:rPr lang="ru-RU" sz="1200" i="1" dirty="0" smtClean="0"/>
              <a:t>Каркас и полка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i="1" dirty="0"/>
              <a:t> </a:t>
            </a:r>
            <a:r>
              <a:rPr lang="ru-RU" sz="1200" i="1" dirty="0" smtClean="0"/>
              <a:t>с бортом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i="1" dirty="0"/>
              <a:t> </a:t>
            </a:r>
            <a:r>
              <a:rPr lang="ru-RU" sz="1200" i="1" dirty="0" smtClean="0"/>
              <a:t>без борта</a:t>
            </a:r>
            <a:endParaRPr lang="ru-RU" sz="16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3353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2946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4788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4168" y="2766898"/>
            <a:ext cx="2249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СР-</a:t>
            </a:r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/>
              <a:t>-2- </a:t>
            </a:r>
            <a:r>
              <a:rPr lang="ru-RU" sz="1400" dirty="0" smtClean="0"/>
              <a:t>600.600-02</a:t>
            </a:r>
            <a:endParaRPr lang="ru-RU" sz="1400" dirty="0"/>
          </a:p>
          <a:p>
            <a:r>
              <a:rPr lang="ru-RU" sz="1400" dirty="0"/>
              <a:t>Стол </a:t>
            </a:r>
            <a:r>
              <a:rPr lang="ru-RU" sz="1400" dirty="0" smtClean="0"/>
              <a:t>СР-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-2- 700.700-02</a:t>
            </a:r>
            <a:endParaRPr lang="ru-RU" sz="1400" dirty="0"/>
          </a:p>
          <a:p>
            <a:r>
              <a:rPr lang="ru-RU" sz="1400" dirty="0"/>
              <a:t>Стол СР-</a:t>
            </a:r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/>
              <a:t>-2- </a:t>
            </a:r>
            <a:r>
              <a:rPr lang="ru-RU" sz="1400" dirty="0" smtClean="0"/>
              <a:t>800.800-02</a:t>
            </a:r>
            <a:endParaRPr lang="ru-RU" sz="1400" dirty="0"/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  <a:endParaRPr lang="ru-RU" sz="16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3083" y="1170889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914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7642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для отходов </a:t>
            </a:r>
            <a:r>
              <a:rPr lang="ru-RU" sz="1400" dirty="0" smtClean="0"/>
              <a:t>СРО-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-1П- </a:t>
            </a:r>
            <a:r>
              <a:rPr lang="ru-RU" sz="1400" dirty="0"/>
              <a:t>950.600-02 </a:t>
            </a:r>
            <a:endParaRPr lang="ru-RU" sz="1400" dirty="0" smtClean="0"/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  <a:endParaRPr lang="ru-RU" sz="16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06490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379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4788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2990845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304</a:t>
            </a:r>
          </a:p>
          <a:p>
            <a:r>
              <a:rPr lang="ru-RU" sz="1400" dirty="0"/>
              <a:t>Стол овощной </a:t>
            </a:r>
            <a:r>
              <a:rPr lang="ru-RU" sz="1400" dirty="0" smtClean="0"/>
              <a:t>СО-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-1-1200.800-02</a:t>
            </a:r>
            <a:endParaRPr lang="ru-RU" sz="1400" dirty="0"/>
          </a:p>
          <a:p>
            <a:r>
              <a:rPr lang="ru-RU" sz="1400" dirty="0"/>
              <a:t>Стол овощной </a:t>
            </a:r>
            <a:r>
              <a:rPr lang="ru-RU" sz="1400" dirty="0" smtClean="0"/>
              <a:t>СО-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-2-1500.800-02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  <a:endParaRPr lang="ru-RU" sz="16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254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90845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304</a:t>
            </a:r>
          </a:p>
          <a:p>
            <a:r>
              <a:rPr lang="ru-RU" sz="1400" dirty="0"/>
              <a:t>Стол мясной </a:t>
            </a:r>
            <a:r>
              <a:rPr lang="ru-RU" sz="1400" dirty="0" smtClean="0"/>
              <a:t>СМ-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-1200.600-02</a:t>
            </a:r>
            <a:endParaRPr lang="ru-RU" sz="1400" dirty="0"/>
          </a:p>
          <a:p>
            <a:r>
              <a:rPr lang="ru-RU" sz="1400" dirty="0"/>
              <a:t>Стол мясной </a:t>
            </a:r>
            <a:r>
              <a:rPr lang="ru-RU" sz="1400" dirty="0" smtClean="0"/>
              <a:t>СМ-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-1200.700-02</a:t>
            </a:r>
            <a:endParaRPr lang="ru-RU" sz="1400" dirty="0"/>
          </a:p>
          <a:p>
            <a:r>
              <a:rPr lang="ru-RU" sz="1400" dirty="0"/>
              <a:t>Стол мясной </a:t>
            </a:r>
            <a:r>
              <a:rPr lang="ru-RU" sz="1400" dirty="0" smtClean="0"/>
              <a:t>СМ-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-1200.800-02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  <a:endParaRPr lang="ru-RU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422920" y="1258982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6121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3197040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престиж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Стол  </a:t>
            </a:r>
            <a:r>
              <a:rPr lang="ru-RU" sz="1400" dirty="0" smtClean="0"/>
              <a:t>СР-</a:t>
            </a:r>
            <a:r>
              <a:rPr lang="ru-RU" sz="1400" dirty="0" smtClean="0">
                <a:solidFill>
                  <a:srgbClr val="FF0000"/>
                </a:solidFill>
              </a:rPr>
              <a:t>П</a:t>
            </a:r>
            <a:r>
              <a:rPr lang="ru-RU" sz="1400" dirty="0" smtClean="0"/>
              <a:t>- 600.600-02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smtClean="0"/>
              <a:t>нерж. труба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 smtClean="0"/>
              <a:t> с бортом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/>
              <a:t>б</a:t>
            </a:r>
            <a:r>
              <a:rPr lang="ru-RU" sz="1200" i="1" dirty="0" smtClean="0"/>
              <a:t>ез борта</a:t>
            </a:r>
            <a:endParaRPr lang="ru-RU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51520" y="1305111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211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4" y="1172522"/>
            <a:ext cx="7200000" cy="5158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0112" y="3356992"/>
            <a:ext cx="3240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престиж  клееный бук</a:t>
            </a:r>
          </a:p>
          <a:p>
            <a:r>
              <a:rPr lang="ru-RU" sz="1400" dirty="0"/>
              <a:t>Стол кондитерский </a:t>
            </a:r>
            <a:r>
              <a:rPr lang="ru-RU" sz="1400" dirty="0" smtClean="0"/>
              <a:t>СК-</a:t>
            </a:r>
            <a:r>
              <a:rPr lang="ru-RU" sz="1400" dirty="0" smtClean="0">
                <a:solidFill>
                  <a:srgbClr val="FF0000"/>
                </a:solidFill>
              </a:rPr>
              <a:t>П</a:t>
            </a:r>
            <a:r>
              <a:rPr lang="ru-RU" sz="1400" dirty="0" smtClean="0"/>
              <a:t>-1-1500.700-02</a:t>
            </a:r>
            <a:endParaRPr lang="ru-RU" sz="1400" dirty="0"/>
          </a:p>
          <a:p>
            <a:r>
              <a:rPr lang="ru-RU" sz="1400" dirty="0"/>
              <a:t>Стол кондитерский </a:t>
            </a:r>
            <a:r>
              <a:rPr lang="ru-RU" sz="1400" dirty="0" smtClean="0"/>
              <a:t>СК-</a:t>
            </a:r>
            <a:r>
              <a:rPr lang="ru-RU" sz="1400" dirty="0" smtClean="0">
                <a:solidFill>
                  <a:srgbClr val="FF0000"/>
                </a:solidFill>
              </a:rPr>
              <a:t>П</a:t>
            </a:r>
            <a:r>
              <a:rPr lang="ru-RU" sz="1400" dirty="0" smtClean="0"/>
              <a:t>-1-1500.800-02</a:t>
            </a:r>
            <a:endParaRPr lang="ru-RU" sz="1400" dirty="0"/>
          </a:p>
          <a:p>
            <a:r>
              <a:rPr lang="ru-RU" sz="1400" dirty="0"/>
              <a:t>Стол кондитерский </a:t>
            </a:r>
            <a:r>
              <a:rPr lang="ru-RU" sz="1400" dirty="0" smtClean="0"/>
              <a:t>СК-</a:t>
            </a:r>
            <a:r>
              <a:rPr lang="ru-RU" sz="1400" dirty="0" smtClean="0">
                <a:solidFill>
                  <a:srgbClr val="FF0000"/>
                </a:solidFill>
              </a:rPr>
              <a:t>П</a:t>
            </a:r>
            <a:r>
              <a:rPr lang="ru-RU" sz="1400" dirty="0" smtClean="0"/>
              <a:t>-1-1800.700-02</a:t>
            </a:r>
            <a:endParaRPr lang="ru-RU" sz="1400" dirty="0"/>
          </a:p>
          <a:p>
            <a:r>
              <a:rPr lang="ru-RU" sz="1400" dirty="0"/>
              <a:t>Стол кондитерский СК-</a:t>
            </a:r>
            <a:r>
              <a:rPr lang="ru-RU" sz="1400" dirty="0">
                <a:solidFill>
                  <a:srgbClr val="FF0000"/>
                </a:solidFill>
              </a:rPr>
              <a:t>П</a:t>
            </a:r>
            <a:r>
              <a:rPr lang="ru-RU" sz="1400" dirty="0"/>
              <a:t>-1-1800.800-02 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smtClean="0"/>
              <a:t>нерж. труба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392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216" y="3212976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люкс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304</a:t>
            </a:r>
          </a:p>
          <a:p>
            <a:r>
              <a:rPr lang="ru-RU" sz="1400" dirty="0"/>
              <a:t>Стол  </a:t>
            </a:r>
            <a:r>
              <a:rPr lang="ru-RU" sz="1400" dirty="0" smtClean="0"/>
              <a:t>СР-</a:t>
            </a:r>
            <a:r>
              <a:rPr lang="ru-RU" sz="1400" dirty="0" smtClean="0">
                <a:solidFill>
                  <a:srgbClr val="FF0000"/>
                </a:solidFill>
              </a:rPr>
              <a:t>Л</a:t>
            </a:r>
            <a:r>
              <a:rPr lang="ru-RU" sz="1400" dirty="0" smtClean="0"/>
              <a:t>- 600.600-02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smtClean="0"/>
              <a:t>нерж. кв. труба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 smtClean="0"/>
              <a:t> с бортом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dirty="0"/>
              <a:t>б</a:t>
            </a:r>
            <a:r>
              <a:rPr lang="ru-RU" sz="1200" i="1" dirty="0" smtClean="0"/>
              <a:t>ез борта</a:t>
            </a:r>
            <a:endParaRPr lang="ru-RU" sz="1600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8861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¡ÑÐ¾Ð» ÑÐµÑÐ½Ð¾Ð»Ð¾Ð³Ð¸ÑÐµÑÐºÐ¸Ð¹  Ð¡Ð¢-2/1200/600 (Ñ ÑÑÐ¸ÐºÐ°Ð¼Ð¸) -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61" y="1052736"/>
            <a:ext cx="3326904" cy="33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Столы технологические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17976" cy="2410968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060160"/>
            <a:ext cx="2896215" cy="257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32" y="4149080"/>
            <a:ext cx="2730833" cy="248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19672" y="363907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 купе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9324" y="6396690"/>
            <a:ext cx="22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СТМ купе (с мойкой)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4001" y="3701697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 с ящиками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6396690"/>
            <a:ext cx="22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СТМ купе (с мойкой)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745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1352962"/>
            <a:ext cx="784887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Подсветка в полках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освещает блюда в модулях, на 2-х нижних полках и переднюю панель</a:t>
            </a:r>
            <a:endParaRPr lang="ru-RU" sz="20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4876" y="3515014"/>
            <a:ext cx="495944" cy="37223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8842" y="3555987"/>
            <a:ext cx="495944" cy="37223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62611" y="3481890"/>
            <a:ext cx="495944" cy="37223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79003" y="2942968"/>
            <a:ext cx="354543" cy="3960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2859" y="2942968"/>
            <a:ext cx="354543" cy="39600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38372" y="2963621"/>
            <a:ext cx="354543" cy="3960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96671" y="2536156"/>
            <a:ext cx="354543" cy="39600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527" y="2524280"/>
            <a:ext cx="354543" cy="39600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6040" y="2534882"/>
            <a:ext cx="354543" cy="396000"/>
          </a:xfrm>
          <a:prstGeom prst="rect">
            <a:avLst/>
          </a:prstGeom>
        </p:spPr>
      </p:pic>
      <p:sp>
        <p:nvSpPr>
          <p:cNvPr id="88" name="Прямоугольник с двумя скругленными противолежащими углами 87"/>
          <p:cNvSpPr/>
          <p:nvPr/>
        </p:nvSpPr>
        <p:spPr>
          <a:xfrm>
            <a:off x="754524" y="2305646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755575" y="2448655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под заказ: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светильник для полки 2-го и 3-го уровня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00" name="Прямоугольник с двумя скругленными противолежащими углами 99"/>
          <p:cNvSpPr/>
          <p:nvPr/>
        </p:nvSpPr>
        <p:spPr>
          <a:xfrm>
            <a:off x="755576" y="3717032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>
            <a:off x="755575" y="3846211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стандартная поставка: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светильник полки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1-го уровня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105" name="Прямая соединительная линия 104"/>
          <p:cNvCxnSpPr>
            <a:endCxn id="88" idx="0"/>
          </p:cNvCxnSpPr>
          <p:nvPr/>
        </p:nvCxnSpPr>
        <p:spPr>
          <a:xfrm flipH="1">
            <a:off x="3262679" y="2448655"/>
            <a:ext cx="2532404" cy="454672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endCxn id="88" idx="0"/>
          </p:cNvCxnSpPr>
          <p:nvPr/>
        </p:nvCxnSpPr>
        <p:spPr>
          <a:xfrm flipH="1">
            <a:off x="3262679" y="2903327"/>
            <a:ext cx="2533458" cy="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endCxn id="100" idx="0"/>
          </p:cNvCxnSpPr>
          <p:nvPr/>
        </p:nvCxnSpPr>
        <p:spPr>
          <a:xfrm flipH="1">
            <a:off x="3263731" y="3501008"/>
            <a:ext cx="2532406" cy="813705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4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43654" y="5113958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44705" y="5256967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под заказ: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подсветка передней панели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3251809" y="4653136"/>
            <a:ext cx="2544328" cy="104770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85565" y="4436728"/>
            <a:ext cx="354543" cy="396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9421" y="4633896"/>
            <a:ext cx="354543" cy="396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4050" y="4516394"/>
            <a:ext cx="354543" cy="396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5435" y="5256967"/>
            <a:ext cx="354543" cy="396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517" y="2368789"/>
            <a:ext cx="354543" cy="396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64156" y="3459897"/>
            <a:ext cx="495944" cy="372232"/>
          </a:xfrm>
          <a:prstGeom prst="rect">
            <a:avLst/>
          </a:prstGeom>
        </p:spPr>
      </p:pic>
      <p:grpSp>
        <p:nvGrpSpPr>
          <p:cNvPr id="3" name="Группа 3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Столы технологические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1340768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сварная</a:t>
            </a:r>
          </a:p>
        </p:txBody>
      </p:sp>
      <p:pic>
        <p:nvPicPr>
          <p:cNvPr id="295938" name="Picture 2" descr="C:\Users\Максим\Desktop\f54f1dbc_2dd8_11ed_8e19_002590c0bb7c_57f34940_9345_11ed_8e20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3645024" cy="364502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185591" y="1340768"/>
            <a:ext cx="495840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Ванны размером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400</a:t>
            </a:r>
            <a:r>
              <a:rPr lang="en-US" b="1" dirty="0" smtClean="0">
                <a:solidFill>
                  <a:srgbClr val="FF0000"/>
                </a:solidFill>
              </a:rPr>
              <a:t>x400x300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500</a:t>
            </a:r>
            <a:r>
              <a:rPr lang="en-US" b="1" dirty="0" smtClean="0">
                <a:solidFill>
                  <a:srgbClr val="FF0000"/>
                </a:solidFill>
              </a:rPr>
              <a:t>x500x300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500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ru-RU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00x</a:t>
            </a:r>
            <a:r>
              <a:rPr lang="ru-RU" b="1" dirty="0" smtClean="0">
                <a:solidFill>
                  <a:srgbClr val="FF0000"/>
                </a:solidFill>
              </a:rPr>
              <a:t>25</a:t>
            </a:r>
            <a:r>
              <a:rPr lang="en-US" b="1" dirty="0" smtClean="0">
                <a:solidFill>
                  <a:srgbClr val="FF0000"/>
                </a:solidFill>
              </a:rPr>
              <a:t>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бортом 50 мм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С отверстием под смеситель или без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1 или 2 ванны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ru-RU" b="1" dirty="0" smtClean="0">
                <a:solidFill>
                  <a:srgbClr val="FF0000"/>
                </a:solidFill>
              </a:rPr>
              <a:t>1 ванна слева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ru-RU" b="1" dirty="0" smtClean="0">
                <a:solidFill>
                  <a:srgbClr val="FF0000"/>
                </a:solidFill>
              </a:rPr>
              <a:t>1 ванна справа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Количество распашных дверей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ru-RU" b="1" dirty="0" smtClean="0">
                <a:solidFill>
                  <a:srgbClr val="FF0000"/>
                </a:solidFill>
              </a:rPr>
              <a:t>шт.</a:t>
            </a:r>
            <a:r>
              <a:rPr lang="en-US" b="1" dirty="0" smtClean="0">
                <a:solidFill>
                  <a:srgbClr val="FF0000"/>
                </a:solidFill>
              </a:rPr>
              <a:t>: 1; 2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94257" y="4221088"/>
            <a:ext cx="514974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Материал каркаса - нерж. сталь </a:t>
            </a:r>
            <a:r>
              <a:rPr lang="en-US" dirty="0" smtClean="0"/>
              <a:t>AISI430;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Материал ванны - нержавеющая сталь AISI304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Диапазон регулировки опорных ножек, мм</a:t>
            </a:r>
            <a:r>
              <a:rPr lang="en-US" dirty="0" smtClean="0"/>
              <a:t>:  </a:t>
            </a:r>
            <a:r>
              <a:rPr lang="ru-RU" dirty="0" smtClean="0"/>
              <a:t>±20</a:t>
            </a:r>
            <a:endParaRPr lang="en-US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Профиль ножек - квадратная труба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Размер профиля ножек, мм - 40х40</a:t>
            </a:r>
          </a:p>
          <a:p>
            <a:pPr fontAlgn="base"/>
            <a:endParaRPr lang="en-US" dirty="0" smtClean="0"/>
          </a:p>
          <a:p>
            <a:pPr fontAlgn="base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0" y="1241729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стандарт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Стеллаж   СТК-</a:t>
            </a:r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/>
              <a:t>- </a:t>
            </a:r>
            <a:r>
              <a:rPr lang="ru-RU" sz="1400" dirty="0" smtClean="0"/>
              <a:t>600.400.1800-02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err="1" smtClean="0"/>
              <a:t>оцинк</a:t>
            </a:r>
            <a:r>
              <a:rPr lang="ru-RU" sz="1200" i="1" dirty="0" smtClean="0"/>
              <a:t>. сталь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529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" y="1222069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престиж  </a:t>
            </a:r>
            <a:r>
              <a:rPr lang="en-US" sz="1400" dirty="0" smtClean="0">
                <a:solidFill>
                  <a:srgbClr val="0000FF"/>
                </a:solidFill>
              </a:rPr>
              <a:t>AISI </a:t>
            </a:r>
            <a:r>
              <a:rPr lang="ru-RU" sz="1400" dirty="0" smtClean="0">
                <a:solidFill>
                  <a:srgbClr val="0000FF"/>
                </a:solidFill>
              </a:rPr>
              <a:t>430</a:t>
            </a:r>
          </a:p>
          <a:p>
            <a:r>
              <a:rPr lang="ru-RU" sz="1400" dirty="0"/>
              <a:t>Стеллаж СТК-</a:t>
            </a:r>
            <a:r>
              <a:rPr lang="ru-RU" sz="1400" dirty="0">
                <a:solidFill>
                  <a:srgbClr val="FF0000"/>
                </a:solidFill>
              </a:rPr>
              <a:t>П</a:t>
            </a:r>
            <a:r>
              <a:rPr lang="ru-RU" sz="1400" dirty="0"/>
              <a:t>- </a:t>
            </a:r>
            <a:r>
              <a:rPr lang="ru-RU" sz="1400" dirty="0" smtClean="0"/>
              <a:t>600.400.1600-02</a:t>
            </a:r>
          </a:p>
          <a:p>
            <a:r>
              <a:rPr lang="ru-RU" sz="1200" i="1" dirty="0" smtClean="0"/>
              <a:t>каркас </a:t>
            </a:r>
            <a:r>
              <a:rPr lang="ru-RU" sz="1200" i="1" dirty="0"/>
              <a:t>– </a:t>
            </a:r>
            <a:r>
              <a:rPr lang="ru-RU" sz="1200" i="1" dirty="0" smtClean="0"/>
              <a:t>нерж. труба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5256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pic>
        <p:nvPicPr>
          <p:cNvPr id="294914" name="Picture 2" descr="C:\Users\Максим\Desktop\d112dce1_277a_11ed_8e19_002590c0bb7c_e7638e0a_4bb8_11ed_8e1b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5229200" cy="52292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259632" y="69269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/>
              <a:t>СТЕЛЛАЖИ КУХОННЫЕ СЕРИЯ "ЛЮКС"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83968" y="1340768"/>
            <a:ext cx="43199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Модификации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Длина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600….</a:t>
            </a:r>
            <a:r>
              <a:rPr lang="en-US" b="1" dirty="0" smtClean="0">
                <a:solidFill>
                  <a:srgbClr val="FF0000"/>
                </a:solidFill>
              </a:rPr>
              <a:t> 1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00 </a:t>
            </a:r>
            <a:r>
              <a:rPr lang="ru-RU" b="1" dirty="0" smtClean="0">
                <a:solidFill>
                  <a:srgbClr val="FF0000"/>
                </a:solidFill>
              </a:rPr>
              <a:t>мм с шагом 100 мм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Ширина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400</a:t>
            </a:r>
            <a:r>
              <a:rPr lang="en-US" b="1" dirty="0" smtClean="0">
                <a:solidFill>
                  <a:srgbClr val="FF0000"/>
                </a:solidFill>
              </a:rPr>
              <a:t>;500;600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Высота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1600</a:t>
            </a:r>
            <a:r>
              <a:rPr lang="en-US" b="1" dirty="0" smtClean="0">
                <a:solidFill>
                  <a:srgbClr val="FF0000"/>
                </a:solidFill>
              </a:rPr>
              <a:t>; 1800 </a:t>
            </a:r>
            <a:r>
              <a:rPr lang="ru-RU" b="1" dirty="0" smtClean="0">
                <a:solidFill>
                  <a:srgbClr val="FF0000"/>
                </a:solidFill>
              </a:rPr>
              <a:t>мм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Полка – сплошная/перфорированная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268760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сварная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364502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полок</a:t>
            </a:r>
            <a:r>
              <a:rPr lang="en-US" dirty="0" smtClean="0"/>
              <a:t> </a:t>
            </a:r>
            <a:r>
              <a:rPr lang="ru-RU" dirty="0" smtClean="0"/>
              <a:t>нерж. </a:t>
            </a:r>
            <a:r>
              <a:rPr lang="en-US" dirty="0" smtClean="0"/>
              <a:t>c</a:t>
            </a:r>
            <a:r>
              <a:rPr lang="ru-RU" dirty="0" smtClean="0"/>
              <a:t>таль</a:t>
            </a:r>
            <a:r>
              <a:rPr lang="en-US" dirty="0" smtClean="0"/>
              <a:t> - </a:t>
            </a:r>
            <a:r>
              <a:rPr lang="ru-RU" dirty="0" smtClean="0"/>
              <a:t> AISI430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Материал стоек</a:t>
            </a:r>
            <a:r>
              <a:rPr lang="en-US" dirty="0" smtClean="0"/>
              <a:t> </a:t>
            </a:r>
            <a:r>
              <a:rPr lang="ru-RU" dirty="0" smtClean="0"/>
              <a:t>нерж. сталь </a:t>
            </a:r>
            <a:r>
              <a:rPr lang="en-US" dirty="0" smtClean="0"/>
              <a:t>- </a:t>
            </a:r>
            <a:r>
              <a:rPr lang="ru-RU" dirty="0" smtClean="0"/>
              <a:t>AISI 430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Профиль стоек</a:t>
            </a:r>
            <a:r>
              <a:rPr lang="en-US" dirty="0" smtClean="0"/>
              <a:t> - </a:t>
            </a:r>
            <a:r>
              <a:rPr lang="ru-RU" dirty="0" smtClean="0"/>
              <a:t>квадратная труба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Размер профиля стоек, мм</a:t>
            </a:r>
            <a:r>
              <a:rPr lang="en-US" dirty="0" smtClean="0"/>
              <a:t> - </a:t>
            </a:r>
            <a:r>
              <a:rPr lang="ru-RU" dirty="0" smtClean="0"/>
              <a:t>40х40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Диапазон регулировки опорных ножек, мм±20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6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1235961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8877" y="2276872"/>
            <a:ext cx="34156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бюджет</a:t>
            </a:r>
          </a:p>
          <a:p>
            <a:r>
              <a:rPr lang="ru-RU" sz="1200" dirty="0"/>
              <a:t>Стеллаж для тарелок и стаканов СКТС-</a:t>
            </a:r>
            <a:r>
              <a:rPr lang="ru-RU" sz="1200" dirty="0">
                <a:solidFill>
                  <a:srgbClr val="FF0000"/>
                </a:solidFill>
              </a:rPr>
              <a:t>Б</a:t>
            </a:r>
            <a:r>
              <a:rPr lang="ru-RU" sz="1200" dirty="0"/>
              <a:t>- </a:t>
            </a:r>
            <a:r>
              <a:rPr lang="ru-RU" sz="1200" dirty="0" smtClean="0"/>
              <a:t>650-02</a:t>
            </a:r>
          </a:p>
          <a:p>
            <a:r>
              <a:rPr lang="ru-RU" sz="1200" dirty="0" smtClean="0"/>
              <a:t>Стеллаж </a:t>
            </a:r>
            <a:r>
              <a:rPr lang="ru-RU" sz="1200" dirty="0"/>
              <a:t>для тарелок и стаканов СКТС-</a:t>
            </a:r>
            <a:r>
              <a:rPr lang="ru-RU" sz="1200" dirty="0">
                <a:solidFill>
                  <a:srgbClr val="FF0000"/>
                </a:solidFill>
              </a:rPr>
              <a:t>Б</a:t>
            </a:r>
            <a:r>
              <a:rPr lang="ru-RU" sz="1200" dirty="0"/>
              <a:t>- </a:t>
            </a:r>
            <a:r>
              <a:rPr lang="ru-RU" sz="1200" dirty="0" smtClean="0"/>
              <a:t>900-02</a:t>
            </a:r>
            <a:endParaRPr lang="ru-RU" sz="1200" dirty="0"/>
          </a:p>
          <a:p>
            <a:r>
              <a:rPr lang="ru-RU" sz="1200" dirty="0"/>
              <a:t>Стеллаж для тарелок и стаканов </a:t>
            </a:r>
            <a:r>
              <a:rPr lang="ru-RU" sz="1200" dirty="0" smtClean="0"/>
              <a:t>СКТС-</a:t>
            </a:r>
            <a:r>
              <a:rPr lang="ru-RU" sz="1200" dirty="0" smtClean="0">
                <a:solidFill>
                  <a:srgbClr val="FF0000"/>
                </a:solidFill>
              </a:rPr>
              <a:t>Б</a:t>
            </a:r>
            <a:r>
              <a:rPr lang="ru-RU" sz="1200" dirty="0" smtClean="0"/>
              <a:t>-1200-02</a:t>
            </a:r>
            <a:endParaRPr lang="ru-RU" sz="1200" dirty="0"/>
          </a:p>
          <a:p>
            <a:r>
              <a:rPr lang="ru-RU" sz="1200" dirty="0"/>
              <a:t>Стеллаж для тарелок СКТ-</a:t>
            </a:r>
            <a:r>
              <a:rPr lang="ru-RU" sz="1200" dirty="0">
                <a:solidFill>
                  <a:srgbClr val="FF0000"/>
                </a:solidFill>
              </a:rPr>
              <a:t>Б</a:t>
            </a:r>
            <a:r>
              <a:rPr lang="ru-RU" sz="1200" dirty="0"/>
              <a:t>- </a:t>
            </a:r>
            <a:r>
              <a:rPr lang="ru-RU" sz="1200" dirty="0" smtClean="0"/>
              <a:t>650-02</a:t>
            </a:r>
            <a:endParaRPr lang="ru-RU" sz="1200" dirty="0"/>
          </a:p>
          <a:p>
            <a:r>
              <a:rPr lang="ru-RU" sz="1200" dirty="0"/>
              <a:t>Стеллаж для тарелок СКТ-</a:t>
            </a:r>
            <a:r>
              <a:rPr lang="ru-RU" sz="1200" dirty="0">
                <a:solidFill>
                  <a:srgbClr val="FF0000"/>
                </a:solidFill>
              </a:rPr>
              <a:t>Б</a:t>
            </a:r>
            <a:r>
              <a:rPr lang="ru-RU" sz="1200" dirty="0"/>
              <a:t>- </a:t>
            </a:r>
            <a:r>
              <a:rPr lang="ru-RU" sz="1200" dirty="0" smtClean="0"/>
              <a:t>900-02</a:t>
            </a:r>
            <a:endParaRPr lang="ru-RU" sz="1200" dirty="0"/>
          </a:p>
          <a:p>
            <a:r>
              <a:rPr lang="ru-RU" sz="1200" dirty="0"/>
              <a:t>Стеллаж для тарелок СКТ-</a:t>
            </a:r>
            <a:r>
              <a:rPr lang="ru-RU" sz="1200" dirty="0">
                <a:solidFill>
                  <a:srgbClr val="FF0000"/>
                </a:solidFill>
              </a:rPr>
              <a:t>Б</a:t>
            </a:r>
            <a:r>
              <a:rPr lang="ru-RU" sz="1200" dirty="0"/>
              <a:t>-1200-02 </a:t>
            </a:r>
            <a:r>
              <a:rPr lang="ru-RU" sz="1200" i="1" dirty="0"/>
              <a:t> </a:t>
            </a:r>
            <a:endParaRPr lang="ru-RU" sz="1200" i="1" dirty="0" smtClean="0"/>
          </a:p>
          <a:p>
            <a:r>
              <a:rPr lang="ru-RU" sz="1200" i="1" dirty="0" smtClean="0"/>
              <a:t>полки </a:t>
            </a:r>
            <a:r>
              <a:rPr lang="ru-RU" sz="1200" i="1" dirty="0"/>
              <a:t>- </a:t>
            </a:r>
            <a:r>
              <a:rPr lang="ru-RU" sz="1200" i="1" dirty="0" err="1"/>
              <a:t>краш</a:t>
            </a:r>
            <a:r>
              <a:rPr lang="ru-RU" sz="1200" i="1" dirty="0"/>
              <a:t>. сталь, каркас - </a:t>
            </a:r>
            <a:r>
              <a:rPr lang="ru-RU" sz="1200" i="1" dirty="0" err="1" smtClean="0"/>
              <a:t>оцинк.сталь</a:t>
            </a:r>
            <a:endParaRPr lang="ru-RU" sz="1200" i="1" dirty="0" smtClean="0"/>
          </a:p>
          <a:p>
            <a:endParaRPr lang="ru-RU" sz="1200" i="1" dirty="0"/>
          </a:p>
          <a:p>
            <a:r>
              <a:rPr lang="ru-RU" sz="1400" dirty="0" smtClean="0">
                <a:solidFill>
                  <a:srgbClr val="0000FF"/>
                </a:solidFill>
              </a:rPr>
              <a:t>Стандарт </a:t>
            </a:r>
            <a:r>
              <a:rPr lang="en-US" sz="1400" dirty="0" smtClean="0">
                <a:solidFill>
                  <a:srgbClr val="0000FF"/>
                </a:solidFill>
              </a:rPr>
              <a:t>AISI304 – </a:t>
            </a:r>
            <a:r>
              <a:rPr lang="ru-RU" sz="1400" dirty="0" smtClean="0">
                <a:solidFill>
                  <a:srgbClr val="0000FF"/>
                </a:solidFill>
              </a:rPr>
              <a:t>полки / </a:t>
            </a:r>
            <a:r>
              <a:rPr lang="en-US" sz="1400" dirty="0" smtClean="0">
                <a:solidFill>
                  <a:srgbClr val="0000FF"/>
                </a:solidFill>
              </a:rPr>
              <a:t>AISI430-</a:t>
            </a:r>
            <a:r>
              <a:rPr lang="ru-RU" sz="1400" dirty="0" smtClean="0">
                <a:solidFill>
                  <a:srgbClr val="0000FF"/>
                </a:solidFill>
              </a:rPr>
              <a:t>каркас</a:t>
            </a:r>
            <a:endParaRPr lang="ru-RU" sz="1400" dirty="0">
              <a:solidFill>
                <a:srgbClr val="0000FF"/>
              </a:solidFill>
            </a:endParaRPr>
          </a:p>
          <a:p>
            <a:r>
              <a:rPr lang="ru-RU" sz="1200" dirty="0"/>
              <a:t>Стеллаж для тарелок СКТ-С- </a:t>
            </a:r>
            <a:r>
              <a:rPr lang="ru-RU" sz="1200" dirty="0" smtClean="0"/>
              <a:t>600-02-Н</a:t>
            </a:r>
            <a:endParaRPr lang="ru-RU" sz="1200" dirty="0"/>
          </a:p>
          <a:p>
            <a:r>
              <a:rPr lang="ru-RU" sz="1200" dirty="0"/>
              <a:t>Стеллаж для тарелок СКТ-С- </a:t>
            </a:r>
            <a:r>
              <a:rPr lang="ru-RU" sz="1200" dirty="0" smtClean="0"/>
              <a:t>950-02-Н</a:t>
            </a:r>
            <a:endParaRPr lang="ru-RU" sz="1200" dirty="0"/>
          </a:p>
          <a:p>
            <a:r>
              <a:rPr lang="ru-RU" sz="1200" dirty="0"/>
              <a:t>Стеллаж для тарелок </a:t>
            </a:r>
            <a:r>
              <a:rPr lang="ru-RU" sz="1200" dirty="0" smtClean="0"/>
              <a:t>СКТ-С-1200-02-Н</a:t>
            </a:r>
            <a:endParaRPr lang="ru-RU" sz="1200" dirty="0"/>
          </a:p>
          <a:p>
            <a:r>
              <a:rPr lang="ru-RU" sz="1200" dirty="0"/>
              <a:t>Стеллаж для тарелок </a:t>
            </a:r>
            <a:r>
              <a:rPr lang="ru-RU" sz="1200" dirty="0" smtClean="0"/>
              <a:t>СКТ-С-1500-02-Н</a:t>
            </a:r>
            <a:endParaRPr lang="ru-RU" sz="1200" i="1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разборная</a:t>
            </a: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0737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Полки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" y="1390669"/>
            <a:ext cx="2419360" cy="634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8" y="1964788"/>
            <a:ext cx="2419200" cy="86604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0" y="3302976"/>
            <a:ext cx="209222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154788"/>
            <a:ext cx="183980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213543"/>
            <a:ext cx="218182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14" y="3212976"/>
            <a:ext cx="1991494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99" y="3212976"/>
            <a:ext cx="224060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57192"/>
            <a:ext cx="1562055" cy="11715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57192"/>
            <a:ext cx="1771611" cy="1141077"/>
          </a:xfrm>
          <a:prstGeom prst="rect">
            <a:avLst/>
          </a:prstGeom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41168"/>
            <a:ext cx="2109061" cy="1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9" y="5157192"/>
            <a:ext cx="2483345" cy="11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66510" y="259012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ПНК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58232" y="464831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ППК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5715" y="6225947"/>
            <a:ext cx="57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ПКТ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56333" y="259069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ПЗК-Р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5549" y="259012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ПЗК-К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096" y="621071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ПКД-К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0525" y="622594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ПКД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26132" y="620573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ПКК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43051" y="4621231"/>
            <a:ext cx="74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ПЗТ-Р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72267" y="4620663"/>
            <a:ext cx="75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ПЗТ-К</a:t>
            </a:r>
          </a:p>
        </p:txBody>
      </p:sp>
      <p:sp>
        <p:nvSpPr>
          <p:cNvPr id="3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1261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Рукомойники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2" y="1182670"/>
            <a:ext cx="2627784" cy="1970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7" y="1484784"/>
            <a:ext cx="1642733" cy="1964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08411"/>
            <a:ext cx="1971105" cy="2338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62" y="4149080"/>
            <a:ext cx="1517915" cy="2276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6" y="3946293"/>
            <a:ext cx="1781944" cy="26729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9" y="4012216"/>
            <a:ext cx="1694046" cy="25410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03667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ВРК-330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9025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ВРК-400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40810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ВРК-500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996" y="627544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ВР-600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36554" y="628811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ВРН-600 с/п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08453" y="628811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ВРН-600 б/п</a:t>
            </a:r>
          </a:p>
        </p:txBody>
      </p: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415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Колоды разрубочные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5616" y="51943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КР-500/800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04" y="2204864"/>
            <a:ext cx="2699792" cy="202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0" y="1398065"/>
            <a:ext cx="2517393" cy="3774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42179"/>
            <a:ext cx="2160240" cy="27934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22554" y="51943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КР-500/700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155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68924"/>
            <a:ext cx="4572000" cy="318907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Доски разделочные.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749384" cy="2431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5000228" cy="32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4" y="1154788"/>
            <a:ext cx="1800200" cy="1695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" y="3060410"/>
            <a:ext cx="1832400" cy="16288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3" y="4797152"/>
            <a:ext cx="1684610" cy="178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48472" y="2752633"/>
            <a:ext cx="2427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сервировочная ТС-2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763" y="6493986"/>
            <a:ext cx="2605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сбора посуды ТСП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72" y="1180170"/>
            <a:ext cx="2011132" cy="17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32" y="3757028"/>
            <a:ext cx="2154061" cy="23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31840" y="6306917"/>
            <a:ext cx="2185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тарелок ТТ-3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40" y="2958268"/>
            <a:ext cx="2579583" cy="20959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00" y="848370"/>
            <a:ext cx="2592288" cy="22682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42062" y="872393"/>
            <a:ext cx="188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муки ТМ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92688" y="4629868"/>
            <a:ext cx="2057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овощей ТО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6" y="4996987"/>
            <a:ext cx="1387421" cy="1772816"/>
          </a:xfrm>
          <a:prstGeom prst="rect">
            <a:avLst/>
          </a:prstGeom>
        </p:spPr>
      </p:pic>
      <p:sp>
        <p:nvSpPr>
          <p:cNvPr id="2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95505" y="4689210"/>
            <a:ext cx="2427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сервировочная ТС-3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05696" y="6493986"/>
            <a:ext cx="262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</a:t>
            </a:r>
            <a:r>
              <a:rPr lang="ru-RU" sz="1400" b="1" dirty="0" err="1" smtClean="0"/>
              <a:t>гастроемкостей</a:t>
            </a:r>
            <a:r>
              <a:rPr lang="ru-RU" sz="1400" b="1" dirty="0" smtClean="0"/>
              <a:t> ТГ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87" y="1274917"/>
            <a:ext cx="2538625" cy="19039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2325" y="3178885"/>
            <a:ext cx="185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грузовая ТГР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Тележки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3068" y="3078295"/>
            <a:ext cx="2185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Тележка для тарелок ТТ-2</a:t>
            </a:r>
          </a:p>
        </p:txBody>
      </p:sp>
    </p:spTree>
    <p:extLst>
      <p:ext uri="{BB962C8B-B14F-4D97-AF65-F5344CB8AC3E}">
        <p14:creationId xmlns:p14="http://schemas.microsoft.com/office/powerpoint/2010/main" val="11035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23" y="1748514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5052" y="1268760"/>
            <a:ext cx="718337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Защитные лобовые стекла и козырьки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  <a:ea typeface="Dotum" pitchFamily="34" charset="-127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беспечивают гигиеничность раздачи блюд</a:t>
            </a: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755576" y="3094508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827585" y="3081154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козырек полки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2-го и 3-го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яруса 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263732" y="2564904"/>
            <a:ext cx="2820436" cy="87687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с двумя скругленными противолежащими углами 81"/>
          <p:cNvSpPr/>
          <p:nvPr/>
        </p:nvSpPr>
        <p:spPr>
          <a:xfrm>
            <a:off x="755576" y="4378458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827585" y="4365104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защитное стекло полки 1-го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яруса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86" name="Прямая соединительная линия 85"/>
          <p:cNvCxnSpPr>
            <a:endCxn id="82" idx="0"/>
          </p:cNvCxnSpPr>
          <p:nvPr/>
        </p:nvCxnSpPr>
        <p:spPr>
          <a:xfrm flipH="1">
            <a:off x="3263731" y="4011380"/>
            <a:ext cx="2892445" cy="714344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endCxn id="58" idx="0"/>
          </p:cNvCxnSpPr>
          <p:nvPr/>
        </p:nvCxnSpPr>
        <p:spPr>
          <a:xfrm flipH="1">
            <a:off x="3263731" y="3036441"/>
            <a:ext cx="2820437" cy="405333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5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520" y="2692823"/>
            <a:ext cx="2508156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под заказ: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5" y="3995772"/>
            <a:ext cx="2508156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под заказ: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3" name="Группа 16"/>
          <p:cNvGrpSpPr/>
          <p:nvPr/>
        </p:nvGrpSpPr>
        <p:grpSpPr>
          <a:xfrm>
            <a:off x="-4076" y="1497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4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Шпильки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72" y="5820880"/>
            <a:ext cx="236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для пекарских листов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1884191" cy="3861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74" y="1837150"/>
            <a:ext cx="2054077" cy="3861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29476"/>
            <a:ext cx="2579148" cy="386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574032" cy="38610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49392" y="5861554"/>
            <a:ext cx="217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для </a:t>
            </a:r>
            <a:r>
              <a:rPr lang="ru-RU" b="1" dirty="0" err="1" smtClean="0"/>
              <a:t>гастроемкостей</a:t>
            </a:r>
            <a:endParaRPr lang="ru-RU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4802484" y="5861554"/>
            <a:ext cx="156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для подносов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00134" y="5723054"/>
            <a:ext cx="2362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для противней плиты</a:t>
            </a:r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067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Шпильки</a:t>
            </a:r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2" y="1268760"/>
            <a:ext cx="5301208" cy="5301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89" y="972618"/>
            <a:ext cx="2016224" cy="126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30319" y="3444697"/>
            <a:ext cx="3935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для подносов </a:t>
            </a:r>
          </a:p>
          <a:p>
            <a:pPr algn="ctr"/>
            <a:r>
              <a:rPr lang="ru-RU" b="1" dirty="0" smtClean="0"/>
              <a:t>в формате ресторана в гипермаркете</a:t>
            </a:r>
          </a:p>
        </p:txBody>
      </p:sp>
    </p:spTree>
    <p:extLst>
      <p:ext uri="{BB962C8B-B14F-4D97-AF65-F5344CB8AC3E}">
        <p14:creationId xmlns:p14="http://schemas.microsoft.com/office/powerpoint/2010/main" val="39584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67" y="1628800"/>
            <a:ext cx="3461677" cy="409631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Шкафы</a:t>
            </a: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431233" y="5669284"/>
            <a:ext cx="2869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Шкаф закрытый кухонный</a:t>
            </a:r>
          </a:p>
          <a:p>
            <a:pPr algn="ctr"/>
            <a:r>
              <a:rPr lang="ru-RU" b="1" dirty="0" smtClean="0"/>
              <a:t>ШЗК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5119" y="5725118"/>
            <a:ext cx="2879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Шкаф закрытый для хлеба</a:t>
            </a:r>
          </a:p>
          <a:p>
            <a:pPr algn="ctr"/>
            <a:r>
              <a:rPr lang="ru-RU" b="1" dirty="0" smtClean="0"/>
              <a:t> ШЗХ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44" y="1798231"/>
            <a:ext cx="1915973" cy="3744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30186" y="5741702"/>
            <a:ext cx="213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Шкаф для одежды </a:t>
            </a:r>
          </a:p>
          <a:p>
            <a:pPr algn="ctr"/>
            <a:r>
              <a:rPr lang="ru-RU" b="1" dirty="0" smtClean="0"/>
              <a:t>ШО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9" y="1923909"/>
            <a:ext cx="2814155" cy="35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НЕЙТРАЛЬНОЕ ОБОРУДОВАНИЕ. Подставки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7919" y="5212726"/>
            <a:ext cx="2724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Подставка для кухонного</a:t>
            </a:r>
          </a:p>
          <a:p>
            <a:pPr algn="ctr"/>
            <a:r>
              <a:rPr lang="ru-RU" b="1" dirty="0" smtClean="0"/>
              <a:t> инвентаря ПКИ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36065" y="5509122"/>
            <a:ext cx="4047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Подставка для электромеханического </a:t>
            </a:r>
          </a:p>
          <a:p>
            <a:pPr algn="ctr"/>
            <a:r>
              <a:rPr lang="ru-RU" b="1" dirty="0" smtClean="0"/>
              <a:t>оборудования ПДЭ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70" y="2844424"/>
            <a:ext cx="2218268" cy="2141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5" y="2844424"/>
            <a:ext cx="3020793" cy="2368302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НЕЙТРАЛЬНОЕ ОБОРУДОВАНИЕ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2435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7" y="738401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7060" y="1424970"/>
            <a:ext cx="71113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Широкий размерный ряд модулей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позволяет подобрать линию под любую площадь</a:t>
            </a:r>
            <a:endParaRPr lang="ru-RU" sz="20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1403648" y="3226330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406405" y="2564904"/>
            <a:ext cx="3822982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+mj-lt"/>
                <a:ea typeface="Dotum" pitchFamily="34" charset="-127"/>
              </a:rPr>
              <a:t>д</a:t>
            </a:r>
            <a:r>
              <a:rPr lang="ru-RU" sz="20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лина модулей</a:t>
            </a:r>
            <a:endParaRPr lang="ru-RU" sz="2000" dirty="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64097" y="3212976"/>
            <a:ext cx="1767744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1 120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мм</a:t>
            </a: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3248045" y="5333171"/>
            <a:ext cx="3700219" cy="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3263732" y="4376936"/>
            <a:ext cx="804212" cy="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3263732" y="3446100"/>
            <a:ext cx="804212" cy="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4078238" y="3446100"/>
            <a:ext cx="0" cy="189862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1403648" y="4128680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1403649" y="4115326"/>
            <a:ext cx="1728192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1 200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мм</a:t>
            </a:r>
          </a:p>
        </p:txBody>
      </p:sp>
      <p:sp>
        <p:nvSpPr>
          <p:cNvPr id="96" name="Прямоугольник с двумя скругленными противолежащими углами 95"/>
          <p:cNvSpPr/>
          <p:nvPr/>
        </p:nvSpPr>
        <p:spPr>
          <a:xfrm>
            <a:off x="1379999" y="5096464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1364097" y="5083110"/>
            <a:ext cx="1767743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1 500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6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724128" y="5083110"/>
            <a:ext cx="2448272" cy="500122"/>
          </a:xfrm>
          <a:prstGeom prst="straightConnector1">
            <a:avLst/>
          </a:prstGeom>
          <a:ln w="127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47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04" y="1780629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30" y="66639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9068" y="1352962"/>
            <a:ext cx="6175260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Эффективное использование пространства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  <a:ea typeface="Dotum" pitchFamily="34" charset="-127"/>
              </a:rPr>
              <a:t>д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вери-«купе» со стороны обслуживающего персонала</a:t>
            </a:r>
            <a:endParaRPr lang="ru-RU" sz="2000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90" name="Прямая соединительная линия 89"/>
          <p:cNvCxnSpPr>
            <a:endCxn id="24" idx="0"/>
          </p:cNvCxnSpPr>
          <p:nvPr/>
        </p:nvCxnSpPr>
        <p:spPr>
          <a:xfrm flipH="1" flipV="1">
            <a:off x="3535865" y="4395410"/>
            <a:ext cx="3373039" cy="94931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027710" y="4048144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99719" y="4149080"/>
            <a:ext cx="2376264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двери-«купе»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7</a:t>
            </a:r>
            <a:endParaRPr lang="ru-RU" sz="4400" b="1" dirty="0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5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3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СТОЙКА  ДЛЯ 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ПРИБОРОВ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СП-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700-02</a:t>
            </a:r>
            <a:endParaRPr lang="ru-RU" sz="2000" b="1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367" y="2709499"/>
            <a:ext cx="4392488" cy="255454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полка для хлеба двух сортов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5 секций для хранения: </a:t>
            </a:r>
          </a:p>
          <a:p>
            <a:r>
              <a:rPr lang="ru-RU" sz="1600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     - столовых ложек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     -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чайных ложек</a:t>
            </a:r>
          </a:p>
          <a:p>
            <a:r>
              <a:rPr lang="ru-RU" sz="1600" dirty="0">
                <a:solidFill>
                  <a:schemeClr val="tx1"/>
                </a:solidFill>
                <a:latin typeface="+mj-lt"/>
                <a:ea typeface="Dotum" pitchFamily="34" charset="-127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    -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вилок</a:t>
            </a:r>
          </a:p>
          <a:p>
            <a:r>
              <a:rPr lang="ru-RU" sz="1600" dirty="0">
                <a:solidFill>
                  <a:schemeClr val="tx1"/>
                </a:solidFill>
                <a:latin typeface="+mj-lt"/>
                <a:ea typeface="Dotum" pitchFamily="34" charset="-127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    -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столовых ножей</a:t>
            </a:r>
          </a:p>
          <a:p>
            <a:r>
              <a:rPr lang="ru-RU" sz="1600" dirty="0">
                <a:solidFill>
                  <a:schemeClr val="tx1"/>
                </a:solidFill>
                <a:latin typeface="+mj-lt"/>
                <a:ea typeface="Dotum" pitchFamily="34" charset="-127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    -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салфеток</a:t>
            </a:r>
          </a:p>
          <a:p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ниша для хранения подносов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12946"/>
            <a:ext cx="2880320" cy="4347653"/>
          </a:xfrm>
          <a:prstGeom prst="rect">
            <a:avLst/>
          </a:prstGeom>
        </p:spPr>
      </p:pic>
      <p:grpSp>
        <p:nvGrpSpPr>
          <p:cNvPr id="9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0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15516" y="69269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Заводы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852784" cy="2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853234" cy="2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7544" y="1124744"/>
            <a:ext cx="207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АТЕСИ-Люберцы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83" y="1126346"/>
            <a:ext cx="207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АТЕСИ-Серпухов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40" y="3861048"/>
            <a:ext cx="3883285" cy="258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82840" y="3873295"/>
            <a:ext cx="260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АТЕСИ-Тамбов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215516" y="4231508"/>
            <a:ext cx="2437384" cy="20621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FF"/>
                </a:solidFill>
              </a:rPr>
              <a:t>C</a:t>
            </a:r>
            <a:r>
              <a:rPr lang="ru-RU" sz="1600" dirty="0" err="1" smtClean="0">
                <a:solidFill>
                  <a:srgbClr val="0000FF"/>
                </a:solidFill>
              </a:rPr>
              <a:t>уммарная</a:t>
            </a:r>
            <a:r>
              <a:rPr lang="ru-RU" sz="1600" dirty="0" smtClean="0">
                <a:solidFill>
                  <a:srgbClr val="0000FF"/>
                </a:solidFill>
              </a:rPr>
              <a:t> производственная площадь – </a:t>
            </a:r>
            <a:r>
              <a:rPr lang="en-US" sz="1600" dirty="0" smtClean="0">
                <a:solidFill>
                  <a:srgbClr val="0000FF"/>
                </a:solidFill>
              </a:rPr>
              <a:t>2</a:t>
            </a:r>
            <a:r>
              <a:rPr lang="ru-RU" sz="1600" dirty="0" smtClean="0">
                <a:solidFill>
                  <a:srgbClr val="0000FF"/>
                </a:solidFill>
              </a:rPr>
              <a:t>5 0</a:t>
            </a:r>
            <a:r>
              <a:rPr lang="en-US" sz="1600" dirty="0" smtClean="0">
                <a:solidFill>
                  <a:srgbClr val="0000FF"/>
                </a:solidFill>
              </a:rPr>
              <a:t>00 </a:t>
            </a:r>
            <a:r>
              <a:rPr lang="ru-RU" sz="1600" dirty="0" smtClean="0">
                <a:solidFill>
                  <a:srgbClr val="0000FF"/>
                </a:solidFill>
              </a:rPr>
              <a:t>м²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Суммарная складская площадь – 4 </a:t>
            </a:r>
            <a:r>
              <a:rPr lang="ru-RU" sz="1600" dirty="0">
                <a:solidFill>
                  <a:srgbClr val="0000FF"/>
                </a:solidFill>
              </a:rPr>
              <a:t>500  м²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Общая численность сотрудников – 250 человек</a:t>
            </a:r>
            <a:endParaRPr lang="ru-RU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1" y="1449198"/>
            <a:ext cx="4718918" cy="4718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066" y="2902292"/>
            <a:ext cx="4642013" cy="270843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эффективное динамическое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охлаждение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температурный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режим +2 … +6 °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3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съемные перфорированные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полки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высокий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уровень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теплоизоляции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дверцы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со стороны клиента с самозакрывающимся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механизмом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освещение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внутреннего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объема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от сети 220 В, 50 Гц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ХОЛОДИЛЬНАЯ 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ВИТРИНА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ХВ-1120-02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ХВ-1200-02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ХВ-1500-02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26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МОДУЛЬ ПОДОГРЕВА ТАРЕЛОК</a:t>
            </a:r>
          </a:p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МПТ-2. 950-02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83" y="1700808"/>
            <a:ext cx="4399200" cy="439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292" y="3392576"/>
            <a:ext cx="5263728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00CC"/>
                </a:solidFill>
                <a:effectLst/>
                <a:latin typeface="+mj-lt"/>
                <a:ea typeface="Dotum" pitchFamily="34" charset="-127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вместимость до 90 тарелок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диаметр тарелок от 160 до 320 мм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2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ОХЛАЖДАЕМЫЙ  СТОЛ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ОС-1120-02-О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ОС-1200-02-О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ОС-1200-02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04" y="1772816"/>
            <a:ext cx="4399200" cy="439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3501008"/>
            <a:ext cx="4991344" cy="1600438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астронормированная ванна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гл. 150мм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под столешницей тумба с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дверями-купе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температурный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режим +2 … +6 °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</a:p>
          <a:p>
            <a:pPr marL="342900" indent="-342900"/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6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399200" cy="439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ОХЛАЖДАЕМЫЙ  СТОЛ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ОС-1500-02-О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ОС-1500-02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501008"/>
            <a:ext cx="4991344" cy="135421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астронормированная ванна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гл. 150мм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под столешницей тумба с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дверями-купе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температурный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режим +2 … +6 °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</a:p>
        </p:txBody>
      </p:sp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80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МАРМИТ ДЛЯ  ПЕРВЫХ  БЛЮД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М1-1.700-02-О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46" y="1627815"/>
            <a:ext cx="4399200" cy="439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для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кастрюль 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баков до 50 литров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шесть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уровней регулировки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мощности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29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МАРМИТ ДЛЯ  ПЕРВЫХ  БЛЮД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М1-2.1120-02-О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М1-2.1200-02-О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для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кастрюль 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баков до 50 литров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шесть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уровней регулировки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мощности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8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МАРМИТ ДЛЯ  ПЕРВЫХ  БЛЮД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М1-3.1500-02-О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для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кастрюль 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баков до 50 литров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шесть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уровней регулировки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мощности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9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63121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МАРМИТ ДЛЯ  ВТОРЫХ  БЛЮД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М2-1120-02-ПО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М2-1120-02-СО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М2-1200-02-ПО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М2-1200-02-СО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915" y="3429000"/>
            <a:ext cx="4991344" cy="184665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гастроемкости глубиной до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150мм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под столешницей тумба с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дверями-купе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два варианта исполнения:</a:t>
            </a:r>
          </a:p>
          <a:p>
            <a:pPr marL="800100" lvl="1" indent="-34290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сухой нагрев</a:t>
            </a:r>
          </a:p>
          <a:p>
            <a:pPr marL="800100" lvl="1" indent="-34290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паровой нагрев</a:t>
            </a:r>
          </a:p>
          <a:p>
            <a:pPr lvl="1"/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МАРМИТ ДЛЯ  ВТОРЫХ  БЛЮД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М2-1500-02-ПО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М2-1500-02-СО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915" y="3429000"/>
            <a:ext cx="4991344" cy="184665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гастроемкости глубиной до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150мм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под столешницей тумба с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дверями-купе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два варианта исполнения:</a:t>
            </a:r>
          </a:p>
          <a:p>
            <a:pPr marL="800100" lvl="1" indent="-34290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сухой нагрев</a:t>
            </a:r>
          </a:p>
          <a:p>
            <a:pPr marL="800100" lvl="1" indent="-34290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паровой нагрев</a:t>
            </a:r>
          </a:p>
          <a:p>
            <a:pPr lvl="1"/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399200" cy="4399200"/>
          </a:xfrm>
          <a:prstGeom prst="rect">
            <a:avLst/>
          </a:prstGeom>
        </p:spPr>
      </p:pic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3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61448"/>
            <a:ext cx="4399200" cy="439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224676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ПРИЛАВОК  ДЛЯ  ГОРЯЧИХ  НАПИТКОВ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ПГН-1120-02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ПГН-1120-02-О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ПГН-1200-02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ПГН-1200-02-О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ПГН-1500-02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ПГН-1500-02-О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866" y="3861048"/>
            <a:ext cx="4991344" cy="144655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укороченная полка </a:t>
            </a:r>
          </a:p>
          <a:p>
            <a:endParaRPr lang="ru-RU" sz="600" b="1" dirty="0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2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электрические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розетки</a:t>
            </a:r>
          </a:p>
          <a:p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под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столешницей тумба с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дверями-купе</a:t>
            </a:r>
          </a:p>
          <a:p>
            <a:endParaRPr lang="ru-RU" sz="600" b="1" dirty="0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1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Производственный потенциал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236296" cy="482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484784"/>
            <a:ext cx="5328592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передовое станочное оборудование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высококвалифицированный персонал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собственный </a:t>
            </a:r>
            <a:r>
              <a:rPr lang="ru-RU" sz="1600" dirty="0" err="1" smtClean="0">
                <a:solidFill>
                  <a:srgbClr val="0000FF"/>
                </a:solidFill>
              </a:rPr>
              <a:t>конструктоско-технологический</a:t>
            </a:r>
            <a:r>
              <a:rPr lang="ru-RU" sz="1600" dirty="0" smtClean="0">
                <a:solidFill>
                  <a:srgbClr val="0000FF"/>
                </a:solidFill>
              </a:rPr>
              <a:t> отдел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00FF"/>
                </a:solidFill>
              </a:rPr>
              <a:t>собственная испытательная лаборатория и отдел качества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2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5" y="1844824"/>
            <a:ext cx="4399200" cy="439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КАССОВЫЙ   СТОЛ С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ПОДЛОКОТНИКОМ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КСП-1120-02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КСП-1200-02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63" y="3212976"/>
            <a:ext cx="5263728" cy="126188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комплектуется  электрической  розеткой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может быть смонтирован в правом и левом исполнении подлокотника</a:t>
            </a:r>
            <a:endParaRPr lang="ru-RU" sz="1600" b="1" dirty="0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11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90484"/>
            <a:ext cx="4399200" cy="439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КАССОВЫЙ  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СТОЛ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КСУ- </a:t>
            </a:r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700-02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163" y="3212976"/>
            <a:ext cx="5263728" cy="677108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 комплектуется  электрической  розеткой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работает </a:t>
            </a:r>
            <a:r>
              <a:rPr lang="ru-RU" sz="1600" b="1" dirty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от сети 220 В, 50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+mj-lt"/>
                <a:ea typeface="Dotum" pitchFamily="34" charset="-127"/>
              </a:rPr>
              <a:t>Гц</a:t>
            </a:r>
            <a:endParaRPr lang="ru-RU" sz="1600" b="1" dirty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3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tesy.ru/upload/iblock/bd4/Rivera-_-povorotnyy-modul-PMVN_9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600400" cy="36004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620688"/>
            <a:ext cx="4608512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ПОВОРОТНЫЕ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МОДУЛИ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1484784"/>
            <a:ext cx="2664296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+mj-lt"/>
                <a:ea typeface="Dotum" pitchFamily="34" charset="-127"/>
              </a:rPr>
              <a:t>ВНУТРЕННИЙ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ПМВН</a:t>
            </a:r>
          </a:p>
        </p:txBody>
      </p:sp>
      <p:pic>
        <p:nvPicPr>
          <p:cNvPr id="84996" name="Picture 4" descr="https://atesy.ru/upload/iblock/5ae/Rivera-_-povorotnyy-modul-PMVSH_90_02-_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33664"/>
            <a:ext cx="3024336" cy="30243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483768" y="3789040"/>
            <a:ext cx="2251332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+mj-lt"/>
                <a:ea typeface="Dotum" pitchFamily="34" charset="-127"/>
              </a:rPr>
              <a:t>ВНЕШНИЙ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 ПМВШ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04048" y="1124744"/>
            <a:ext cx="370790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/>
              <a:t>В комплект модуля входит направляющая для подносов, выполненная из нержавеющей стали AISI430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Направляющая представляет собой сплошную поверхность с выпуклыми формовками для облегчения скольжения подносов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 Направляющая поворотного модуля может соединяться с</a:t>
            </a:r>
            <a:br>
              <a:rPr lang="ru-RU" sz="1600" dirty="0" smtClean="0"/>
            </a:br>
            <a:r>
              <a:rPr lang="ru-RU" sz="1600" dirty="0" smtClean="0"/>
              <a:t>направляющими соседних модулей, формируя сплошную ровную поверхность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Конструкция сборная, бескаркасная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Предназначен для внутреннего/внешнего изгиба фронтальной линии под углом 90°</a:t>
            </a:r>
            <a:r>
              <a:rPr lang="en-US" sz="16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Может дополнительно оснащаться комплектом подсветки передней панели.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</p:spTree>
    <p:extLst>
      <p:ext uri="{BB962C8B-B14F-4D97-AF65-F5344CB8AC3E}">
        <p14:creationId xmlns:p14="http://schemas.microsoft.com/office/powerpoint/2010/main" val="5684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82946" name="Picture 2" descr="https://atesy.ru/upload/iblock/25b/Komplekt-iz-5_ti-g_ye-dlya-marmita-2_kh-blyud-1120mm-1200-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168352" cy="165618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851920" y="1412776"/>
          <a:ext cx="4871864" cy="1383701"/>
        </p:xfrm>
        <a:graphic>
          <a:graphicData uri="http://schemas.openxmlformats.org/drawingml/2006/table">
            <a:tbl>
              <a:tblPr/>
              <a:tblGrid>
                <a:gridCol w="2435932"/>
                <a:gridCol w="2435932"/>
              </a:tblGrid>
              <a:tr h="1383701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Комплект из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inherit"/>
                        </a:rPr>
                        <a:t>5-ти</a:t>
                      </a:r>
                      <a:r>
                        <a:rPr lang="ru-RU" sz="1200" b="1" dirty="0">
                          <a:latin typeface="inherit"/>
                        </a:rPr>
                        <a:t> г/ё для мармита 2-х блюд (1120мм, 1200 мм) линии раздачи питания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Для мармита 2-х блюд и </a:t>
                      </a:r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столов. Состав: GN-1/1-100мм + крышка - 1шт ; GN-1/2-150мм + крышка - 4шт.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03848" y="764704"/>
            <a:ext cx="5796136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КОМПЛЕКТЫ ГАСТРОЕМКОСТЕЙ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82948" name="Picture 4" descr="https://atesy.ru/upload/iblock/195/Komplekt-iz-6_ti-g_ye-dlya-marmita-2_kh-blyud-1500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29000"/>
            <a:ext cx="2952328" cy="215418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851920" y="3861048"/>
          <a:ext cx="4871864" cy="972922"/>
        </p:xfrm>
        <a:graphic>
          <a:graphicData uri="http://schemas.openxmlformats.org/drawingml/2006/table">
            <a:tbl>
              <a:tblPr/>
              <a:tblGrid>
                <a:gridCol w="2435932"/>
                <a:gridCol w="2435932"/>
              </a:tblGrid>
              <a:tr h="760781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Комплект </a:t>
                      </a:r>
                      <a:r>
                        <a:rPr lang="ru-RU" sz="1200" b="1" dirty="0" smtClean="0">
                          <a:latin typeface="inherit"/>
                        </a:rPr>
                        <a:t>из 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inherit"/>
                        </a:rPr>
                        <a:t>6-ти</a:t>
                      </a:r>
                      <a:r>
                        <a:rPr lang="ru-RU" sz="1200" b="1" dirty="0" smtClean="0">
                          <a:latin typeface="inherit"/>
                        </a:rPr>
                        <a:t> г/ё </a:t>
                      </a:r>
                      <a:r>
                        <a:rPr lang="ru-RU" sz="1200" b="1" dirty="0">
                          <a:latin typeface="inherit"/>
                        </a:rPr>
                        <a:t>для мармита 2-х </a:t>
                      </a:r>
                      <a:r>
                        <a:rPr lang="ru-RU" sz="1200" b="1" dirty="0" smtClean="0">
                          <a:latin typeface="inherit"/>
                        </a:rPr>
                        <a:t>блюд </a:t>
                      </a:r>
                      <a:r>
                        <a:rPr lang="ru-RU" sz="1200" b="1" dirty="0">
                          <a:latin typeface="inherit"/>
                        </a:rPr>
                        <a:t>(1500мм) линии раздачи питания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для мармита 2-х блюд и </a:t>
                      </a:r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столов состав: GN-1/1-100мм + крышка - 1шт.; GN-1/1-150мм + крышка - 1шт. ;GN-1/2-150мм + крышка - 4шт.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5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3203848" y="764704"/>
            <a:ext cx="5796136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ea typeface="Dotum" pitchFamily="34" charset="-127"/>
              </a:rPr>
              <a:t>КОМПЛЕКТЫ КОЛЕСНЫХ ОПОР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86018" name="Picture 2" descr="https://atesy.ru/upload/iblock/325/Karti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9"/>
            <a:ext cx="3672408" cy="3672408"/>
          </a:xfrm>
          <a:prstGeom prst="rect">
            <a:avLst/>
          </a:prstGeom>
          <a:noFill/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211960" y="1340768"/>
          <a:ext cx="4799856" cy="3816423"/>
        </p:xfrm>
        <a:graphic>
          <a:graphicData uri="http://schemas.openxmlformats.org/drawingml/2006/table">
            <a:tbl>
              <a:tblPr/>
              <a:tblGrid>
                <a:gridCol w="2399928"/>
                <a:gridCol w="2399928"/>
              </a:tblGrid>
              <a:tr h="657185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Комплект колес для </a:t>
                      </a:r>
                      <a:r>
                        <a:rPr lang="ru-RU" sz="1200" b="1" dirty="0" err="1">
                          <a:latin typeface="inherit"/>
                        </a:rPr>
                        <a:t>нейтр</a:t>
                      </a:r>
                      <a:r>
                        <a:rPr lang="ru-RU" sz="1200" b="1" dirty="0">
                          <a:latin typeface="inherit"/>
                        </a:rPr>
                        <a:t>. модуля Ривьера02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/>
                        <a:t>состав: 2 колеса с тормозом, 2 колеса без тормоза для СП- 700-02, ПМВН-90-02, ПМВШ-90-02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5132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Комплект колес для Ривьера - мармит 1-х блюд 2-х конф.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/>
                        <a:t>состав: 2 колеса с тормозом, 2 колеса без тормоза, комплект подключения к эл.сети для М1-2.1120-02-О, М1-2.1200-02-О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8"/>
                    </a:solidFill>
                  </a:tcPr>
                </a:tc>
              </a:tr>
              <a:tr h="855132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>
                          <a:latin typeface="inherit"/>
                        </a:rPr>
                        <a:t>Комплект колес для Ривьера - мармит 1-х блюд 3-х конф.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/>
                        <a:t>состав: 2 колеса с тормозом, 2 колеса без тормоза, комплект подключения к эл.сети для М1-3.1500-02-О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8974">
                <a:tc>
                  <a:txBody>
                    <a:bodyPr/>
                    <a:lstStyle/>
                    <a:p>
                      <a:pPr fontAlgn="ctr"/>
                      <a:r>
                        <a:rPr lang="ru-RU" sz="1200" b="1" dirty="0">
                          <a:latin typeface="inherit"/>
                        </a:rPr>
                        <a:t>Комплект колес для </a:t>
                      </a:r>
                      <a:r>
                        <a:rPr lang="ru-RU" sz="1200" b="1" dirty="0" err="1">
                          <a:latin typeface="inherit"/>
                        </a:rPr>
                        <a:t>электр</a:t>
                      </a:r>
                      <a:r>
                        <a:rPr lang="ru-RU" sz="1200" b="1" dirty="0">
                          <a:latin typeface="inherit"/>
                        </a:rPr>
                        <a:t>. модуля Ривьера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8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200" dirty="0"/>
                        <a:t>состав: 2 колеса с тормозом, 2 колеса без тормоза, комплект подключения к </a:t>
                      </a:r>
                      <a:r>
                        <a:rPr lang="ru-RU" sz="1200" dirty="0" err="1"/>
                        <a:t>эл.сети</a:t>
                      </a:r>
                      <a:r>
                        <a:rPr lang="ru-RU" sz="1200" dirty="0"/>
                        <a:t> для любого модуля (кроме СП- 700-02, ПМВН-90-02, ПМВШ-90-02, М1-3.1500-02-О, М1-2.1120-02-О, М1-2.1200-02-О)</a:t>
                      </a:r>
                    </a:p>
                  </a:txBody>
                  <a:tcPr marL="146304" marR="58522" marT="29261" marB="29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3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ПИТАНИЯ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89" y="189182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ПРИМЕРЫ РЕАЛИЗОВАННЫХ ПРОЕКТОВ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2" y="2389726"/>
            <a:ext cx="8028384" cy="4014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5010" y="1221389"/>
            <a:ext cx="3815056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Кафе-буфет </a:t>
            </a:r>
            <a:r>
              <a:rPr lang="en-US" sz="1600" b="1" dirty="0" smtClean="0">
                <a:solidFill>
                  <a:srgbClr val="0000FF"/>
                </a:solidFill>
              </a:rPr>
              <a:t>“</a:t>
            </a:r>
            <a:r>
              <a:rPr lang="en-US" sz="1600" b="1" dirty="0" err="1" smtClean="0">
                <a:solidFill>
                  <a:srgbClr val="0000FF"/>
                </a:solidFill>
              </a:rPr>
              <a:t>Veloute</a:t>
            </a:r>
            <a:r>
              <a:rPr lang="en-US" sz="1600" b="1" dirty="0" smtClean="0">
                <a:solidFill>
                  <a:srgbClr val="0000FF"/>
                </a:solidFill>
              </a:rPr>
              <a:t>” (</a:t>
            </a:r>
            <a:r>
              <a:rPr lang="ru-RU" sz="1600" b="1" dirty="0" err="1" smtClean="0">
                <a:solidFill>
                  <a:srgbClr val="0000FF"/>
                </a:solidFill>
              </a:rPr>
              <a:t>г.Москва</a:t>
            </a:r>
            <a:r>
              <a:rPr lang="ru-RU" sz="1600" b="1" dirty="0" smtClean="0">
                <a:solidFill>
                  <a:srgbClr val="0000FF"/>
                </a:solidFill>
              </a:rPr>
              <a:t>)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6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60032" y="1052736"/>
            <a:ext cx="381505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Столовая завода </a:t>
            </a:r>
            <a:r>
              <a:rPr lang="en-US" sz="1600" b="1" dirty="0" smtClean="0">
                <a:solidFill>
                  <a:srgbClr val="0000FF"/>
                </a:solidFill>
              </a:rPr>
              <a:t>“</a:t>
            </a:r>
            <a:r>
              <a:rPr lang="ru-RU" sz="1600" b="1" dirty="0" smtClean="0">
                <a:solidFill>
                  <a:srgbClr val="0000FF"/>
                </a:solidFill>
              </a:rPr>
              <a:t>Вертолеты России</a:t>
            </a:r>
            <a:r>
              <a:rPr lang="en-US" sz="1600" b="1" dirty="0" smtClean="0">
                <a:solidFill>
                  <a:srgbClr val="0000FF"/>
                </a:solidFill>
              </a:rPr>
              <a:t>” </a:t>
            </a:r>
            <a:r>
              <a:rPr lang="ru-RU" sz="1600" b="1" dirty="0" smtClean="0">
                <a:solidFill>
                  <a:srgbClr val="0000FF"/>
                </a:solidFill>
              </a:rPr>
              <a:t>(Московская область)</a:t>
            </a:r>
            <a:endParaRPr lang="ru-RU" sz="1600" b="1" dirty="0">
              <a:solidFill>
                <a:srgbClr val="0000FF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ПИТАНИЯ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89" y="189182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ПРИМЕРЫ РЕАЛИЗОВАННЫХ ПРОЕКТОВ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1" y="2324954"/>
            <a:ext cx="8892480" cy="4056374"/>
          </a:xfrm>
          <a:prstGeom prst="rect">
            <a:avLst/>
          </a:prstGeom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3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60032" y="1052736"/>
            <a:ext cx="381505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Ресторан</a:t>
            </a:r>
            <a:r>
              <a:rPr lang="en-US" sz="1600" b="1" dirty="0" smtClean="0">
                <a:solidFill>
                  <a:srgbClr val="0000FF"/>
                </a:solidFill>
              </a:rPr>
              <a:t>“</a:t>
            </a:r>
            <a:r>
              <a:rPr lang="ru-RU" sz="1600" b="1" dirty="0" smtClean="0">
                <a:solidFill>
                  <a:srgbClr val="0000FF"/>
                </a:solidFill>
              </a:rPr>
              <a:t>Деревня</a:t>
            </a:r>
            <a:r>
              <a:rPr lang="en-US" sz="1600" b="1" dirty="0" smtClean="0">
                <a:solidFill>
                  <a:srgbClr val="0000FF"/>
                </a:solidFill>
              </a:rPr>
              <a:t>” </a:t>
            </a:r>
            <a:r>
              <a:rPr lang="ru-RU" sz="1600" b="1" dirty="0" smtClean="0">
                <a:solidFill>
                  <a:srgbClr val="0000FF"/>
                </a:solidFill>
              </a:rPr>
              <a:t>(международный аэропорт Шереметьево)</a:t>
            </a:r>
            <a:endParaRPr lang="ru-RU" sz="1600" b="1" dirty="0">
              <a:solidFill>
                <a:srgbClr val="0000FF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ПИТАНИЯ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89" y="189182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ПРИМЕРЫ РЕАЛИЗОВАННЫХ ПРОЕКТОВ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88066" name="Picture 2" descr="https://atesy.ru/upload/resize_cache/iblock/9da/1400_700_2821712164bebe8964a3cb4f91f48bb72/image_20_12_19_05_55_2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420888"/>
            <a:ext cx="6922096" cy="36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8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5688632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встраиваемая линия раздачи питания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2259" y="4797152"/>
            <a:ext cx="313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преимущество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в  дизайне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0" y="2060848"/>
            <a:ext cx="7591574" cy="2897306"/>
          </a:xfrm>
          <a:prstGeom prst="rect">
            <a:avLst/>
          </a:prstGeom>
        </p:spPr>
      </p:pic>
      <p:grpSp>
        <p:nvGrpSpPr>
          <p:cNvPr id="4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7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546095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неограниченное количество вариантов декорирования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75" y="1631780"/>
            <a:ext cx="6053658" cy="4677540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2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9" name="Прямая соединительная линия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1045185"/>
            <a:ext cx="91399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TPS</a:t>
            </a:r>
            <a:r>
              <a:rPr lang="en-US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TOYOTA PRODUCTION SYSTEM</a:t>
            </a:r>
            <a:endParaRPr lang="ru-RU" sz="3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3" y="2248272"/>
            <a:ext cx="8071573" cy="39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0240"/>
            <a:ext cx="1315864" cy="131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764704"/>
            <a:ext cx="878497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 smtClean="0"/>
              <a:t>На всех предприятиях АТЕСИ реализован принцип бережливого производства</a:t>
            </a:r>
            <a:endParaRPr lang="ru-RU" sz="175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9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546095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неограниченное количество вариантов декорирования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89090" name="Picture 2" descr="https://atesy.ru/upload/iblock/d5c/Colours-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6712656" cy="3888432"/>
          </a:xfrm>
          <a:prstGeom prst="rect">
            <a:avLst/>
          </a:prstGeom>
          <a:noFill/>
        </p:spPr>
      </p:pic>
      <p:pic>
        <p:nvPicPr>
          <p:cNvPr id="89092" name="Picture 4" descr="https://atesy.ru/upload/iblock/3c5/tsvet-3137-Vishnya-_2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772816"/>
            <a:ext cx="2036355" cy="2726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9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01" y="666772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Варианты декорированных модулей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4430"/>
            <a:ext cx="2723965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3318DC-1A37-4AEB-9CE2-9AC1A3C9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2168840"/>
            <a:ext cx="3600000" cy="36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597B3F-BAD0-4B31-9F3B-EFFAE5E09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5" y="1988840"/>
            <a:ext cx="3960000" cy="39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D93F6B-5F64-49B8-95D7-716D2801D00B}"/>
              </a:ext>
            </a:extLst>
          </p:cNvPr>
          <p:cNvSpPr txBox="1"/>
          <p:nvPr/>
        </p:nvSpPr>
        <p:spPr>
          <a:xfrm>
            <a:off x="1151112" y="1955926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+mj-lt"/>
                <a:ea typeface="Dotum" pitchFamily="34" charset="-127"/>
              </a:rPr>
              <a:t>натуральное дерево                           искусственный камень и </a:t>
            </a:r>
            <a:r>
              <a:rPr lang="ru-RU" sz="2000" b="1" dirty="0" err="1">
                <a:solidFill>
                  <a:srgbClr val="FF0000"/>
                </a:solidFill>
                <a:latin typeface="+mj-lt"/>
                <a:ea typeface="Dotum" pitchFamily="34" charset="-127"/>
              </a:rPr>
              <a:t>скинали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Dotum" pitchFamily="34" charset="-127"/>
              </a:rPr>
              <a:t>                     </a:t>
            </a:r>
          </a:p>
        </p:txBody>
      </p:sp>
      <p:grpSp>
        <p:nvGrpSpPr>
          <p:cNvPr id="3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88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</a:t>
            </a:r>
            <a:r>
              <a:rPr lang="ru-RU" sz="2000" b="1" dirty="0" smtClean="0"/>
              <a:t>ПИТАНИЯ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4" y="2015265"/>
            <a:ext cx="2592290" cy="17281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1507725"/>
            <a:ext cx="194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Мармит 2-х блюд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6" y="4627440"/>
            <a:ext cx="2322186" cy="1548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251" y="4144622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Охлаждаемый стол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717267"/>
            <a:ext cx="1291335" cy="1937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65360" y="1516487"/>
            <a:ext cx="314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Стойка для приборов и хлеба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08" y="2201277"/>
            <a:ext cx="2160240" cy="16201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16" y="4293096"/>
            <a:ext cx="2376264" cy="17821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82716" y="4006123"/>
            <a:ext cx="227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Мармит 1-х блюд </a:t>
            </a:r>
          </a:p>
          <a:p>
            <a:pPr algn="ctr"/>
            <a:r>
              <a:rPr lang="ru-RU" b="1" dirty="0" smtClean="0"/>
              <a:t>под </a:t>
            </a:r>
            <a:r>
              <a:rPr lang="ru-RU" b="1" dirty="0" err="1" smtClean="0"/>
              <a:t>электросупницы</a:t>
            </a:r>
            <a:endParaRPr lang="ru-RU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2" y="4627440"/>
            <a:ext cx="1291335" cy="1558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65360" y="4264461"/>
            <a:ext cx="292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Модуль подогрева тарелок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01699" y="2015265"/>
            <a:ext cx="200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Мармит 1-х блюд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8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</a:t>
            </a:r>
            <a:r>
              <a:rPr lang="ru-RU" sz="2000" b="1" dirty="0" smtClean="0"/>
              <a:t>ПИТАНИЯ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1507725"/>
            <a:ext cx="29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Охлаждаемая поверхность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112642" name="Picture 2" descr="https://atesy.ru/upload/iblock/4c0/OP_1200_1540_02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44824"/>
            <a:ext cx="2664296" cy="1498667"/>
          </a:xfrm>
          <a:prstGeom prst="rect">
            <a:avLst/>
          </a:prstGeom>
          <a:noFill/>
        </p:spPr>
      </p:pic>
      <p:pic>
        <p:nvPicPr>
          <p:cNvPr id="112644" name="Picture 4" descr="https://atesy.ru/upload/iblock/704/PMVSH_90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72816"/>
            <a:ext cx="2016224" cy="201622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427984" y="1556792"/>
            <a:ext cx="321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Поворотный модуль внешний</a:t>
            </a:r>
          </a:p>
        </p:txBody>
      </p:sp>
      <p:pic>
        <p:nvPicPr>
          <p:cNvPr id="112646" name="Picture 6" descr="https://atesy.ru/upload/iblock/39e/PMVN_90_02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2878966" cy="215922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07504" y="53012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Поворотный модуль внутренний</a:t>
            </a:r>
          </a:p>
        </p:txBody>
      </p:sp>
      <p:pic>
        <p:nvPicPr>
          <p:cNvPr id="112648" name="Picture 8" descr="https://atesy.ru/upload/iblock/574/tumba_podstavka-TP_1370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149080"/>
            <a:ext cx="3168352" cy="222774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347864" y="3861048"/>
            <a:ext cx="188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Тумба-подставка</a:t>
            </a:r>
          </a:p>
        </p:txBody>
      </p:sp>
      <p:pic>
        <p:nvPicPr>
          <p:cNvPr id="112654" name="Picture 14" descr="https://atesy.ru/upload/iblock/020/KSP_1370_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149080"/>
            <a:ext cx="2636907" cy="197768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6156176" y="3717032"/>
            <a:ext cx="193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Кассовый стол </a:t>
            </a:r>
          </a:p>
          <a:p>
            <a:pPr algn="ctr"/>
            <a:r>
              <a:rPr lang="ru-RU" b="1" dirty="0" smtClean="0"/>
              <a:t>с подлокотником</a:t>
            </a:r>
          </a:p>
        </p:txBody>
      </p:sp>
    </p:spTree>
    <p:extLst>
      <p:ext uri="{BB962C8B-B14F-4D97-AF65-F5344CB8AC3E}">
        <p14:creationId xmlns:p14="http://schemas.microsoft.com/office/powerpoint/2010/main" val="13776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tesy.ru/upload/iblock/ec0/96ez4z4cg5v6pwphgn0jc3uoslxh7xon/abb30250_5402_11eb_8e07_002590c0bb7c_3a11bdc9_66e0_11eb_8e0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103694"/>
            <a:ext cx="3672408" cy="2754306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</a:t>
            </a:r>
            <a:r>
              <a:rPr lang="ru-RU" sz="2000" b="1" dirty="0" smtClean="0"/>
              <a:t>ПИТАНИЯ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1026" name="Picture 2" descr="https://atesy.ru/upload/iblock/543/qyn6evm3tua896aoatr5ke0cydwjnvqb/b27c0c2d_dbb1_11ea_8e02_002590c0bb7c_f4463249_f33b_11ea_8e03_002590c0bb7c.resiz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525548" cy="309872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07704" y="12687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Тепловая витрина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6096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Чафиндиш</a:t>
            </a:r>
            <a:r>
              <a:rPr lang="ru-RU" b="1" dirty="0" smtClean="0"/>
              <a:t> 1-х блюд</a:t>
            </a:r>
          </a:p>
        </p:txBody>
      </p:sp>
      <p:pic>
        <p:nvPicPr>
          <p:cNvPr id="1028" name="Picture 4" descr="https://atesy.ru/upload/iblock/17c/5ee0wzrc5ubne97ld5bepo9m0jxt8enw/56addf57_d0aa_11ea_8e02_002590c0bb7c_5b7bdf42_4449_11eb_8e06_002590c0bb7c.resiz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916832"/>
            <a:ext cx="3528392" cy="264629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827584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Чафиндиш</a:t>
            </a:r>
            <a:r>
              <a:rPr lang="ru-RU" b="1" dirty="0" smtClean="0"/>
              <a:t> 2-х блюд</a:t>
            </a:r>
          </a:p>
        </p:txBody>
      </p:sp>
    </p:spTree>
    <p:extLst>
      <p:ext uri="{BB962C8B-B14F-4D97-AF65-F5344CB8AC3E}">
        <p14:creationId xmlns:p14="http://schemas.microsoft.com/office/powerpoint/2010/main" val="13776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</a:t>
            </a:r>
            <a:r>
              <a:rPr lang="ru-RU" sz="2000" b="1" dirty="0" smtClean="0"/>
              <a:t>ПИТАНИЯ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>
          <a:xfrm>
            <a:off x="431032" y="594928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Холодильная витрина кубическая </a:t>
            </a:r>
            <a:r>
              <a:rPr lang="ru-RU" sz="2000" b="1" dirty="0" smtClean="0">
                <a:solidFill>
                  <a:srgbClr val="FF0000"/>
                </a:solidFill>
              </a:rPr>
              <a:t>закрытого типа </a:t>
            </a:r>
            <a:r>
              <a:rPr lang="ru-RU" sz="2000" b="1" cap="all" dirty="0" smtClean="0">
                <a:solidFill>
                  <a:srgbClr val="FF0000"/>
                </a:solidFill>
              </a:rPr>
              <a:t>ХВ- 900-1240-02-К </a:t>
            </a:r>
          </a:p>
          <a:p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Максим\Desktop\a56f8bf3_3f51_11e9_8db9_002590c0bb7c_00620f18_8b0f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365104" cy="436510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355976" y="12687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Благодаря нижнему расположению испарителя холодильного агрегата, круговому остеклению и стеклянным полкам, холодильная витрина выглядит абсолютно прозрачной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Внутренний объем витрины равномерно охлаждается эффективной динамической системой, оснащенной 2-я мощными вентиляторами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Температурный режим, настраиваемый в диапазоне от +5°C до +10°C, равномерно поддерживается во всех точках витрины, обеспечивая оптимальные условия для хранения продуктов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Корпус витрины из стеклопакетов и светодиодная подсветка каждой полки обеспечивают полный обзор демонстрируемых блюд, привлекая внимание клиентов и, вызывая повышенный спрос</a:t>
            </a:r>
          </a:p>
        </p:txBody>
      </p:sp>
    </p:spTree>
    <p:extLst>
      <p:ext uri="{BB962C8B-B14F-4D97-AF65-F5344CB8AC3E}">
        <p14:creationId xmlns:p14="http://schemas.microsoft.com/office/powerpoint/2010/main" val="2087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ЛИНИИ </a:t>
            </a:r>
            <a:r>
              <a:rPr lang="ru-RU" sz="2000" b="1" dirty="0"/>
              <a:t>РАЗДАЧИ </a:t>
            </a:r>
            <a:r>
              <a:rPr lang="ru-RU" sz="2000" b="1" dirty="0" smtClean="0"/>
              <a:t>ПИТАНИЯ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>
          <a:xfrm>
            <a:off x="406358" y="571728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Холодильная витрина кубическая </a:t>
            </a:r>
            <a:r>
              <a:rPr lang="ru-RU" sz="2000" b="1" dirty="0" smtClean="0">
                <a:solidFill>
                  <a:srgbClr val="FF0000"/>
                </a:solidFill>
              </a:rPr>
              <a:t>ЗАКРЫТОГО типа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cap="all" dirty="0" smtClean="0">
                <a:solidFill>
                  <a:srgbClr val="FF0000"/>
                </a:solidFill>
              </a:rPr>
              <a:t>ХВ- 900-1240-02-К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Максим\Desktop\a56f8bf3_3f51_11e9_8db9_002590c0bb7c_f6143c41_9175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536504" cy="380704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355976" y="141277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Маятниковые двери со стороны покупателя и корпус из стеклопакетов обеспечивают высокую </a:t>
            </a:r>
            <a:r>
              <a:rPr lang="ru-RU" dirty="0" err="1" smtClean="0"/>
              <a:t>энергоэффективность</a:t>
            </a:r>
            <a:r>
              <a:rPr lang="ru-RU" dirty="0" smtClean="0"/>
              <a:t> витрины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Двери-купе со стороны обслуживающего персонала легко снимаются, обеспечивая удобство санитарной обработки витрины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Три съемные полки из закаленного стекла формируют площадь 1,27 м.кв. для выкладки готовых блюд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Нижняя полка состоит из четырех съемных панелей, образующих поверхность для выкладки готовых блюд. Вместо панелей можно разместить две </a:t>
            </a:r>
            <a:r>
              <a:rPr lang="ru-RU" dirty="0" err="1" smtClean="0"/>
              <a:t>гастроемкост</a:t>
            </a:r>
            <a:r>
              <a:rPr lang="ru-RU" dirty="0" smtClean="0"/>
              <a:t> GN-1/1, максимальной глубины 150 мм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115645"/>
            <a:ext cx="7992888" cy="769441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методология комплектования линии раздачи</a:t>
            </a:r>
          </a:p>
          <a:p>
            <a:r>
              <a:rPr lang="ru-RU" sz="2000" b="1" dirty="0">
                <a:solidFill>
                  <a:srgbClr val="FF0000"/>
                </a:solidFill>
                <a:latin typeface="+mj-lt"/>
                <a:ea typeface="Dotum" pitchFamily="34" charset="-127"/>
              </a:rPr>
              <a:t>позиционирование модулей со стороны обслуживающего персонала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2723965" cy="5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2132856"/>
            <a:ext cx="8316416" cy="18960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5576" y="3080862"/>
            <a:ext cx="118206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СП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11760" y="3080862"/>
            <a:ext cx="113170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ХВ-1200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95936" y="3080862"/>
            <a:ext cx="122413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М1.2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52120" y="3080862"/>
            <a:ext cx="115212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М2-1500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49363" y="3080862"/>
            <a:ext cx="121106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КСП</a:t>
            </a: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683567" y="5242554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55576" y="5229200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левый замыкающий</a:t>
            </a:r>
          </a:p>
        </p:txBody>
      </p:sp>
      <p:cxnSp>
        <p:nvCxnSpPr>
          <p:cNvPr id="35" name="Прямая соединительная линия 34"/>
          <p:cNvCxnSpPr>
            <a:endCxn id="34" idx="0"/>
          </p:cNvCxnSpPr>
          <p:nvPr/>
        </p:nvCxnSpPr>
        <p:spPr>
          <a:xfrm>
            <a:off x="1344064" y="3645024"/>
            <a:ext cx="599644" cy="158417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6203458" y="5242554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275467" y="5229200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правый замыкающий</a:t>
            </a:r>
          </a:p>
        </p:txBody>
      </p:sp>
      <p:cxnSp>
        <p:nvCxnSpPr>
          <p:cNvPr id="39" name="Прямая соединительная линия 38"/>
          <p:cNvCxnSpPr>
            <a:endCxn id="38" idx="0"/>
          </p:cNvCxnSpPr>
          <p:nvPr/>
        </p:nvCxnSpPr>
        <p:spPr>
          <a:xfrm flipH="1">
            <a:off x="7463599" y="3658378"/>
            <a:ext cx="420770" cy="1570822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419872" y="5249231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543462" y="5373216"/>
            <a:ext cx="2376264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ea typeface="Dotum" pitchFamily="34" charset="-127"/>
              </a:rPr>
              <a:t>центральный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670196" y="3638347"/>
            <a:ext cx="0" cy="1604207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41" idx="3"/>
          </p:cNvCxnSpPr>
          <p:nvPr/>
        </p:nvCxnSpPr>
        <p:spPr>
          <a:xfrm flipH="1">
            <a:off x="4673950" y="3624993"/>
            <a:ext cx="1554861" cy="1624238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endCxn id="41" idx="3"/>
          </p:cNvCxnSpPr>
          <p:nvPr/>
        </p:nvCxnSpPr>
        <p:spPr>
          <a:xfrm>
            <a:off x="3012305" y="3638347"/>
            <a:ext cx="1661645" cy="1610884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9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115645"/>
            <a:ext cx="7992888" cy="769441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методология комплектования линии раздачи</a:t>
            </a:r>
          </a:p>
          <a:p>
            <a:r>
              <a:rPr lang="ru-RU" sz="2000" b="1" dirty="0">
                <a:solidFill>
                  <a:srgbClr val="FF0000"/>
                </a:solidFill>
                <a:latin typeface="+mj-lt"/>
                <a:ea typeface="Dotum" pitchFamily="34" charset="-127"/>
              </a:rPr>
              <a:t>Вид со стороны посетителей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2723965" cy="504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5" y="2708920"/>
            <a:ext cx="8388424" cy="27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28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tesy.ru/upload/iblock/d11/56addf57_d0aa_11ea_8e02_002590c0bb7c_faeb49c2_729d_11eb_8e0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4392488" cy="2471507"/>
          </a:xfrm>
          <a:prstGeom prst="rect">
            <a:avLst/>
          </a:prstGeom>
          <a:noFill/>
        </p:spPr>
      </p:pic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716016" y="1484784"/>
            <a:ext cx="41399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редназначен для кратковременного хранения в горячем состоянии и раздачи первых блюд в линии «шведского стола» предприятий общественного питания.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27984" y="3573016"/>
            <a:ext cx="44644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Поддержание температуры продукта с помощью пара обеспечивает «мягкий» нагрев и исключает его подгорание в кастрюле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Максим\Desktop\РАБОТА\ПРЕЗЕНТАЦИИ 2021\Чафиндиш 1-х блюд\регата-чафиндиш 1-х блюд чд1-10-02v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139952" cy="3104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7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6" y="1268760"/>
            <a:ext cx="7024856" cy="502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Объем производства продукции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dirty="0"/>
          </a:p>
        </p:txBody>
      </p:sp>
      <p:sp>
        <p:nvSpPr>
          <p:cNvPr id="12" name="CustomShape 6"/>
          <p:cNvSpPr/>
          <p:nvPr/>
        </p:nvSpPr>
        <p:spPr>
          <a:xfrm>
            <a:off x="251520" y="1164814"/>
            <a:ext cx="2955600" cy="1156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 Более 500 видов изделий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 </a:t>
            </a:r>
            <a:r>
              <a:rPr lang="ru-RU" sz="1600" strike="noStrike" dirty="0" smtClean="0">
                <a:solidFill>
                  <a:srgbClr val="0000FF"/>
                </a:solidFill>
                <a:latin typeface="Trebuchet MS"/>
                <a:ea typeface="DejaVu Sans"/>
              </a:rPr>
              <a:t>11 </a:t>
            </a: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товарных групп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 10 000 изделий в месяц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 </a:t>
            </a:r>
            <a:r>
              <a:rPr lang="ru-RU" sz="1600" strike="noStrike" dirty="0" smtClean="0">
                <a:solidFill>
                  <a:srgbClr val="0000FF"/>
                </a:solidFill>
                <a:latin typeface="Trebuchet MS"/>
                <a:ea typeface="DejaVu Sans"/>
              </a:rPr>
              <a:t>1 </a:t>
            </a:r>
            <a:r>
              <a:rPr lang="ru-RU" sz="1600" strike="noStrike" dirty="0">
                <a:solidFill>
                  <a:srgbClr val="0000FF"/>
                </a:solidFill>
                <a:latin typeface="Trebuchet MS"/>
                <a:ea typeface="DejaVu Sans"/>
              </a:rPr>
              <a:t>млрд. рублей в год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56322" name="Picture 2" descr="C:\Users\Максим\Desktop\РАБОТА\ПРЕЗЕНТАЦИИ 2021\Чафиндиш 1-х блюд\регата-чафиндиш 1-х блюд чд1-10-02v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5532107" cy="4149080"/>
          </a:xfrm>
          <a:prstGeom prst="rect">
            <a:avLst/>
          </a:prstGeom>
          <a:noFill/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004048" y="1628800"/>
          <a:ext cx="3912096" cy="4104457"/>
        </p:xfrm>
        <a:graphic>
          <a:graphicData uri="http://schemas.openxmlformats.org/drawingml/2006/table">
            <a:tbl>
              <a:tblPr/>
              <a:tblGrid>
                <a:gridCol w="3912096"/>
              </a:tblGrid>
              <a:tr h="28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 cap="all" dirty="0">
                          <a:solidFill>
                            <a:srgbClr val="2F5496"/>
                          </a:solidFill>
                          <a:latin typeface="Calibri"/>
                          <a:ea typeface="Times New Roman"/>
                          <a:cs typeface="Calibri"/>
                        </a:rPr>
                        <a:t>ТЕХНИЧЕСКИЕ ХАРАКТЕРИСТИКИ</a:t>
                      </a:r>
                      <a:endParaRPr lang="ru-RU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Габаритные размеры (Д х Ш х В), мм: 452х452х599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Calibri"/>
                        </a:rPr>
                        <a:t>Номинальная потребляемая мощность, кВт: 0,63</a:t>
                      </a:r>
                      <a:endParaRPr lang="ru-RU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Номинальное напряжение, В: 220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Частота тока, Гц: 50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Calibri"/>
                        </a:rPr>
                        <a:t>Вместимость, л: 10</a:t>
                      </a:r>
                      <a:endParaRPr lang="ru-RU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Рабочая температура в ванне, не более, ºС: 100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Подключение к водопроводу: да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Подключение к канализации: да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Вариант монтажа: встраиваемый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7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Calibri"/>
                        </a:rPr>
                        <a:t>Масса, кг: 12</a:t>
                      </a:r>
                      <a:endParaRPr lang="ru-RU" sz="10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2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54274" name="Picture 2" descr="C:\Users\Максим\Desktop\РАБОТА\ПРЕЗЕНТАЦИИ 2021\Чафиндиш 1-х блюд\IMG_3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08" y="2024844"/>
            <a:ext cx="4896544" cy="367240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572000" y="1484784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 В ванну для </a:t>
            </a:r>
            <a:r>
              <a:rPr lang="ru-RU" sz="2400" dirty="0" err="1" smtClean="0"/>
              <a:t>чафиндиша</a:t>
            </a:r>
            <a:r>
              <a:rPr lang="ru-RU" sz="2400" dirty="0" smtClean="0"/>
              <a:t> 1-х блюд устанавливается кастрюля вместимостью 10 литров с крышкой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36450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 smtClean="0"/>
              <a:t>Нагрев продуктов в кастрюле осуществляется с помощью горячего пара, поэтому пригорание продуктов исключено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845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2060848"/>
            <a:ext cx="3168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/>
              <a:t> Нагрев воды в ванне осуществляется с помощью </a:t>
            </a:r>
            <a:r>
              <a:rPr lang="ru-RU" sz="2800" dirty="0" err="1" smtClean="0"/>
              <a:t>ТЭНа</a:t>
            </a:r>
            <a:r>
              <a:rPr lang="ru-RU" sz="2800" dirty="0" smtClean="0"/>
              <a:t> мощностью 0,63 кВт</a:t>
            </a:r>
            <a:endParaRPr lang="ru-RU" sz="2800" dirty="0"/>
          </a:p>
        </p:txBody>
      </p:sp>
      <p:pic>
        <p:nvPicPr>
          <p:cNvPr id="55299" name="Picture 3" descr="C:\Users\Максим\Desktop\РАБОТА\ПРЕЗЕНТАЦИИ 2021\Чафиндиш 1-х блюд\IMG_3246.jpg"/>
          <p:cNvPicPr>
            <a:picLocks noChangeAspect="1" noChangeArrowheads="1"/>
          </p:cNvPicPr>
          <p:nvPr/>
        </p:nvPicPr>
        <p:blipFill>
          <a:blip r:embed="rId3" cstate="print"/>
          <a:srcRect l="15570" t="11179" r="10172" b="10571"/>
          <a:stretch>
            <a:fillRect/>
          </a:stretch>
        </p:blipFill>
        <p:spPr bwMode="auto">
          <a:xfrm>
            <a:off x="539552" y="1772816"/>
            <a:ext cx="4464496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3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47106" name="Picture 2" descr="C:\Users\Максим\Desktop\РАБОТА\ПРЕЗЕНТАЦИИ 2021\Чафиндиш 1-х блюд\IMG_3247.jpg"/>
          <p:cNvPicPr>
            <a:picLocks noChangeAspect="1" noChangeArrowheads="1"/>
          </p:cNvPicPr>
          <p:nvPr/>
        </p:nvPicPr>
        <p:blipFill>
          <a:blip r:embed="rId3" cstate="print"/>
          <a:srcRect l="31579" t="39486" r="17544" b="18409"/>
          <a:stretch>
            <a:fillRect/>
          </a:stretch>
        </p:blipFill>
        <p:spPr bwMode="auto">
          <a:xfrm>
            <a:off x="611560" y="1268760"/>
            <a:ext cx="3132348" cy="2376264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923928" y="1124744"/>
            <a:ext cx="47525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При снижении уровня воды в ванне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парогенерации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до отметки «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min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» долив воды в ванну необходимо произвести с помощью водопроводного крана, расположенного под ванной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10" name="Picture 6" descr="C:\Users\Максим\Desktop\РАБОТА\ПРЕЗЕНТАЦИИ 2021\Чафиндиш 1-х блюд\IMG_3248.jpg"/>
          <p:cNvPicPr>
            <a:picLocks noChangeAspect="1" noChangeArrowheads="1"/>
          </p:cNvPicPr>
          <p:nvPr/>
        </p:nvPicPr>
        <p:blipFill>
          <a:blip r:embed="rId4" cstate="print"/>
          <a:srcRect l="57875" t="9051" r="5901" b="14300"/>
          <a:stretch>
            <a:fillRect/>
          </a:stretch>
        </p:blipFill>
        <p:spPr bwMode="auto">
          <a:xfrm>
            <a:off x="4139952" y="2636912"/>
            <a:ext cx="2520280" cy="350100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23528" y="3789040"/>
            <a:ext cx="2502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Подключение к водопроводу осуществляется через кран с резьбой G1/2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5229200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Для слива воды из ванны применяется кран G3/4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76256" y="3645024"/>
            <a:ext cx="2088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Слив воды из ванны происходит через канализационный переходник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0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148064" y="3429000"/>
            <a:ext cx="37444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Система перелива воды исключает превышение уровня воды в ванне выше отметки «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max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» во время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долива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9" name="Picture 5" descr="C:\Users\Максим\Desktop\РАБОТА\ПРЕЗЕНТАЦИИ 2021\Чафиндиш 1-х блюд\IMG_3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416491" cy="3312368"/>
          </a:xfrm>
          <a:prstGeom prst="rect">
            <a:avLst/>
          </a:prstGeom>
          <a:noFill/>
        </p:spPr>
      </p:pic>
      <p:pic>
        <p:nvPicPr>
          <p:cNvPr id="15" name="Picture 2" descr="C:\Users\Максим\Desktop\РАБОТА\ПРЕЗЕНТАЦИИ 2021\Чафиндиш 1-х блюд\IMG_3247.jpg"/>
          <p:cNvPicPr>
            <a:picLocks noChangeAspect="1" noChangeArrowheads="1"/>
          </p:cNvPicPr>
          <p:nvPr/>
        </p:nvPicPr>
        <p:blipFill>
          <a:blip r:embed="rId4" cstate="print"/>
          <a:srcRect l="31579" t="39486" r="17544" b="18409"/>
          <a:stretch>
            <a:fillRect/>
          </a:stretch>
        </p:blipFill>
        <p:spPr bwMode="auto">
          <a:xfrm>
            <a:off x="5436096" y="1340768"/>
            <a:ext cx="3132348" cy="194421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79512" y="501317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В ванне предусмотрена специальная трубка для предотвращения перелива воды — если воды больше максимального уровня.</a:t>
            </a:r>
            <a:endParaRPr lang="ru-RU" dirty="0"/>
          </a:p>
        </p:txBody>
      </p:sp>
      <p:pic>
        <p:nvPicPr>
          <p:cNvPr id="49153" name="Picture 1" descr="C:\Users\Максим\Desktop\РАБОТА\ПРЕЗЕНТАЦИИ 2021\Чафиндиш 1-х блюд\IMG_3245.jpg"/>
          <p:cNvPicPr>
            <a:picLocks noChangeAspect="1" noChangeArrowheads="1"/>
          </p:cNvPicPr>
          <p:nvPr/>
        </p:nvPicPr>
        <p:blipFill>
          <a:blip r:embed="rId5" cstate="print"/>
          <a:srcRect l="38188" t="59450" r="42125" b="21650"/>
          <a:stretch>
            <a:fillRect/>
          </a:stretch>
        </p:blipFill>
        <p:spPr bwMode="auto">
          <a:xfrm>
            <a:off x="4788024" y="4869160"/>
            <a:ext cx="1800200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48131" name="Picture 3" descr="C:\Users\Максим\Desktop\РАБОТА\ПРЕЗЕНТАЦИИ 2021\Чафиндиш 1-х блюд\IMG_3248.jpg"/>
          <p:cNvPicPr>
            <a:picLocks noChangeAspect="1" noChangeArrowheads="1"/>
          </p:cNvPicPr>
          <p:nvPr/>
        </p:nvPicPr>
        <p:blipFill>
          <a:blip r:embed="rId3" cstate="print"/>
          <a:srcRect l="10626" r="6688" b="12201"/>
          <a:stretch>
            <a:fillRect/>
          </a:stretch>
        </p:blipFill>
        <p:spPr bwMode="auto">
          <a:xfrm>
            <a:off x="611560" y="1628800"/>
            <a:ext cx="4973064" cy="3960440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580112" y="1988840"/>
            <a:ext cx="34198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Встроенный терморегулятор позволяет регулировать температуру нагрева продукта 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50178" name="Picture 2" descr="C:\Users\Максим\Desktop\РАБОТА\ПРЕЗЕНТАЦИИ 2021\Чафиндиш 1-х блюд\IMG_3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1510" y="1973838"/>
            <a:ext cx="3912433" cy="2934325"/>
          </a:xfrm>
          <a:prstGeom prst="rect">
            <a:avLst/>
          </a:prstGeom>
          <a:noFill/>
        </p:spPr>
      </p:pic>
      <p:pic>
        <p:nvPicPr>
          <p:cNvPr id="50179" name="Picture 3" descr="C:\Users\Максим\Desktop\РАБОТА\ПРЕЗЕНТАЦИИ 2021\Чафиндиш 1-х блюд\IMG_3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12776"/>
            <a:ext cx="4475989" cy="3356992"/>
          </a:xfrm>
          <a:prstGeom prst="rect">
            <a:avLst/>
          </a:prstGeom>
          <a:noFill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067944" y="4797152"/>
            <a:ext cx="43924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Крышка кастрюли имеет 2-х сегментную конструкцию, одна часть которой надежно закреплена на кастрюле, а вторая легко открывается при раздаче блюда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517232"/>
            <a:ext cx="373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Крышка кастрюли - легкосъемная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805264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FF0000"/>
                </a:solidFill>
              </a:rPr>
              <a:t>Шарнирный механизм крышки позволяет откидывать один из сегментов крышки вверх, предоставляя клиенту доступ к содержимому кастрюли</a:t>
            </a:r>
            <a:endParaRPr lang="ru-RU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pic>
        <p:nvPicPr>
          <p:cNvPr id="51202" name="Picture 2" descr="C:\Users\Максим\Desktop\РАБОТА\ПРЕЗЕНТАЦИИ 2021\Чафиндиш 1-х блюд\WhatsApp Image 2021-03-05 at 16.22.3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31640" y="2636912"/>
            <a:ext cx="2592288" cy="4608513"/>
          </a:xfrm>
          <a:prstGeom prst="rect">
            <a:avLst/>
          </a:prstGeom>
          <a:noFill/>
        </p:spPr>
      </p:pic>
      <p:pic>
        <p:nvPicPr>
          <p:cNvPr id="51203" name="Picture 3" descr="C:\Users\Максим\Desktop\РАБОТА\ПРЕЗЕНТАЦИИ 2021\Чафиндиш 1-х блюд\WhatsApp Image 2021-03-05 at 16.23.03.jpeg"/>
          <p:cNvPicPr>
            <a:picLocks noChangeAspect="1" noChangeArrowheads="1"/>
          </p:cNvPicPr>
          <p:nvPr/>
        </p:nvPicPr>
        <p:blipFill>
          <a:blip r:embed="rId4" cstate="print"/>
          <a:srcRect l="55200" t="39900" r="15680" b="39941"/>
          <a:stretch>
            <a:fillRect/>
          </a:stretch>
        </p:blipFill>
        <p:spPr bwMode="auto">
          <a:xfrm rot="16200000">
            <a:off x="946846" y="933474"/>
            <a:ext cx="2281756" cy="2808312"/>
          </a:xfrm>
          <a:prstGeom prst="rect">
            <a:avLst/>
          </a:prstGeom>
          <a:noFill/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788024" y="1340768"/>
            <a:ext cx="38874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Специальный замок надежно фиксирует один из сегментов крышки на поверхности кастрюли, что исключает его утерю во время работы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797152"/>
            <a:ext cx="327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 smtClean="0"/>
              <a:t> Защиту от сухого хода обеспечивает </a:t>
            </a:r>
            <a:r>
              <a:rPr lang="ru-RU" i="1" dirty="0" err="1" smtClean="0"/>
              <a:t>термоограничитель</a:t>
            </a:r>
            <a:endParaRPr lang="ru-RU" i="1" dirty="0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788024" y="1484784"/>
            <a:ext cx="36713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Защита от «сухого хода» гарантирует долговечную работу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ТЭНа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C:\Users\Максим\Desktop\РАБОТА\ПРЕЗЕНТАЦИИ 2021\Чафиндиш 1-х блюд\IMG_3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184261" cy="2492896"/>
          </a:xfrm>
          <a:prstGeom prst="rect">
            <a:avLst/>
          </a:prstGeom>
          <a:noFill/>
        </p:spPr>
      </p:pic>
      <p:pic>
        <p:nvPicPr>
          <p:cNvPr id="52227" name="Picture 3" descr="C:\Users\Максим\Desktop\РАБОТА\ПРЕЗЕНТАЦИИ 2021\Чафиндиш 1-х блюд\IMG_3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3960440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4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1-х блюд ЧД-1-10-02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712" y="692696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ЧД1-10-02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1484784"/>
            <a:ext cx="3294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На крышке имеется специальная выемка для беспрепятственного нахождения половника в кастрюле при закрытой крышке</a:t>
            </a:r>
            <a:endParaRPr lang="ru-RU" dirty="0"/>
          </a:p>
        </p:txBody>
      </p:sp>
      <p:pic>
        <p:nvPicPr>
          <p:cNvPr id="57346" name="Picture 2" descr="C:\Users\Максим\Desktop\РАБОТА\ПРЕЗЕНТАЦИИ 2021\Чафиндиш 1-х блюд\IMG_3250.jpg"/>
          <p:cNvPicPr>
            <a:picLocks noChangeAspect="1" noChangeArrowheads="1"/>
          </p:cNvPicPr>
          <p:nvPr/>
        </p:nvPicPr>
        <p:blipFill>
          <a:blip r:embed="rId3" cstate="print"/>
          <a:srcRect l="18500" t="6951" r="12988" b="11151"/>
          <a:stretch>
            <a:fillRect/>
          </a:stretch>
        </p:blipFill>
        <p:spPr bwMode="auto">
          <a:xfrm>
            <a:off x="467544" y="1412776"/>
            <a:ext cx="4176464" cy="3744416"/>
          </a:xfrm>
          <a:prstGeom prst="rect">
            <a:avLst/>
          </a:prstGeom>
          <a:noFill/>
        </p:spPr>
      </p:pic>
      <p:pic>
        <p:nvPicPr>
          <p:cNvPr id="17" name="Picture 2" descr="C:\Users\Максим\Desktop\РАБОТА\ПРЕЗЕНТАЦИИ 2021\Чафиндиш 1-х блюд\IMG_3250.jpg"/>
          <p:cNvPicPr>
            <a:picLocks noChangeAspect="1" noChangeArrowheads="1"/>
          </p:cNvPicPr>
          <p:nvPr/>
        </p:nvPicPr>
        <p:blipFill>
          <a:blip r:embed="rId3" cstate="print"/>
          <a:srcRect l="18500" t="6951" r="12988" b="11151"/>
          <a:stretch>
            <a:fillRect/>
          </a:stretch>
        </p:blipFill>
        <p:spPr bwMode="auto">
          <a:xfrm>
            <a:off x="619944" y="1565176"/>
            <a:ext cx="4176464" cy="3744416"/>
          </a:xfrm>
          <a:prstGeom prst="rect">
            <a:avLst/>
          </a:prstGeom>
          <a:noFill/>
        </p:spPr>
      </p:pic>
      <p:pic>
        <p:nvPicPr>
          <p:cNvPr id="57347" name="Picture 3" descr="C:\Users\Максим\Desktop\РАБОТА\ПРЕЗЕНТАЦИИ 2021\Чафиндиш 1-х блюд\регата-чафиндиш 1-х блюд чд1-10-02v0001.jpg"/>
          <p:cNvPicPr>
            <a:picLocks noChangeAspect="1" noChangeArrowheads="1"/>
          </p:cNvPicPr>
          <p:nvPr/>
        </p:nvPicPr>
        <p:blipFill>
          <a:blip r:embed="rId4" cstate="print"/>
          <a:srcRect l="41407" t="1701" r="23226" b="61670"/>
          <a:stretch>
            <a:fillRect/>
          </a:stretch>
        </p:blipFill>
        <p:spPr bwMode="auto">
          <a:xfrm>
            <a:off x="5076056" y="3429000"/>
            <a:ext cx="3384376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87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31032" y="748385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Собственная сеть сервисных центров в РФ и СНГ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</a:t>
            </a:r>
            <a:r>
              <a:rPr lang="ru-RU" sz="28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О КОМПАНИИ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" y="1336016"/>
            <a:ext cx="7319866" cy="48750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6320" y="1166739"/>
            <a:ext cx="834812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сайт 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ea typeface="Dotum" pitchFamily="34" charset="-127"/>
                <a:hlinkClick r:id="rId3"/>
              </a:rPr>
              <a:t>WWW.ATESY.RU</a:t>
            </a:r>
            <a:r>
              <a:rPr lang="ru-RU" sz="1600" b="1" dirty="0" smtClean="0">
                <a:solidFill>
                  <a:srgbClr val="0000FF"/>
                </a:solidFill>
                <a:latin typeface="+mj-lt"/>
                <a:ea typeface="Dotum" pitchFamily="34" charset="-127"/>
              </a:rPr>
              <a:t>  раздел «СЕРВИС»</a:t>
            </a:r>
            <a:endParaRPr lang="ru-RU" sz="1600" b="1" dirty="0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8" name="4-конечная звезда 7"/>
          <p:cNvSpPr/>
          <p:nvPr/>
        </p:nvSpPr>
        <p:spPr>
          <a:xfrm>
            <a:off x="1403648" y="748385"/>
            <a:ext cx="601216" cy="55295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8370" name="Picture 2" descr="C:\Users\Максим\Desktop\РАБОТА\ПРЕЗЕНТАЦИИ 2021\Чафиндиш 2-х блюд\регата-чафиндиш 2-х блюд чд2-1av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5760640" cy="4320480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5940152" y="1772816"/>
            <a:ext cx="29878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редназначен для кратковременного хранения в горячем состоянии и раздачи вторых блюд в линии «шведского стола» предприятий общественного питания.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9394" name="Picture 2" descr="C:\Users\Максим\Desktop\РАБОТА\ПРЕЗЕНТАЦИИ 2021\Чафиндиш 2-х блюд\регата-чафиндиш 2-х блюд чд2-1av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5580112" cy="4185084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292080" y="1340769"/>
          <a:ext cx="3719736" cy="3960442"/>
        </p:xfrm>
        <a:graphic>
          <a:graphicData uri="http://schemas.openxmlformats.org/drawingml/2006/table">
            <a:tbl>
              <a:tblPr/>
              <a:tblGrid>
                <a:gridCol w="3719736"/>
              </a:tblGrid>
              <a:tr h="310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 cap="all" dirty="0">
                          <a:solidFill>
                            <a:srgbClr val="2F5496"/>
                          </a:solidFill>
                          <a:latin typeface="Calibri"/>
                          <a:ea typeface="Times New Roman"/>
                          <a:cs typeface="Calibri"/>
                        </a:rPr>
                        <a:t>ТЕХНИЧЕСКИЕ ХАРАКТЕРИСТИКИ</a:t>
                      </a:r>
                      <a:endParaRPr lang="ru-RU" sz="10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0904" marR="609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Габаритные размеры (Д х Ш х В), мм: 600х450х673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Номинальная потребляемая мощность, кВт: 0,63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Номинальное напряжение, В: 220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Частота тока, Гц: 50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Емкость: GN-1/1-150мм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Рабочая температура в ванне, не более, ºС: 100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Подключение к водопроводу: да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Подключение к канализации: да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>
                          <a:latin typeface="Calibri"/>
                          <a:ea typeface="Calibri"/>
                          <a:cs typeface="Arial"/>
                        </a:rPr>
                        <a:t>Вариант монтажа: встраиваемый</a:t>
                      </a:r>
                      <a:endParaRPr lang="ru-RU" sz="1100" i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83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i="0" dirty="0">
                          <a:latin typeface="Calibri"/>
                          <a:ea typeface="Calibri"/>
                          <a:cs typeface="Arial"/>
                        </a:rPr>
                        <a:t>Масса, кг: 14</a:t>
                      </a:r>
                      <a:endParaRPr lang="ru-RU" sz="1100" i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904" marR="609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2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1442" name="Picture 2" descr="C:\Users\Максим\Desktop\РАБОТА\ПРЕЗЕНТАЦИИ 2021\Чафиндиш 2-х блюд\IMG_3253.jpg"/>
          <p:cNvPicPr>
            <a:picLocks noChangeAspect="1" noChangeArrowheads="1"/>
          </p:cNvPicPr>
          <p:nvPr/>
        </p:nvPicPr>
        <p:blipFill>
          <a:blip r:embed="rId3" cstate="print"/>
          <a:srcRect l="10626" t="18500" r="5901" b="17451"/>
          <a:stretch>
            <a:fillRect/>
          </a:stretch>
        </p:blipFill>
        <p:spPr bwMode="auto">
          <a:xfrm>
            <a:off x="467544" y="1412776"/>
            <a:ext cx="5005146" cy="2880320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23528" y="4708104"/>
            <a:ext cx="6696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Поддержание стабильной температуры продукта с помощью пара обеспечивает «мягкий» нагрев и исключает его подгорание в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гастроемкости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1700808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В ванну устанавливается </a:t>
            </a:r>
            <a:r>
              <a:rPr lang="ru-RU" dirty="0" err="1" smtClean="0"/>
              <a:t>гастроемкость</a:t>
            </a:r>
            <a:r>
              <a:rPr lang="ru-RU" dirty="0" smtClean="0"/>
              <a:t> GN-1/1 с крышкой, в которую помещается продукт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2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0418" name="Picture 2" descr="C:\Users\Максим\Desktop\РАБОТА\ПРЕЗЕНТАЦИИ 2021\Чафиндиш 2-х блюд\IMG_3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764021" cy="3573016"/>
          </a:xfrm>
          <a:prstGeom prst="rect">
            <a:avLst/>
          </a:prstGeom>
          <a:noFill/>
        </p:spPr>
      </p:pic>
      <p:pic>
        <p:nvPicPr>
          <p:cNvPr id="60419" name="Picture 3" descr="C:\Users\Максим\Desktop\РАБОТА\ПРЕЗЕНТАЦИИ 2021\Чафиндиш 2-х блюд\IMG_3257.jpg"/>
          <p:cNvPicPr>
            <a:picLocks noChangeAspect="1" noChangeArrowheads="1"/>
          </p:cNvPicPr>
          <p:nvPr/>
        </p:nvPicPr>
        <p:blipFill>
          <a:blip r:embed="rId4" cstate="print"/>
          <a:srcRect l="39763" t="39500" r="20863" b="18500"/>
          <a:stretch>
            <a:fillRect/>
          </a:stretch>
        </p:blipFill>
        <p:spPr bwMode="auto">
          <a:xfrm>
            <a:off x="5292080" y="1340768"/>
            <a:ext cx="3600400" cy="2880320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55576" y="5159950"/>
            <a:ext cx="6551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При снижении уровня воды в ванне 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парогенерации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до отметки «</a:t>
            </a: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min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» долив воды в ванну необходимо произвести с помощью водопроводного крана, расположенного под ванной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4139952" y="2204864"/>
            <a:ext cx="46440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Система перелива воды исключает превышение уровня воды в ванне выше отметки «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max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» во время </a:t>
            </a:r>
            <a:r>
              <a:rPr kumimoji="0" lang="ru-RU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долива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 descr="C:\Users\Максим\Desktop\РАБОТА\ПРЕЗЕНТАЦИИ 2021\Чафиндиш 2-х блюд\IMG_3255.jpg"/>
          <p:cNvPicPr>
            <a:picLocks noChangeAspect="1" noChangeArrowheads="1"/>
          </p:cNvPicPr>
          <p:nvPr/>
        </p:nvPicPr>
        <p:blipFill>
          <a:blip r:embed="rId3" cstate="print"/>
          <a:srcRect l="14847" t="19796" r="25767" b="14219"/>
          <a:stretch>
            <a:fillRect/>
          </a:stretch>
        </p:blipFill>
        <p:spPr bwMode="auto">
          <a:xfrm>
            <a:off x="251520" y="1628800"/>
            <a:ext cx="3456384" cy="2880320"/>
          </a:xfrm>
          <a:prstGeom prst="rect">
            <a:avLst/>
          </a:prstGeom>
          <a:noFill/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995936" y="4221088"/>
            <a:ext cx="4823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Защита от «сухого хода» гарантирует долговечную работу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ТЭНа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3490" name="Picture 2" descr="C:\Users\Максим\Desktop\РАБОТА\ПРЕЗЕНТАЦИИ 2021\Чафиндиш 2-х блюд\IMG_3258.jpg"/>
          <p:cNvPicPr>
            <a:picLocks noChangeAspect="1" noChangeArrowheads="1"/>
          </p:cNvPicPr>
          <p:nvPr/>
        </p:nvPicPr>
        <p:blipFill>
          <a:blip r:embed="rId3" cstate="print"/>
          <a:srcRect l="6688" b="25850"/>
          <a:stretch>
            <a:fillRect/>
          </a:stretch>
        </p:blipFill>
        <p:spPr bwMode="auto">
          <a:xfrm>
            <a:off x="107504" y="1844824"/>
            <a:ext cx="4470427" cy="2664296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644008" y="1844824"/>
            <a:ext cx="4319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Встроенный терморегулятор позволяет регулировать температуру нагрева продукта 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3068960"/>
            <a:ext cx="4427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Подключение к водопроводу осуществляется через кран с резьбой G1/2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Для слива воды из ванны применяется кран G3/4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 ванне предусмотрена трубка для предотвращения перелива воды — если воды больше максимального уровня.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Слив воды из ванны происходит через канализационный переходник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3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</a:t>
            </a:r>
            <a:r>
              <a:rPr lang="ru-RU" sz="2800" b="1" u="sng" dirty="0" err="1" smtClean="0">
                <a:solidFill>
                  <a:schemeClr val="tx2"/>
                </a:solidFill>
              </a:rPr>
              <a:t>чафиндиш</a:t>
            </a:r>
            <a:r>
              <a:rPr lang="ru-RU" sz="2800" b="1" u="sng" dirty="0" smtClean="0">
                <a:solidFill>
                  <a:schemeClr val="tx2"/>
                </a:solidFill>
              </a:rPr>
              <a:t> 2-х блюд                 ЧД2-1.1-150-02</a:t>
            </a:r>
            <a:endParaRPr lang="ru-RU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4516" name="Picture 4" descr="https://atesy.ru/upload/iblock/3c9/abb30250_5402_11eb_8e07_002590c0bb7c_043a1151_729e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 l="9934" t="17655" r="46358" b="15257"/>
          <a:stretch>
            <a:fillRect/>
          </a:stretch>
        </p:blipFill>
        <p:spPr bwMode="auto">
          <a:xfrm>
            <a:off x="467543" y="1628800"/>
            <a:ext cx="4502395" cy="388843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148064" y="1988840"/>
            <a:ext cx="30963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200" dirty="0" smtClean="0"/>
              <a:t> Для </a:t>
            </a:r>
            <a:r>
              <a:rPr lang="ru-RU" sz="2200" dirty="0" err="1" smtClean="0"/>
              <a:t>чафиндишей</a:t>
            </a:r>
            <a:r>
              <a:rPr lang="ru-RU" sz="2200" dirty="0" smtClean="0"/>
              <a:t> возможно дополнительно приобрести тумбу-подставку, столешницу, направляющую для подносов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023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</a:rPr>
              <a:t>Регата – тумба-подставка </a:t>
            </a:r>
          </a:p>
          <a:p>
            <a:pPr algn="ctr" fontAlgn="base"/>
            <a:r>
              <a:rPr lang="ru-RU" sz="2800" b="1" cap="all" dirty="0" smtClean="0"/>
              <a:t>ТПЧД1+2-1540-02</a:t>
            </a:r>
            <a:endParaRPr lang="ru-RU" sz="2800" b="1" cap="all" dirty="0"/>
          </a:p>
        </p:txBody>
      </p: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5538" name="Picture 2" descr="https://atesy.ru/upload/iblock/ae1/37b9cc67_dc78_11ea_8e02_002590c0bb7c_84ac2a5c_6fad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032448" cy="268829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004048" y="1484784"/>
            <a:ext cx="3438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Предназначена для установки модулей Регата - </a:t>
            </a:r>
            <a:r>
              <a:rPr lang="ru-RU" dirty="0" err="1" smtClean="0"/>
              <a:t>чафиндиш</a:t>
            </a:r>
            <a:r>
              <a:rPr lang="ru-RU" dirty="0" smtClean="0"/>
              <a:t> 1-х блюд ЧД1-10-02, Регата - </a:t>
            </a:r>
            <a:r>
              <a:rPr lang="ru-RU" dirty="0" err="1" smtClean="0"/>
              <a:t>чафиндиш</a:t>
            </a:r>
            <a:r>
              <a:rPr lang="ru-RU" dirty="0" smtClean="0"/>
              <a:t> 2-х блюд ЧД2-1.1-150-02 и декорирующих элементов.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3501008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Изготовлена из пищевой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Регулируемые по высоте опоры позволяют компенсировать неровности пола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Неограниченное количество вариантов декорирования создаёт возможность вписать линию в любой дизайн интерьера заведения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Может быть оснащёна направляющими, которые соединяются друг с другом в единую ровную поверхность с помощью специальных элементов, что обеспечивает беспрепятственное и лёгкое скольжение подносов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Механизм откидывания направляющих обеспечивает удобство уборки помещения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1052736"/>
            <a:ext cx="381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Конструкция сборная, бескаркасная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61122" name="Picture 2" descr="https://atesy.ru/upload/iblock/543/qyn6evm3tua896aoatr5ke0cydwjnvqb/b27c0c2d_dbb1_11ea_8e02_002590c0bb7c_f4463249_f33b_11ea_8e03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654" y="1340768"/>
            <a:ext cx="4587882" cy="40324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79512" y="332656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cap="all" dirty="0" smtClean="0"/>
              <a:t>РЕГАТА - ТЕПЛОВАЯ ВИТРИНА                      ТВ-900-1240-02-К</a:t>
            </a:r>
            <a:endParaRPr lang="ru-RU" sz="2800" b="1" cap="all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22048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предназначена для кратковременного хранения, демонстрации и поддержания в горячем состоянии горячих бутербродов, теплых салатов, пиццы, гарниров, мясных, рыбных и прочих блюд. блюд в </a:t>
            </a:r>
            <a:r>
              <a:rPr lang="ru-RU" dirty="0" err="1" smtClean="0"/>
              <a:t>гастроемкостях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0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-180528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16632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cap="all" dirty="0" smtClean="0"/>
              <a:t>РЕГАТА - ТЕПЛОВАЯ ВИТРИНА                      ТВ-900-1240-02-К</a:t>
            </a:r>
            <a:endParaRPr lang="ru-RU" sz="2800" b="1" cap="all" dirty="0"/>
          </a:p>
        </p:txBody>
      </p:sp>
      <p:pic>
        <p:nvPicPr>
          <p:cNvPr id="262146" name="Picture 2" descr="https://atesy.ru/upload/iblock/a47/a763jvydtzuzzlj2d270ktlzxx0milks/b27c0c2d_dbb1_11ea_8e02_002590c0bb7c_9334f9e4_908c_11eb_8e07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652120" cy="42390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27984" y="1340768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Благодаря мягкому режиму поддержания температуры и </a:t>
            </a:r>
            <a:r>
              <a:rPr lang="ru-RU" sz="1600" dirty="0" err="1" smtClean="0"/>
              <a:t>пароувлажнению</a:t>
            </a:r>
            <a:r>
              <a:rPr lang="ru-RU" sz="1600" dirty="0" smtClean="0"/>
              <a:t>, блюда в течение нескольких часов сохраняют температуру, аппетитный вид, не теряют сочность и вес продукта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Корпус витрины из закаленного стекла и светодиодная подсветка обеспечивают полный обзор демонстрируемых блюд, привлекая внимание клиентов и, вызывая повышенный спрос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Сочетание паровой бани под </a:t>
            </a:r>
            <a:r>
              <a:rPr lang="ru-RU" sz="1600" dirty="0" err="1" smtClean="0"/>
              <a:t>гастроемкостями</a:t>
            </a:r>
            <a:r>
              <a:rPr lang="ru-RU" sz="1600" dirty="0" smtClean="0"/>
              <a:t> и верхнего «сухого» нагрева </a:t>
            </a:r>
            <a:r>
              <a:rPr lang="ru-RU" sz="1600" dirty="0" err="1" smtClean="0"/>
              <a:t>ИК-лампой</a:t>
            </a:r>
            <a:r>
              <a:rPr lang="ru-RU" sz="1600" dirty="0" smtClean="0"/>
              <a:t> создает идеальные условия мягкого нагрева, исключая подгорание продуктов, находящихся в </a:t>
            </a:r>
            <a:r>
              <a:rPr lang="ru-RU" sz="1600" dirty="0" err="1" smtClean="0"/>
              <a:t>гастроемкостях</a:t>
            </a:r>
            <a:r>
              <a:rPr lang="ru-RU" sz="1600" dirty="0" smtClean="0"/>
              <a:t>, и, одновременно, устраняет запотевание стекол витрины</a:t>
            </a:r>
          </a:p>
          <a:p>
            <a:pPr fontAlgn="base">
              <a:buFont typeface="Wingdings" pitchFamily="2" charset="2"/>
              <a:buChar char="ü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550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M:\Сбыт\ОТДЕЛ ПРОДАЖ восстановленный 2\_РЕКЛАМА\_ДИСК 2017-2018\ФОТО ОБОРУДОВАНИЯ 2019\1. ПАРОКОНВЕКТОМАТЫ ATESY\АПК 03 поколения\АПК-10-1-1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86" y="1196752"/>
            <a:ext cx="581967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4693" y="742335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11 </a:t>
            </a:r>
            <a:r>
              <a:rPr lang="ru-RU" sz="2800" b="1" dirty="0" smtClean="0"/>
              <a:t>АССОРТИМЕНТНЫХ ГРУПП </a:t>
            </a:r>
            <a:r>
              <a:rPr lang="en-US" sz="2800" b="1" dirty="0" smtClean="0"/>
              <a:t>“</a:t>
            </a:r>
            <a:r>
              <a:rPr lang="ru-RU" sz="2800" b="1" dirty="0" smtClean="0"/>
              <a:t>АТЕСИ</a:t>
            </a:r>
            <a:r>
              <a:rPr lang="en-US" sz="2800" b="1" dirty="0" smtClean="0"/>
              <a:t>”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ТОВАРНЫЕ ГРУППЫ</a:t>
            </a:r>
            <a:endParaRPr dirty="0"/>
          </a:p>
        </p:txBody>
      </p:sp>
      <p:sp>
        <p:nvSpPr>
          <p:cNvPr id="21" name="TextBox 20"/>
          <p:cNvSpPr txBox="1"/>
          <p:nvPr/>
        </p:nvSpPr>
        <p:spPr>
          <a:xfrm>
            <a:off x="76370" y="1700808"/>
            <a:ext cx="49996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/>
              <a:t>1. </a:t>
            </a:r>
            <a:r>
              <a:rPr lang="ru-RU" sz="2000" b="1" dirty="0" smtClean="0"/>
              <a:t>ПАРОКОНВЕКТОМАТЫ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2</a:t>
            </a:r>
            <a:r>
              <a:rPr lang="ru-RU" sz="2000" b="1" dirty="0"/>
              <a:t>. ЛИНИИ РАЗДАЧИ </a:t>
            </a:r>
            <a:r>
              <a:rPr lang="ru-RU" sz="2000" b="1" dirty="0" smtClean="0"/>
              <a:t>ПИТАНИЯ</a:t>
            </a:r>
          </a:p>
          <a:p>
            <a:r>
              <a:rPr lang="ru-RU" sz="2000" b="1" dirty="0"/>
              <a:t> 3. ТЕПЛОВОЕ </a:t>
            </a:r>
            <a:r>
              <a:rPr lang="ru-RU" sz="2000" b="1" dirty="0" smtClean="0"/>
              <a:t>ОБОРУДОВАНИЕ</a:t>
            </a:r>
          </a:p>
          <a:p>
            <a:r>
              <a:rPr lang="ru-RU" sz="2000" b="1" dirty="0"/>
              <a:t> 4. ОБОРУДОВАНИЕ  ДЛЯ </a:t>
            </a:r>
            <a:r>
              <a:rPr lang="ru-RU" sz="2000" b="1" dirty="0" smtClean="0"/>
              <a:t>ПЕКАРЕН</a:t>
            </a:r>
          </a:p>
          <a:p>
            <a:r>
              <a:rPr lang="ru-RU" sz="2000" b="1" dirty="0"/>
              <a:t> 5. ОБОРУДОВАНИЕ ДЛЯ </a:t>
            </a:r>
            <a:r>
              <a:rPr lang="ru-RU" sz="2000" b="1" dirty="0" smtClean="0"/>
              <a:t>ФАСТ-ФУД</a:t>
            </a:r>
          </a:p>
          <a:p>
            <a:r>
              <a:rPr lang="ru-RU" sz="2000" b="1" dirty="0"/>
              <a:t> 6. ГОТОВЫЕ РЕШЕНИЯ ДЛЯ </a:t>
            </a:r>
            <a:r>
              <a:rPr lang="ru-RU" sz="2000" b="1" dirty="0" smtClean="0"/>
              <a:t>БИЗНЕСА</a:t>
            </a:r>
          </a:p>
          <a:p>
            <a:r>
              <a:rPr lang="ru-RU" sz="2000" b="1" dirty="0"/>
              <a:t> 7. ХОЛОДИЛЬНОЕ И БАРНОЕ </a:t>
            </a:r>
            <a:r>
              <a:rPr lang="ru-RU" sz="2000" b="1" dirty="0" smtClean="0"/>
              <a:t>ОБОРУДОВАНИЕ</a:t>
            </a:r>
          </a:p>
          <a:p>
            <a:r>
              <a:rPr lang="ru-RU" sz="2000" b="1" dirty="0"/>
              <a:t> 8. ЭЛЕКТРОМЕХАНИЧЕСКОЕ </a:t>
            </a:r>
            <a:r>
              <a:rPr lang="ru-RU" sz="2000" b="1" dirty="0" smtClean="0"/>
              <a:t>ОБОРУДОВАНИЕ</a:t>
            </a:r>
          </a:p>
          <a:p>
            <a:r>
              <a:rPr lang="ru-RU" sz="2000" b="1" dirty="0"/>
              <a:t> 9. ОБОРУДОВАНИЕ ДЛЯ ДЕЗИНФЕКЦИИ И </a:t>
            </a:r>
            <a:r>
              <a:rPr lang="ru-RU" sz="2000" b="1" dirty="0" smtClean="0"/>
              <a:t>ОЧИСТКИ</a:t>
            </a:r>
          </a:p>
          <a:p>
            <a:r>
              <a:rPr lang="ru-RU" sz="2000" b="1" dirty="0" smtClean="0"/>
              <a:t>10. </a:t>
            </a:r>
            <a:r>
              <a:rPr lang="ru-RU" sz="2000" b="1" dirty="0"/>
              <a:t>ВЕНТИЛЯЦИОННОЕ </a:t>
            </a:r>
            <a:r>
              <a:rPr lang="ru-RU" sz="2000" b="1" dirty="0" smtClean="0"/>
              <a:t>ОБОРУДОВАНИЕ</a:t>
            </a:r>
          </a:p>
          <a:p>
            <a:r>
              <a:rPr lang="ru-RU" sz="2000" b="1" dirty="0" smtClean="0"/>
              <a:t>11. </a:t>
            </a:r>
            <a:r>
              <a:rPr lang="ru-RU" sz="2000" b="1" dirty="0"/>
              <a:t>НЕЙТРАЛЬНОЕ </a:t>
            </a:r>
            <a:r>
              <a:rPr lang="ru-RU" sz="2000" b="1" dirty="0" smtClean="0"/>
              <a:t>ОБОРУДОВАНИЕ</a:t>
            </a:r>
            <a:endParaRPr lang="ru-RU" sz="2000" b="1" dirty="0"/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s://atesy.ru/upload/iblock/1b3/haz8u0iz41auepno2t940a2tq1pdxsz6/b27c0c2d_dbb1_11ea_8e02_002590c0bb7c_ad6a7556_8b0e_11eb_8e07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269073" cy="3742606"/>
          </a:xfrm>
          <a:prstGeom prst="rect">
            <a:avLst/>
          </a:prstGeom>
          <a:noFill/>
        </p:spPr>
      </p:pic>
      <p:pic>
        <p:nvPicPr>
          <p:cNvPr id="1028" name="Picture 4" descr="C:\Users\Максим\Downloads\2 лого новый 2020-0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195322"/>
          </a:xfrm>
          <a:prstGeom prst="rect">
            <a:avLst/>
          </a:prstGeom>
          <a:noFill/>
        </p:spPr>
      </p:pic>
      <p:sp>
        <p:nvSpPr>
          <p:cNvPr id="44" name="CustomShape 1"/>
          <p:cNvSpPr/>
          <p:nvPr/>
        </p:nvSpPr>
        <p:spPr>
          <a:xfrm>
            <a:off x="0" y="980728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endParaRPr dirty="0"/>
          </a:p>
        </p:txBody>
      </p:sp>
      <p:grpSp>
        <p:nvGrpSpPr>
          <p:cNvPr id="2" name="Группа 24"/>
          <p:cNvGrpSpPr/>
          <p:nvPr/>
        </p:nvGrpSpPr>
        <p:grpSpPr>
          <a:xfrm>
            <a:off x="0" y="6237312"/>
            <a:ext cx="9144000" cy="465675"/>
            <a:chOff x="0" y="144016"/>
            <a:chExt cx="9144000" cy="46567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0" y="144016"/>
              <a:ext cx="9144000" cy="3795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660232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www.atesy.ru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332656"/>
            <a:ext cx="658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cap="all" dirty="0" smtClean="0"/>
              <a:t>РЕГАТА - ТЕПЛОВАЯ ВИТРИНА                      ТВ-900-1240-02-К</a:t>
            </a:r>
            <a:endParaRPr lang="ru-RU" sz="2800" b="1" cap="all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1556792"/>
            <a:ext cx="45720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1600" dirty="0" smtClean="0"/>
              <a:t>Для регулировки влажности внутри витрины установлены специальные механические заслонки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Керамические нагреватели в верхней части витрины обеспечивают поддержание требуемой температуры продукта, не нагревая внутренний объем витрины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Элементы каркаса витрины изготовлены из пищевой нержавеющей стали, что упрощает санитарную обработку витрины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Верхнее стекло откидывается и фиксируется в открытом состоянии предоставляя доступ к внутренней части витрины для проведения санитарной обработки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 Витрина рассчитана на размещение двух </a:t>
            </a:r>
            <a:r>
              <a:rPr lang="ru-RU" sz="1600" dirty="0" err="1" smtClean="0"/>
              <a:t>гастроемкостей</a:t>
            </a:r>
            <a:r>
              <a:rPr lang="ru-RU" sz="1600" dirty="0" smtClean="0"/>
              <a:t> GN 1/1, максимальной глубины 150 мм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50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8284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Готовые объекты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5" y="611645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66" y="1610979"/>
            <a:ext cx="6234881" cy="4676161"/>
          </a:xfrm>
          <a:prstGeom prst="rect">
            <a:avLst/>
          </a:prstGeom>
        </p:spPr>
      </p:pic>
      <p:grpSp>
        <p:nvGrpSpPr>
          <p:cNvPr id="4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5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Готовые объекты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7" y="1563590"/>
            <a:ext cx="7200000" cy="4804412"/>
          </a:xfrm>
          <a:prstGeom prst="rect">
            <a:avLst/>
          </a:prstGeom>
        </p:spPr>
      </p:pic>
      <p:grpSp>
        <p:nvGrpSpPr>
          <p:cNvPr id="4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Готовые объекты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68D"/>
                </a:solidFill>
                <a:latin typeface="+mj-lt"/>
                <a:ea typeface="Dotum" pitchFamily="34" charset="-127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1" y="1621910"/>
            <a:ext cx="8546611" cy="427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9584" y="6093296"/>
            <a:ext cx="3815056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Кафе </a:t>
            </a:r>
            <a:r>
              <a:rPr lang="en-US" sz="1600" b="1" dirty="0" smtClean="0">
                <a:solidFill>
                  <a:srgbClr val="0000FF"/>
                </a:solidFill>
              </a:rPr>
              <a:t>“LUCKY” (</a:t>
            </a:r>
            <a:r>
              <a:rPr lang="ru-RU" sz="1600" b="1" dirty="0" smtClean="0">
                <a:solidFill>
                  <a:srgbClr val="0000FF"/>
                </a:solidFill>
              </a:rPr>
              <a:t>г. Москва)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>
                <a:solidFill>
                  <a:srgbClr val="0000FF"/>
                </a:solidFill>
                <a:latin typeface="Times New Roman"/>
                <a:ea typeface="DejaVu Sans"/>
              </a:rPr>
              <a:t>ЛИНИИ РАЗДАЧИ ПИТАНИЯ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91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2" name="Picture 6" descr="https://atesy.ru/upload/iblock/b08/khqcd0vejcg2r82s142mf6ay03njnc7o/3807a678_7091_11e8_ab48_002590c0bb7d_cde42b6b_c63b_11e8_ab5a_002590c0bb7d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5608" y="1916832"/>
            <a:ext cx="3528392" cy="3528392"/>
          </a:xfrm>
          <a:prstGeom prst="rect">
            <a:avLst/>
          </a:prstGeom>
          <a:noFill/>
        </p:spPr>
      </p:pic>
      <p:pic>
        <p:nvPicPr>
          <p:cNvPr id="265220" name="Picture 4" descr="https://atesy.ru/upload/iblock/6bf/gne8275q11smw7drv0k1xibh61yf5vym/ab195903_e23f_11e6_80bc_001a6423323c_ef2b315a_7e9b_11ec_8e0d_002590c0bb7c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564904"/>
            <a:ext cx="3528392" cy="2952328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31032" y="69269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Печи конвекционные </a:t>
            </a:r>
            <a:r>
              <a:rPr lang="ru-RU" sz="3600" b="1" dirty="0" smtClean="0">
                <a:solidFill>
                  <a:srgbClr val="FF0000"/>
                </a:solidFill>
              </a:rPr>
              <a:t>ТОСКАНА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5085184"/>
            <a:ext cx="167100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кипятильник</a:t>
            </a:r>
          </a:p>
          <a:p>
            <a:pPr algn="ctr"/>
            <a:r>
              <a:rPr lang="ru-RU" sz="1200" b="1" spc="50" dirty="0" smtClean="0">
                <a:ln w="11430"/>
              </a:rPr>
              <a:t>АКНЭ-25 ФОНТАН</a:t>
            </a:r>
            <a:endParaRPr lang="ru-RU" sz="1200" b="1" cap="none" spc="50" dirty="0">
              <a:ln w="11430"/>
            </a:endParaRP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pic>
        <p:nvPicPr>
          <p:cNvPr id="265218" name="Picture 2" descr="https://atesy.ru/upload/iblock/496/8lg03117dfkikn022r2r5qt2zg56psoy/a1d5d907_e23f_11e6_80bc_001a6423323c_3e775ab4_e88d_11e6_80bf_001a6423323c.resiz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708920"/>
            <a:ext cx="3767534" cy="282398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67544" y="5589240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ПЕЧЬ КОНВЕКЦИОННАЯ ТОСКАНА КП-4-430/330-01</a:t>
            </a:r>
            <a:endParaRPr lang="ru-RU" b="1" cap="all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5085184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ПЕЧЬ КОНВЕКЦИОННАЯ ТОСКАНА КП-4-430/330-01-У</a:t>
            </a:r>
            <a:endParaRPr lang="ru-RU" b="1" cap="all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00192" y="5373216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ПЕЧЬ КОНВЕКЦИОННАЯ ТОСКАНА КП-4-600/400-01-У</a:t>
            </a:r>
            <a:endParaRPr lang="ru-RU" b="1" cap="all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предназначены для выпекания изделий из теста, приготовления и разогрева пищи на объектах общественного питания.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pic>
        <p:nvPicPr>
          <p:cNvPr id="265218" name="Picture 2" descr="https://atesy.ru/upload/iblock/496/8lg03117dfkikn022r2r5qt2zg56psoy/a1d5d907_e23f_11e6_80bc_001a6423323c_3e775ab4_e88d_11e6_80bf_001a6423323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536071" cy="340005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11560" y="69269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cap="all" dirty="0" smtClean="0"/>
              <a:t>ПЕЧЬ КОНВЕКЦИОННАЯ </a:t>
            </a:r>
            <a:r>
              <a:rPr lang="ru-RU" sz="2400" b="1" cap="all" dirty="0" smtClean="0">
                <a:solidFill>
                  <a:srgbClr val="FF0000"/>
                </a:solidFill>
              </a:rPr>
              <a:t>ТОСКАНА </a:t>
            </a:r>
            <a:r>
              <a:rPr lang="ru-RU" sz="2400" b="1" cap="all" dirty="0" smtClean="0"/>
              <a:t>КП-4-430/330-01</a:t>
            </a:r>
            <a:endParaRPr lang="ru-RU" sz="2400" b="1" cap="all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148478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Корпус и камера печи изготовлены из пищевой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Электромеханическая панель управления позволяет быстро задавать необходимые параметры приготовления: время и температура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Таймер обеспечивает автоматизацию процесса приготовления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Подсветка камеры и стеклянная дверь позволяют визуально контролировать процесс выпекания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Интенсивная конвекция способствует равномерному распределению температуры внутри камеры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В комплект поставки входят 4 алюминиевых противня.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Откидывающаяся дверца печи выполнена из термостойкого стекла, она имеет двойное остекление для защиты обслуживающего персонала от ожогов при случайном прикосновении.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69269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cap="all" dirty="0" smtClean="0"/>
              <a:t>ПЕЧЬ КОНВЕКЦИОННАЯ </a:t>
            </a:r>
            <a:r>
              <a:rPr lang="ru-RU" sz="2400" b="1" cap="all" dirty="0" smtClean="0">
                <a:solidFill>
                  <a:srgbClr val="FF0000"/>
                </a:solidFill>
              </a:rPr>
              <a:t>ТОСКАНА </a:t>
            </a:r>
            <a:r>
              <a:rPr lang="ru-RU" sz="2400" b="1" cap="all" dirty="0" smtClean="0"/>
              <a:t>КП-4-430/330-01-у</a:t>
            </a:r>
            <a:endParaRPr lang="ru-RU" sz="2400" b="1" cap="all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Кнопка принудительного парообразования расширяет возможности аппарата по приготовлению выпечки</a:t>
            </a:r>
            <a:endParaRPr lang="ru-RU" dirty="0"/>
          </a:p>
        </p:txBody>
      </p:sp>
      <p:pic>
        <p:nvPicPr>
          <p:cNvPr id="11" name="Picture 4" descr="https://atesy.ru/upload/iblock/6bf/gne8275q11smw7drv0k1xibh61yf5vym/ab195903_e23f_11e6_80bc_001a6423323c_ef2b315a_7e9b_11ec_8e0d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614450" cy="302433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23928" y="22768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Расстояние между уровнями составляет 75мм.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314096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Нагрев осуществляется с помощью </a:t>
            </a:r>
            <a:r>
              <a:rPr lang="ru-RU" dirty="0" err="1" smtClean="0"/>
              <a:t>ТЭНов</a:t>
            </a:r>
            <a:r>
              <a:rPr lang="ru-RU" dirty="0" smtClean="0"/>
              <a:t>, установленных вокруг вентилятора.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Регулировка температуры камеры в диапазоне +60°…+270°С осуществляется с помощью терморегулятора.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Для автоматизации процесса приготовления печь имеет таймер на 120 минут. 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Подача пара осуществляется при нажатии кнопки «ПАР».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508518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Внутри камеры расположены четыре уровня направляющих для противней размером 430х330 мм.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69269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cap="all" dirty="0" smtClean="0"/>
              <a:t>ПЕЧЬ КОНВЕКЦИОННАЯ </a:t>
            </a:r>
            <a:r>
              <a:rPr lang="ru-RU" sz="2400" b="1" cap="all" dirty="0" smtClean="0">
                <a:solidFill>
                  <a:srgbClr val="FF0000"/>
                </a:solidFill>
              </a:rPr>
              <a:t>ТОСКАНА </a:t>
            </a:r>
            <a:r>
              <a:rPr lang="ru-RU" sz="2400" b="1" cap="all" dirty="0" smtClean="0"/>
              <a:t>КП-4-600/400-01-у</a:t>
            </a:r>
            <a:endParaRPr lang="ru-RU" sz="2400" b="1" cap="all" dirty="0"/>
          </a:p>
        </p:txBody>
      </p:sp>
      <p:pic>
        <p:nvPicPr>
          <p:cNvPr id="14" name="Picture 6" descr="https://atesy.ru/upload/iblock/b08/khqcd0vejcg2r82s142mf6ay03njnc7o/3807a678_7091_11e8_ab48_002590c0bb7d_cde42b6b_c63b_11e8_ab5a_002590c0bb7d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176464" cy="43204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932040" y="2132856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 Внутри камеры расположены четыре уровня направляющих для противней размером 600х400 (GN1/1).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620688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cap="all" dirty="0" smtClean="0"/>
              <a:t>Шкафы </a:t>
            </a:r>
            <a:r>
              <a:rPr lang="ru-RU" sz="3200" b="1" cap="all" dirty="0" err="1" smtClean="0"/>
              <a:t>расстоечные</a:t>
            </a:r>
            <a:r>
              <a:rPr lang="ru-RU" sz="3200" b="1" cap="all" dirty="0" smtClean="0"/>
              <a:t> </a:t>
            </a:r>
            <a:r>
              <a:rPr lang="ru-RU" sz="3200" b="1" cap="all" dirty="0" smtClean="0">
                <a:solidFill>
                  <a:srgbClr val="FF0000"/>
                </a:solidFill>
              </a:rPr>
              <a:t>муссон</a:t>
            </a:r>
            <a:endParaRPr lang="ru-RU" sz="3200" b="1" cap="all" dirty="0">
              <a:solidFill>
                <a:srgbClr val="FF0000"/>
              </a:solidFill>
            </a:endParaRPr>
          </a:p>
        </p:txBody>
      </p:sp>
      <p:pic>
        <p:nvPicPr>
          <p:cNvPr id="266242" name="Picture 2" descr="https://atesy.ru/upload/iblock/31f/khilm6jonyhr34rapc924y7g14e3haz6/b7b2bd3a_0d44_11e7_80c4_001a6423323c_3e5f6585_25d5_11e8_ab45_002590c0bb7d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3630316" cy="3630316"/>
          </a:xfrm>
          <a:prstGeom prst="rect">
            <a:avLst/>
          </a:prstGeom>
          <a:noFill/>
        </p:spPr>
      </p:pic>
      <p:pic>
        <p:nvPicPr>
          <p:cNvPr id="266244" name="Picture 4" descr="https://atesy.ru/upload/iblock/be0/uw7rkdl3kwkg7quzzk9u8an2o512vhu3/d12b5c30_2dd1_11e8_ab45_002590c0bb7d_985d732e_c64b_11e8_ab5a_002590c0bb7d.resiz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032448" cy="40324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27984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b="1" cap="all" dirty="0" smtClean="0"/>
              <a:t>ШКАФ РАССТОЕЧНЫЙ МУССОН ШР-10-600.400-01</a:t>
            </a:r>
            <a:endParaRPr lang="ru-RU" b="1" cap="all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44522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cap="all" dirty="0" smtClean="0"/>
              <a:t>ШКАФ РАССТОЕЧНЫЙ МУССОН ШР-10-430.330-01</a:t>
            </a:r>
            <a:endParaRPr lang="ru-RU" b="1" cap="all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19675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предназначены для </a:t>
            </a:r>
            <a:r>
              <a:rPr lang="ru-RU" dirty="0" err="1" smtClean="0"/>
              <a:t>расстойки</a:t>
            </a:r>
            <a:r>
              <a:rPr lang="ru-RU" dirty="0" smtClean="0"/>
              <a:t> мелкоштучных хлебобулочных и кондитерских изделий, а также замороженных полуфабрикатов на профессиональной кухне или поддержания их в горячем состоянии.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83671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cap="all" dirty="0" smtClean="0"/>
              <a:t>ШКАФ РАССТОЕЧНЫЙ </a:t>
            </a:r>
            <a:r>
              <a:rPr lang="ru-RU" sz="2400" b="1" cap="all" dirty="0" smtClean="0">
                <a:solidFill>
                  <a:srgbClr val="FF0000"/>
                </a:solidFill>
              </a:rPr>
              <a:t>МУССОН</a:t>
            </a:r>
            <a:r>
              <a:rPr lang="ru-RU" sz="2400" b="1" cap="all" dirty="0" smtClean="0"/>
              <a:t> ШР-10-430.330-01</a:t>
            </a:r>
            <a:endParaRPr lang="ru-RU" sz="2400" b="1" cap="all" dirty="0"/>
          </a:p>
        </p:txBody>
      </p:sp>
      <p:pic>
        <p:nvPicPr>
          <p:cNvPr id="15" name="Picture 2" descr="https://atesy.ru/upload/iblock/31f/khilm6jonyhr34rapc924y7g14e3haz6/b7b2bd3a_0d44_11e7_80c4_001a6423323c_3e5f6585_25d5_11e8_ab45_002590c0bb7d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630316" cy="363031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067944" y="141277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Корпус и камера изготовлены из пищевой нержавеющей стали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Электромеханическая панель управления позволяет быстро задавать необходимые параметры: время и температура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Таймер обеспечивает автоматизацию процесса </a:t>
            </a:r>
            <a:r>
              <a:rPr lang="ru-RU" sz="1600" dirty="0" err="1" smtClean="0"/>
              <a:t>расстойки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Стеклянная дверца из термостойкого стекла обеспечивает контроль за процессом </a:t>
            </a:r>
            <a:r>
              <a:rPr lang="ru-RU" sz="1600" dirty="0" err="1" smtClean="0"/>
              <a:t>расстойки</a:t>
            </a:r>
            <a:endParaRPr lang="ru-RU" sz="1600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Имеется возможна перестановка дверцы на левую или правую сторону шкафа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Конструкция шкафа позволяет устанавливать на него конвекционную печь ТОСКАНА для экономии площади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Специальные ложементы предотвращают случайное падение печи с </a:t>
            </a:r>
            <a:r>
              <a:rPr lang="ru-RU" sz="1600" dirty="0" err="1" smtClean="0"/>
              <a:t>расстоечного</a:t>
            </a:r>
            <a:r>
              <a:rPr lang="ru-RU" sz="1600" dirty="0" smtClean="0"/>
              <a:t> шкафа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Два режима регулировки времени </a:t>
            </a:r>
            <a:r>
              <a:rPr lang="ru-RU" sz="1600" dirty="0" err="1" smtClean="0"/>
              <a:t>расстойки</a:t>
            </a:r>
            <a:r>
              <a:rPr lang="ru-RU" sz="1600" dirty="0" smtClean="0"/>
              <a:t>: установленное значение и «бесконечность»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1600" dirty="0" smtClean="0"/>
              <a:t>Регулируемые опорные ножки из нержавеющей стали компенсируют неровности пола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esy.ru/upload/iblock/002/aiq4txac0ehk6zl8h0v9g1vfiumusqbt/fbb78ed3_375e_11ea_8dda_002590c0bb7c_b5a46a01_ff0b_11ea_8e03_002590c0bb7c.resiz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65" y="2403220"/>
            <a:ext cx="3231336" cy="43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ttps://atesy.ru/upload/iblock/47a/2fa98cf9_f0da_11ea_8e03_002590c0bb7c_4142c46d_2fd5_11eb_8e05_002590c0bb7c.resize1.jpeg"/>
          <p:cNvPicPr>
            <a:picLocks noChangeAspect="1" noChangeArrowheads="1"/>
          </p:cNvPicPr>
          <p:nvPr/>
        </p:nvPicPr>
        <p:blipFill>
          <a:blip r:embed="rId3" cstate="print"/>
          <a:srcRect b="2454"/>
          <a:stretch>
            <a:fillRect/>
          </a:stretch>
        </p:blipFill>
        <p:spPr bwMode="auto">
          <a:xfrm>
            <a:off x="2973482" y="2798046"/>
            <a:ext cx="3188884" cy="3936279"/>
          </a:xfrm>
          <a:prstGeom prst="rect">
            <a:avLst/>
          </a:prstGeom>
          <a:noFill/>
        </p:spPr>
      </p:pic>
      <p:pic>
        <p:nvPicPr>
          <p:cNvPr id="78850" name="Picture 2" descr="https://atesy.ru/upload/iblock/00b/3a616729_eea1_11ea_8e03_002590c0bb7c_17e1c8bf_2fd5_11eb_8e05_002590c0bb7c.resiz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324" y="3254017"/>
            <a:ext cx="3080865" cy="302433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77349" y="2294964"/>
            <a:ext cx="2222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АПК- 6-1.1-03-1 ИНЖЕКТОРНЫЙ</a:t>
            </a:r>
            <a:endParaRPr lang="ru-RU" b="1" cap="all" dirty="0"/>
          </a:p>
        </p:txBody>
      </p:sp>
      <p:sp>
        <p:nvSpPr>
          <p:cNvPr id="21" name="TextBox 20"/>
          <p:cNvSpPr txBox="1"/>
          <p:nvPr/>
        </p:nvSpPr>
        <p:spPr>
          <a:xfrm>
            <a:off x="252303" y="546095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Пароконвектоматы</a:t>
            </a:r>
            <a:r>
              <a:rPr lang="ru-RU" sz="2800" b="1" dirty="0" smtClean="0"/>
              <a:t> </a:t>
            </a:r>
            <a:r>
              <a:rPr lang="en-US" sz="2800" b="1" dirty="0" smtClean="0"/>
              <a:t>“</a:t>
            </a:r>
            <a:r>
              <a:rPr lang="ru-RU" sz="2800" b="1" dirty="0" smtClean="0"/>
              <a:t>РУБИКОН</a:t>
            </a:r>
            <a:r>
              <a:rPr lang="en-US" sz="2800" b="1" dirty="0" smtClean="0"/>
              <a:t>”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 поколения (УЛУЧШЕННАЯ версия)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44405" y="6211669"/>
            <a:ext cx="2471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АПК-10-1.1-03-1 ИНЖЕКТОРНЫЙ</a:t>
            </a:r>
            <a:endParaRPr lang="ru-RU" b="1" cap="all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8327" y="155256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это универсальная высокопроизводительная печь для приготовления в паровоздушной среде различных блюд на профессиональной кухне.</a:t>
            </a:r>
            <a:endParaRPr lang="ru-RU" i="1" dirty="0"/>
          </a:p>
        </p:txBody>
      </p:sp>
      <p:grpSp>
        <p:nvGrpSpPr>
          <p:cNvPr id="19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164824" y="2196326"/>
            <a:ext cx="2831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cap="all" dirty="0" smtClean="0"/>
              <a:t>АПК-20-1.1-03-1 ИНЖЕКТОРНЫЙ</a:t>
            </a:r>
            <a:endParaRPr lang="ru-RU" b="1" cap="all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09597" y="0"/>
            <a:ext cx="291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ПАРОКОНВЕКТОМАТЫ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3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83671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cap="all" dirty="0" smtClean="0"/>
              <a:t>ШКАФ РАССТОЕЧНЫЙ </a:t>
            </a:r>
            <a:r>
              <a:rPr lang="ru-RU" sz="2400" b="1" cap="all" dirty="0" smtClean="0">
                <a:solidFill>
                  <a:srgbClr val="FF0000"/>
                </a:solidFill>
              </a:rPr>
              <a:t>МУССОН</a:t>
            </a:r>
            <a:r>
              <a:rPr lang="ru-RU" sz="2400" b="1" cap="all" dirty="0" smtClean="0"/>
              <a:t> ШР-10-600.400-01</a:t>
            </a:r>
            <a:endParaRPr lang="ru-RU" sz="2400" b="1" cap="all" dirty="0"/>
          </a:p>
        </p:txBody>
      </p:sp>
      <p:pic>
        <p:nvPicPr>
          <p:cNvPr id="270338" name="Picture 2" descr="https://atesy.ru/upload/iblock/068/1ar966rnqekx15w9hi1ktml9orapzddv/d12b5c30_2dd1_11e8_ab45_002590c0bb7d_03ff764b_5be8_11ec_8e0d_002590c0bb7c.resiz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528392" cy="470452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23928" y="14847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Внутри камеры имеются 10 уровней направляющих для противней размером 600x400 мм или GN-1/1. </a:t>
            </a:r>
          </a:p>
          <a:p>
            <a:r>
              <a:rPr lang="ru-RU" dirty="0" smtClean="0"/>
              <a:t>Расстояние между уровнями составляет 75мм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30689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Для автоматизации процесса </a:t>
            </a:r>
            <a:r>
              <a:rPr lang="ru-RU" dirty="0" err="1" smtClean="0"/>
              <a:t>расстойки</a:t>
            </a:r>
            <a:r>
              <a:rPr lang="ru-RU" dirty="0" smtClean="0"/>
              <a:t> шкаф имеет таймер на 120 минут. Таймер имеет положение «бесконечная работа»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Шкаф оснащен </a:t>
            </a:r>
            <a:r>
              <a:rPr lang="ru-RU" dirty="0" err="1" smtClean="0"/>
              <a:t>гастроемкостью</a:t>
            </a:r>
            <a:r>
              <a:rPr lang="ru-RU" dirty="0" smtClean="0"/>
              <a:t> GN1/2 для поддержания влажности в камере.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95936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Шкафы оснащены </a:t>
            </a:r>
            <a:r>
              <a:rPr lang="ru-RU" dirty="0" err="1" smtClean="0"/>
              <a:t>гастроемкостью</a:t>
            </a:r>
            <a:r>
              <a:rPr lang="ru-RU" dirty="0" smtClean="0"/>
              <a:t> GN1/3 для поддержания влажности в камере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Кипятильники непрерывного действия </a:t>
            </a:r>
            <a:r>
              <a:rPr lang="ru-RU" sz="2800" b="1" dirty="0" smtClean="0">
                <a:solidFill>
                  <a:srgbClr val="FF0000"/>
                </a:solidFill>
              </a:rPr>
              <a:t>ФОНТАН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2" y="2736215"/>
            <a:ext cx="2988072" cy="2988072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3" y="2826325"/>
            <a:ext cx="2897961" cy="289796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4" y="2741501"/>
            <a:ext cx="2982785" cy="298278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851575" y="5907500"/>
            <a:ext cx="167100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кипятильник</a:t>
            </a:r>
          </a:p>
          <a:p>
            <a:pPr algn="ctr"/>
            <a:r>
              <a:rPr lang="ru-RU" sz="1200" b="1" spc="50" dirty="0" smtClean="0">
                <a:ln w="11430"/>
              </a:rPr>
              <a:t>АКНЭ-25 ФОНТАН</a:t>
            </a:r>
            <a:endParaRPr lang="ru-RU" sz="1200" b="1" cap="none" spc="50" dirty="0">
              <a:ln w="1143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3908" y="5902729"/>
            <a:ext cx="1656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Кипятильник</a:t>
            </a:r>
          </a:p>
          <a:p>
            <a:pPr algn="ctr"/>
            <a:r>
              <a:rPr lang="ru-RU" sz="1200" b="1" spc="50" dirty="0" smtClean="0">
                <a:ln w="11430"/>
              </a:rPr>
              <a:t>АКНЭ-50 ФОНТАН</a:t>
            </a:r>
            <a:endParaRPr lang="ru-RU" sz="1200" b="1" cap="none" spc="50" dirty="0">
              <a:ln w="1143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4208" y="5919663"/>
            <a:ext cx="17639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spc="50" dirty="0" smtClean="0">
                <a:ln w="11430"/>
              </a:rPr>
              <a:t>Кипятильник</a:t>
            </a:r>
          </a:p>
          <a:p>
            <a:pPr algn="ctr"/>
            <a:r>
              <a:rPr lang="ru-RU" sz="1200" b="1" spc="50" dirty="0" smtClean="0">
                <a:ln w="11430"/>
              </a:rPr>
              <a:t>АКНЭ-100 ФОНТАН</a:t>
            </a:r>
            <a:endParaRPr lang="ru-RU" sz="1200" b="1" cap="none" spc="50" dirty="0">
              <a:ln w="1143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119" y="1412776"/>
            <a:ext cx="5373858" cy="132343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rgbClr val="0000FF"/>
                </a:solidFill>
              </a:rPr>
              <a:t>производительность:</a:t>
            </a:r>
          </a:p>
          <a:p>
            <a:r>
              <a:rPr lang="ru-RU" sz="1600" dirty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   - </a:t>
            </a:r>
            <a:r>
              <a:rPr lang="ru-RU" sz="1600" dirty="0">
                <a:solidFill>
                  <a:srgbClr val="0000FF"/>
                </a:solidFill>
              </a:rPr>
              <a:t>25 литров/час</a:t>
            </a:r>
          </a:p>
          <a:p>
            <a:r>
              <a:rPr lang="ru-RU" sz="1600" dirty="0" smtClean="0">
                <a:solidFill>
                  <a:srgbClr val="0000FF"/>
                </a:solidFill>
              </a:rPr>
              <a:t>    - </a:t>
            </a:r>
            <a:r>
              <a:rPr lang="ru-RU" sz="1600" dirty="0">
                <a:solidFill>
                  <a:srgbClr val="0000FF"/>
                </a:solidFill>
              </a:rPr>
              <a:t>50 литров/час</a:t>
            </a:r>
          </a:p>
          <a:p>
            <a:r>
              <a:rPr lang="ru-RU" sz="1600" dirty="0" smtClean="0">
                <a:solidFill>
                  <a:srgbClr val="0000FF"/>
                </a:solidFill>
              </a:rPr>
              <a:t>    - </a:t>
            </a:r>
            <a:r>
              <a:rPr lang="ru-RU" sz="1600" dirty="0">
                <a:solidFill>
                  <a:srgbClr val="0000FF"/>
                </a:solidFill>
              </a:rPr>
              <a:t>100 литров/час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rgbClr val="0000FF"/>
                </a:solidFill>
              </a:rPr>
              <a:t>100% приготовление кипятка</a:t>
            </a: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2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5013176" cy="501317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51520" y="62068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Кипятильники непрерывного действия </a:t>
            </a:r>
            <a:r>
              <a:rPr lang="ru-RU" sz="2800" b="1" dirty="0" smtClean="0">
                <a:solidFill>
                  <a:srgbClr val="FF0000"/>
                </a:solidFill>
              </a:rPr>
              <a:t>ФОНТАН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27984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Подготавливает и раздает кипяток гарантированной температуры 98°С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Исключает возможность смешивания сырой воды с раздаваемым кипятком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Специальная конструкция крышки не позволяет конденсату стекать на корпус кипятильника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Обеспечивает 25</a:t>
            </a:r>
            <a:r>
              <a:rPr lang="en-US" dirty="0" smtClean="0"/>
              <a:t>/50/100 </a:t>
            </a:r>
            <a:r>
              <a:rPr lang="ru-RU" dirty="0" smtClean="0"/>
              <a:t> литров кипятка в час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Кипятильник оснащен блоком управления нагревом, исключающим смешивание сырой воды с раздаваемым кипятком.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Специальная конструкция крышки не позволяет конденсату стекать на корпус кипятильника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Кипятильник может устанавливаться либо на имеющиеся столы, либо на специальную подставку (поставляется отдельно)</a:t>
            </a:r>
            <a:r>
              <a:rPr lang="en-US" dirty="0" smtClean="0"/>
              <a:t>;</a:t>
            </a:r>
            <a:endParaRPr lang="ru-RU" dirty="0" smtClean="0"/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Сосуд кипячения и сборник кипятка изготовлены из нержавеющей стали AISI304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84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185993" cy="3185993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30050" name="Picture 2" descr="C:\Users\Максим\Desktop\фонт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6583" y="1700808"/>
            <a:ext cx="6115897" cy="381642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Кипятильники непрерывного действия </a:t>
            </a:r>
            <a:r>
              <a:rPr lang="ru-RU" sz="2800" b="1" dirty="0" smtClean="0">
                <a:solidFill>
                  <a:srgbClr val="FF0000"/>
                </a:solidFill>
              </a:rPr>
              <a:t>ФОНТАН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2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51520" y="76470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Подставки под кипятильники </a:t>
            </a:r>
            <a:r>
              <a:rPr lang="ru-RU" sz="2800" b="1" dirty="0" smtClean="0">
                <a:solidFill>
                  <a:srgbClr val="FF0000"/>
                </a:solidFill>
              </a:rPr>
              <a:t>ФОНТАН </a:t>
            </a:r>
            <a:r>
              <a:rPr lang="ru-RU" sz="2800" b="1" dirty="0" smtClean="0">
                <a:solidFill>
                  <a:srgbClr val="000066"/>
                </a:solidFill>
              </a:rPr>
              <a:t>серии</a:t>
            </a:r>
            <a:r>
              <a:rPr lang="ru-RU" sz="2800" b="1" dirty="0" smtClean="0">
                <a:solidFill>
                  <a:srgbClr val="FF0000"/>
                </a:solidFill>
              </a:rPr>
              <a:t> БЮДЖЕТ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104" name="Picture 8" descr="https://atesy.ru/upload/iblock/8ab/pk_b.01.-podstavka-pod-kipyatilnik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60"/>
            <a:ext cx="2987316" cy="398308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5536" y="6021288"/>
            <a:ext cx="310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ПК-Б-400.400.420-02 (ПК-420)</a:t>
            </a:r>
            <a:endParaRPr lang="ru-RU" dirty="0"/>
          </a:p>
        </p:txBody>
      </p:sp>
      <p:pic>
        <p:nvPicPr>
          <p:cNvPr id="132108" name="Picture 12" descr="https://atesy.ru/upload/iblock/269/pk_b.01.-podstavka-pod-kipyatiln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2514022" cy="249289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339752" y="1268760"/>
            <a:ext cx="2527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ПК-Б-400.400.870-02 (ПК-870)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20072" y="1256467"/>
            <a:ext cx="33843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Обеспечивает удобное подключение к коммуникациям за счет наличия отверстий на верхней столешнице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Разборная конструкция экономит место при транспортировке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Модели ПК-Б-400.400.420-02 и ПК-Б-400.400.870-02 предназначены для установки кипятильников, размеры которых не превышают 400х400мм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 комплект поставки изделия входят кронштейны для крепления подставки к полу и к стене</a:t>
            </a:r>
            <a:r>
              <a:rPr lang="en-US" dirty="0" smtClean="0"/>
              <a:t>, </a:t>
            </a:r>
            <a:r>
              <a:rPr lang="ru-RU" dirty="0" smtClean="0"/>
              <a:t>что обеспечивает безопасность при эксплуатации.</a:t>
            </a:r>
            <a:endParaRPr lang="en-US" dirty="0" smtClean="0"/>
          </a:p>
          <a:p>
            <a:pPr fontAlgn="base"/>
            <a:endParaRPr lang="ru-RU" sz="1600" dirty="0"/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7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51520" y="62068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Подставки под кипятильники </a:t>
            </a:r>
            <a:r>
              <a:rPr lang="ru-RU" sz="2800" b="1" dirty="0" smtClean="0">
                <a:solidFill>
                  <a:srgbClr val="FF0000"/>
                </a:solidFill>
              </a:rPr>
              <a:t>ФОНТАН </a:t>
            </a:r>
            <a:r>
              <a:rPr lang="ru-RU" sz="2800" b="1" dirty="0" smtClean="0">
                <a:solidFill>
                  <a:srgbClr val="000066"/>
                </a:solidFill>
              </a:rPr>
              <a:t>серии</a:t>
            </a:r>
            <a:r>
              <a:rPr lang="ru-RU" sz="2800" b="1" dirty="0" smtClean="0">
                <a:solidFill>
                  <a:srgbClr val="FF0000"/>
                </a:solidFill>
              </a:rPr>
              <a:t> БЮДЖЕТ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6" descr="https://atesy.ru/upload/iblock/549/pk_b.01.-podstavka-pod-kipyatilnik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2485893" cy="411516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95536" y="1484784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ПК-Б-310.310.870-02</a:t>
            </a:r>
            <a:endParaRPr lang="ru-RU" dirty="0"/>
          </a:p>
        </p:txBody>
      </p:sp>
      <p:pic>
        <p:nvPicPr>
          <p:cNvPr id="27" name="Picture 10" descr="https://atesy.ru/upload/iblock/0a2/pk_b.01.-podstavka-pod-kipyatilnik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36912"/>
            <a:ext cx="2354502" cy="2552394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3059832" y="2060848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ПК-Б-310.310.420-02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220072" y="1052736"/>
            <a:ext cx="367240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700" dirty="0" smtClean="0"/>
              <a:t>Подставка изготовлена из </a:t>
            </a:r>
            <a:r>
              <a:rPr lang="ru-RU" sz="1700" b="1" dirty="0" smtClean="0">
                <a:solidFill>
                  <a:srgbClr val="FF0000"/>
                </a:solidFill>
              </a:rPr>
              <a:t>оцинкованной стали толщиной 1</a:t>
            </a:r>
            <a:r>
              <a:rPr lang="en-US" sz="1700" b="1" dirty="0" smtClean="0">
                <a:solidFill>
                  <a:srgbClr val="FF0000"/>
                </a:solidFill>
              </a:rPr>
              <a:t>,2 </a:t>
            </a:r>
            <a:r>
              <a:rPr lang="ru-RU" sz="1700" b="1" dirty="0" smtClean="0">
                <a:solidFill>
                  <a:srgbClr val="FF0000"/>
                </a:solidFill>
              </a:rPr>
              <a:t>мм</a:t>
            </a:r>
            <a:r>
              <a:rPr lang="en-US" sz="1700" dirty="0" smtClean="0"/>
              <a:t>;</a:t>
            </a:r>
            <a:endParaRPr lang="ru-RU" sz="1700" dirty="0" smtClean="0"/>
          </a:p>
          <a:p>
            <a:pPr>
              <a:buFont typeface="Wingdings" pitchFamily="2" charset="2"/>
              <a:buChar char="ü"/>
            </a:pPr>
            <a:r>
              <a:rPr lang="en-US" sz="1700" dirty="0" smtClean="0"/>
              <a:t> </a:t>
            </a:r>
            <a:r>
              <a:rPr lang="ru-RU" sz="1700" dirty="0" smtClean="0"/>
              <a:t>Ножки подставки имеют регулируемые по высоте опоры, позволяющие компенсировать неровности пола</a:t>
            </a:r>
            <a:r>
              <a:rPr lang="en-US" sz="1700" dirty="0" smtClean="0"/>
              <a:t>;</a:t>
            </a:r>
            <a:endParaRPr lang="ru-RU" sz="1700" dirty="0" smtClean="0"/>
          </a:p>
          <a:p>
            <a:pPr>
              <a:buFont typeface="Wingdings" pitchFamily="2" charset="2"/>
              <a:buChar char="ü"/>
            </a:pPr>
            <a:r>
              <a:rPr lang="ru-RU" sz="1700" dirty="0" smtClean="0"/>
              <a:t>Все кромки изделий имеют подгиб (фальцовку), что обеспечивает безопасность персонала при его сборке, эксплуатации и санитарной обработке</a:t>
            </a:r>
            <a:r>
              <a:rPr lang="en-US" sz="17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sz="1700" dirty="0" smtClean="0"/>
              <a:t> </a:t>
            </a:r>
            <a:r>
              <a:rPr lang="ru-RU" sz="1700" dirty="0" smtClean="0"/>
              <a:t>Модели ПК-Б-310.310.420-02 и ПК-Б-310.310.870-02 предназначены для установки кипятильников «Фонтан» производства компании «АТЕСИ»</a:t>
            </a:r>
            <a:r>
              <a:rPr lang="en-US" sz="17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700" dirty="0" smtClean="0"/>
              <a:t>Дополнительно</a:t>
            </a:r>
            <a:r>
              <a:rPr lang="en-US" sz="1700" dirty="0" smtClean="0"/>
              <a:t> (</a:t>
            </a:r>
            <a:r>
              <a:rPr lang="ru-RU" sz="1700" dirty="0" smtClean="0"/>
              <a:t>помимо крепления к полу и стене) предусмотрены также кронштейны крепления кипятильника </a:t>
            </a:r>
            <a:r>
              <a:rPr lang="en-US" sz="1700" dirty="0" smtClean="0"/>
              <a:t>“</a:t>
            </a:r>
            <a:r>
              <a:rPr lang="ru-RU" sz="1700" dirty="0" smtClean="0"/>
              <a:t>ФОНТАН</a:t>
            </a:r>
            <a:r>
              <a:rPr lang="en-US" sz="1700" dirty="0" smtClean="0"/>
              <a:t>”</a:t>
            </a:r>
            <a:r>
              <a:rPr lang="ru-RU" sz="1700" dirty="0" smtClean="0"/>
              <a:t> к крышке подставки.</a:t>
            </a:r>
            <a:r>
              <a:rPr lang="en-US" sz="1700" dirty="0" smtClean="0"/>
              <a:t> </a:t>
            </a:r>
            <a:endParaRPr lang="ru-RU" dirty="0"/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10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51520" y="76470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Подставки под кипятильники </a:t>
            </a:r>
            <a:r>
              <a:rPr lang="ru-RU" sz="2800" b="1" dirty="0" smtClean="0">
                <a:solidFill>
                  <a:srgbClr val="FF0000"/>
                </a:solidFill>
              </a:rPr>
              <a:t>ФОНТАН </a:t>
            </a:r>
            <a:r>
              <a:rPr lang="ru-RU" sz="2800" b="1" dirty="0" smtClean="0">
                <a:solidFill>
                  <a:srgbClr val="000066"/>
                </a:solidFill>
              </a:rPr>
              <a:t>серии</a:t>
            </a:r>
            <a:r>
              <a:rPr lang="ru-RU" sz="2800" b="1" dirty="0" smtClean="0">
                <a:solidFill>
                  <a:srgbClr val="FF0000"/>
                </a:solidFill>
              </a:rPr>
              <a:t> СТАНДАРТ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104" name="Picture 8" descr="https://atesy.ru/upload/iblock/8ab/pk_b.01.-podstavka-pod-kipyatilnik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60"/>
            <a:ext cx="2987316" cy="398308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5536" y="6021288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ПК-С-400.400.420-02</a:t>
            </a:r>
            <a:endParaRPr lang="ru-RU" dirty="0"/>
          </a:p>
        </p:txBody>
      </p:sp>
      <p:pic>
        <p:nvPicPr>
          <p:cNvPr id="132108" name="Picture 12" descr="https://atesy.ru/upload/iblock/269/pk_b.01.-podstavka-pod-kipyatiln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2514022" cy="249289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339752" y="1268760"/>
            <a:ext cx="2527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ПК-С-400.400.870-02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20072" y="1256467"/>
            <a:ext cx="33843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Обеспечивает удобное подключение к коммуникациям за счет наличия отверстий на верхней столешнице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 Разборная конструкция экономит место при транспортировке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Модели ПК-Б-400.400.420-02 и ПК-Б-400.400.870-02 предназначены для установки кипятильников, размеры которых не превышают 400х400мм</a:t>
            </a:r>
            <a:r>
              <a:rPr lang="en-US" dirty="0" smtClean="0"/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dirty="0" smtClean="0"/>
              <a:t>В комплект поставки изделия входят кронштейны для крепления подставки к полу и к стене</a:t>
            </a:r>
            <a:r>
              <a:rPr lang="en-US" dirty="0" smtClean="0"/>
              <a:t>, </a:t>
            </a:r>
            <a:r>
              <a:rPr lang="ru-RU" dirty="0" smtClean="0"/>
              <a:t>что обеспечивает безопасность при эксплуатации.</a:t>
            </a:r>
            <a:endParaRPr lang="en-US" dirty="0" smtClean="0"/>
          </a:p>
          <a:p>
            <a:pPr fontAlgn="base"/>
            <a:endParaRPr lang="ru-RU" sz="1600" dirty="0"/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9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3" name="Picture 6" descr="https://atesy.ru/upload/iblock/549/pk_b.01.-podstavka-pod-kipyatilnik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2485893" cy="411516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95536" y="1484784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ПК-С-310.310.870-02</a:t>
            </a:r>
            <a:endParaRPr lang="ru-RU" dirty="0"/>
          </a:p>
        </p:txBody>
      </p:sp>
      <p:pic>
        <p:nvPicPr>
          <p:cNvPr id="27" name="Picture 10" descr="https://atesy.ru/upload/iblock/0a2/pk_b.01.-podstavka-pod-kipyatilnik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36912"/>
            <a:ext cx="2354502" cy="2552394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3059832" y="2060848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ПК-С-310.310.420-02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292080" y="1124744"/>
            <a:ext cx="367240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 dirty="0" smtClean="0"/>
              <a:t> </a:t>
            </a:r>
            <a:r>
              <a:rPr lang="ru-RU" sz="1700" dirty="0" smtClean="0"/>
              <a:t>Подставка изготовлена из </a:t>
            </a:r>
            <a:r>
              <a:rPr lang="ru-RU" sz="1700" b="1" dirty="0" smtClean="0">
                <a:solidFill>
                  <a:srgbClr val="FF0000"/>
                </a:solidFill>
              </a:rPr>
              <a:t>нержавеющей стали </a:t>
            </a:r>
            <a:r>
              <a:rPr lang="en-US" sz="1700" b="1" dirty="0" smtClean="0">
                <a:solidFill>
                  <a:srgbClr val="FF0000"/>
                </a:solidFill>
              </a:rPr>
              <a:t>AISI430 </a:t>
            </a:r>
            <a:r>
              <a:rPr lang="ru-RU" sz="1700" b="1" dirty="0" smtClean="0">
                <a:solidFill>
                  <a:srgbClr val="FF0000"/>
                </a:solidFill>
              </a:rPr>
              <a:t>толщиной 0</a:t>
            </a:r>
            <a:r>
              <a:rPr lang="en-US" sz="1700" b="1" dirty="0" smtClean="0">
                <a:solidFill>
                  <a:srgbClr val="FF0000"/>
                </a:solidFill>
              </a:rPr>
              <a:t>,8 </a:t>
            </a:r>
            <a:r>
              <a:rPr lang="ru-RU" sz="1700" b="1" dirty="0" smtClean="0">
                <a:solidFill>
                  <a:srgbClr val="FF0000"/>
                </a:solidFill>
              </a:rPr>
              <a:t>мм</a:t>
            </a:r>
            <a:r>
              <a:rPr lang="en-US" sz="1700" dirty="0" smtClean="0"/>
              <a:t>;</a:t>
            </a:r>
            <a:endParaRPr lang="ru-RU" sz="1700" dirty="0" smtClean="0"/>
          </a:p>
          <a:p>
            <a:pPr>
              <a:buFont typeface="Wingdings" pitchFamily="2" charset="2"/>
              <a:buChar char="ü"/>
            </a:pPr>
            <a:r>
              <a:rPr lang="en-US" sz="1700" dirty="0" smtClean="0"/>
              <a:t> </a:t>
            </a:r>
            <a:r>
              <a:rPr lang="ru-RU" sz="1700" dirty="0" smtClean="0"/>
              <a:t>Ножки подставки имеют регулируемые по высоте опоры, позволяющие компенсировать неровности пола</a:t>
            </a:r>
            <a:r>
              <a:rPr lang="en-US" sz="1700" dirty="0" smtClean="0"/>
              <a:t>;</a:t>
            </a:r>
            <a:endParaRPr lang="ru-RU" sz="1700" dirty="0" smtClean="0"/>
          </a:p>
          <a:p>
            <a:pPr>
              <a:buFont typeface="Wingdings" pitchFamily="2" charset="2"/>
              <a:buChar char="ü"/>
            </a:pPr>
            <a:r>
              <a:rPr lang="ru-RU" sz="1700" dirty="0" smtClean="0"/>
              <a:t>Все кромки изделий имеют подгиб (фальцовку), что обеспечивает безопасность персонала при его сборке, эксплуатации и санитарной обработке</a:t>
            </a:r>
            <a:r>
              <a:rPr lang="en-US" sz="17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sz="1700" dirty="0" smtClean="0"/>
              <a:t> </a:t>
            </a:r>
            <a:r>
              <a:rPr lang="ru-RU" sz="1700" dirty="0" smtClean="0"/>
              <a:t>Модели ПК-Б-310.310.420-02 и ПК-Б-310.310.870-02 предназначены для установки кипятильников «Фонтан» производства компании «АТЕСИ»</a:t>
            </a:r>
            <a:r>
              <a:rPr lang="en-US" sz="17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700" dirty="0" smtClean="0"/>
              <a:t>Дополнительно</a:t>
            </a:r>
            <a:r>
              <a:rPr lang="en-US" sz="1700" dirty="0" smtClean="0"/>
              <a:t> (</a:t>
            </a:r>
            <a:r>
              <a:rPr lang="ru-RU" sz="1700" dirty="0" smtClean="0"/>
              <a:t>помимо крепления к полу и стене) предусмотрены также кронштейны крепления кипятильника </a:t>
            </a:r>
            <a:r>
              <a:rPr lang="en-US" sz="1700" dirty="0" smtClean="0"/>
              <a:t>“</a:t>
            </a:r>
            <a:r>
              <a:rPr lang="ru-RU" sz="1700" dirty="0" smtClean="0"/>
              <a:t>ФОНТАН</a:t>
            </a:r>
            <a:r>
              <a:rPr lang="en-US" sz="1700" dirty="0" smtClean="0"/>
              <a:t>”</a:t>
            </a:r>
            <a:r>
              <a:rPr lang="ru-RU" sz="1700" dirty="0" smtClean="0"/>
              <a:t> к крышке подставки.</a:t>
            </a:r>
            <a:r>
              <a:rPr lang="en-US" sz="1700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20688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Подставки под кипятильники </a:t>
            </a:r>
            <a:r>
              <a:rPr lang="ru-RU" sz="2800" b="1" dirty="0" smtClean="0">
                <a:solidFill>
                  <a:srgbClr val="FF0000"/>
                </a:solidFill>
              </a:rPr>
              <a:t>ФОНТАН </a:t>
            </a:r>
            <a:r>
              <a:rPr lang="ru-RU" sz="2800" b="1" dirty="0" smtClean="0">
                <a:solidFill>
                  <a:srgbClr val="000066"/>
                </a:solidFill>
              </a:rPr>
              <a:t>серии</a:t>
            </a:r>
            <a:r>
              <a:rPr lang="ru-RU" sz="2800" b="1" dirty="0" smtClean="0">
                <a:solidFill>
                  <a:srgbClr val="FF0000"/>
                </a:solidFill>
              </a:rPr>
              <a:t> СТАНДАРТ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9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ТЕПЛОВОЕ ОБОРУДОВАНИЕ. </a:t>
            </a:r>
            <a:r>
              <a:rPr lang="ru-RU" sz="2000" b="1" dirty="0"/>
              <a:t>Кипятильники </a:t>
            </a:r>
            <a:r>
              <a:rPr lang="ru-RU" sz="2000" b="1" dirty="0" smtClean="0">
                <a:solidFill>
                  <a:srgbClr val="FF0000"/>
                </a:solidFill>
              </a:rPr>
              <a:t>САМСОН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246976" y="1412776"/>
            <a:ext cx="599544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Gotham Pro"/>
              </a:rPr>
              <a:t>Кипятильник непрерывного действия </a:t>
            </a:r>
            <a:r>
              <a:rPr lang="ru-RU" sz="2800" b="1" strike="noStrike" spc="-1" dirty="0">
                <a:solidFill>
                  <a:srgbClr val="2962FF"/>
                </a:solidFill>
                <a:latin typeface="Arial"/>
                <a:ea typeface="Gotham Pro"/>
              </a:rPr>
              <a:t>с накопителем кипятка</a:t>
            </a: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Gotham Pro"/>
              </a:rPr>
              <a:t> </a:t>
            </a:r>
            <a:r>
              <a:rPr lang="ru-RU" sz="4000" b="1" strike="noStrike" spc="-1" dirty="0">
                <a:solidFill>
                  <a:srgbClr val="2962FF"/>
                </a:solidFill>
                <a:latin typeface="Arial"/>
                <a:ea typeface="Gotham Pro"/>
              </a:rPr>
              <a:t>«Самсон» 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246976" y="2853496"/>
            <a:ext cx="590328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343080" indent="-34236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2962FF"/>
                </a:solidFill>
                <a:latin typeface="Arial"/>
                <a:ea typeface="DejaVu Sans"/>
              </a:rPr>
              <a:t>100% кипяченая вода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" name="CustomShape 4"/>
          <p:cNvSpPr/>
          <p:nvPr/>
        </p:nvSpPr>
        <p:spPr>
          <a:xfrm>
            <a:off x="256336" y="3933496"/>
            <a:ext cx="590328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343080" indent="-34236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2962FF"/>
                </a:solidFill>
                <a:latin typeface="Arial"/>
                <a:ea typeface="DejaVu Sans"/>
              </a:rPr>
              <a:t>всегда горячий кипяток 94º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" name="CustomShape 5"/>
          <p:cNvSpPr/>
          <p:nvPr/>
        </p:nvSpPr>
        <p:spPr>
          <a:xfrm>
            <a:off x="362176" y="5040042"/>
            <a:ext cx="852516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343080" indent="-34236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2962FF"/>
                </a:solidFill>
                <a:latin typeface="Arial"/>
                <a:ea typeface="DejaVu Sans"/>
              </a:rPr>
              <a:t>максимальная производительность 210 чашек в час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23" name="Рисунок 12"/>
          <p:cNvPicPr/>
          <p:nvPr/>
        </p:nvPicPr>
        <p:blipFill>
          <a:blip r:embed="rId2" cstate="print"/>
          <a:srcRect l="21917" t="13701" r="26025" b="5478"/>
          <a:stretch/>
        </p:blipFill>
        <p:spPr>
          <a:xfrm>
            <a:off x="6150256" y="1268640"/>
            <a:ext cx="2735640" cy="4247640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47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395280" y="5950080"/>
            <a:ext cx="8354160" cy="5025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Как решить эти проблемы?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323528" y="620688"/>
            <a:ext cx="8280920" cy="431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2962FF"/>
                </a:solidFill>
                <a:latin typeface="Arial"/>
              </a:rPr>
              <a:t>Проблемы,</a:t>
            </a:r>
            <a:r>
              <a:rPr lang="ru-RU" sz="2800" b="1" strike="noStrike" spc="-1" dirty="0">
                <a:solidFill>
                  <a:srgbClr val="000000"/>
                </a:solidFill>
                <a:latin typeface="Arial"/>
              </a:rPr>
              <a:t> которые вас тревожат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2411640" y="5229360"/>
            <a:ext cx="4535640" cy="4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808080"/>
                </a:solidFill>
                <a:latin typeface="Arial"/>
                <a:ea typeface="DejaVu Sans"/>
              </a:rPr>
              <a:t>недовольство клиентов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4356000" y="4221000"/>
            <a:ext cx="600840" cy="8632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5"/>
          <p:cNvSpPr/>
          <p:nvPr/>
        </p:nvSpPr>
        <p:spPr>
          <a:xfrm>
            <a:off x="611640" y="3285000"/>
            <a:ext cx="2303640" cy="79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Недостаточно горячая вода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3492000" y="3285000"/>
            <a:ext cx="2303640" cy="79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Смешивается сырая вода с кипячёной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6228360" y="3285000"/>
            <a:ext cx="2375640" cy="79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Большое потребление электроэнергии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34" name="Рисунок 11"/>
          <p:cNvPicPr/>
          <p:nvPr/>
        </p:nvPicPr>
        <p:blipFill>
          <a:blip r:embed="rId2" cstate="print"/>
          <a:srcRect l="22890" r="6132"/>
          <a:stretch/>
        </p:blipFill>
        <p:spPr>
          <a:xfrm>
            <a:off x="395280" y="1124640"/>
            <a:ext cx="2736000" cy="2158200"/>
          </a:xfrm>
          <a:prstGeom prst="rect">
            <a:avLst/>
          </a:prstGeom>
          <a:ln>
            <a:noFill/>
          </a:ln>
        </p:spPr>
      </p:pic>
      <p:pic>
        <p:nvPicPr>
          <p:cNvPr id="135" name="Рисунок 14"/>
          <p:cNvPicPr/>
          <p:nvPr/>
        </p:nvPicPr>
        <p:blipFill>
          <a:blip r:embed="rId3" cstate="print"/>
          <a:srcRect l="15415" r="927" b="531"/>
          <a:stretch/>
        </p:blipFill>
        <p:spPr>
          <a:xfrm>
            <a:off x="6012000" y="1124640"/>
            <a:ext cx="2736000" cy="215964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19"/>
          <p:cNvPicPr/>
          <p:nvPr/>
        </p:nvPicPr>
        <p:blipFill>
          <a:blip r:embed="rId4" cstate="print"/>
          <a:stretch/>
        </p:blipFill>
        <p:spPr>
          <a:xfrm>
            <a:off x="3196440" y="1121400"/>
            <a:ext cx="2750400" cy="2178360"/>
          </a:xfrm>
          <a:prstGeom prst="rect">
            <a:avLst/>
          </a:prstGeom>
          <a:ln>
            <a:noFill/>
          </a:ln>
        </p:spPr>
      </p:pic>
      <p:grpSp>
        <p:nvGrpSpPr>
          <p:cNvPr id="12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800" b="1" cap="none" spc="5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ATESY</a:t>
              </a:r>
              <a:r>
                <a:rPr lang="en-US" sz="2800" b="1" cap="none" spc="50" baseline="30000" dirty="0" smtClean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®</a:t>
              </a:r>
              <a:endParaRPr lang="ru-RU" sz="2800" b="1" cap="none" spc="50" baseline="30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</a:t>
            </a:r>
            <a:r>
              <a:rPr lang="ru-RU" sz="2800" b="1" strike="noStrike" baseline="30000" dirty="0">
                <a:solidFill>
                  <a:srgbClr val="0000FF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                           </a:t>
            </a:r>
            <a:r>
              <a:rPr lang="ru-RU" sz="2000" b="1" strike="noStrike" dirty="0">
                <a:solidFill>
                  <a:srgbClr val="0000FF"/>
                </a:solidFill>
                <a:latin typeface="Times New Roman"/>
                <a:ea typeface="DejaVu Sans"/>
              </a:rPr>
              <a:t>    </a:t>
            </a: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               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DejaVu Sans"/>
              </a:rPr>
              <a:t>ТЕПЛОВОЕ ОБОРУДОВАНИЕ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14401</Words>
  <Application>Microsoft Office PowerPoint</Application>
  <PresentationFormat>Экран (4:3)</PresentationFormat>
  <Paragraphs>2696</Paragraphs>
  <Slides>263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263</vt:i4>
      </vt:variant>
    </vt:vector>
  </HeadingPairs>
  <TitlesOfParts>
    <vt:vector size="2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Сергеевич</dc:creator>
  <cp:lastModifiedBy>Максим Сергеевич</cp:lastModifiedBy>
  <cp:revision>61</cp:revision>
  <dcterms:created xsi:type="dcterms:W3CDTF">2022-04-11T10:35:11Z</dcterms:created>
  <dcterms:modified xsi:type="dcterms:W3CDTF">2023-03-17T15:58:10Z</dcterms:modified>
</cp:coreProperties>
</file>