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1"/>
  </p:notesMasterIdLst>
  <p:sldIdLst>
    <p:sldId id="578" r:id="rId2"/>
    <p:sldId id="600" r:id="rId3"/>
    <p:sldId id="582" r:id="rId4"/>
    <p:sldId id="594" r:id="rId5"/>
    <p:sldId id="592" r:id="rId6"/>
    <p:sldId id="593" r:id="rId7"/>
    <p:sldId id="583" r:id="rId8"/>
    <p:sldId id="584" r:id="rId9"/>
    <p:sldId id="595" r:id="rId10"/>
    <p:sldId id="596" r:id="rId11"/>
    <p:sldId id="597" r:id="rId12"/>
    <p:sldId id="598" r:id="rId13"/>
    <p:sldId id="585" r:id="rId14"/>
    <p:sldId id="601" r:id="rId15"/>
    <p:sldId id="599" r:id="rId16"/>
    <p:sldId id="591" r:id="rId17"/>
    <p:sldId id="588" r:id="rId18"/>
    <p:sldId id="579" r:id="rId19"/>
    <p:sldId id="5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DEF0E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6" autoAdjust="0"/>
    <p:restoredTop sz="96864" autoAdjust="0"/>
  </p:normalViewPr>
  <p:slideViewPr>
    <p:cSldViewPr>
      <p:cViewPr>
        <p:scale>
          <a:sx n="100" d="100"/>
          <a:sy n="100" d="100"/>
        </p:scale>
        <p:origin x="-1188" y="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0A302-F928-474D-A516-CAB6005297AF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CD7AA-5521-42BB-8649-BF5E410A9E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8511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1FA7-CB88-4296-8C7E-CD9BC848693D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F7C8-9241-4656-9E44-6CAE6AE02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515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1FA7-CB88-4296-8C7E-CD9BC848693D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F7C8-9241-4656-9E44-6CAE6AE02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1553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1FA7-CB88-4296-8C7E-CD9BC848693D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F7C8-9241-4656-9E44-6CAE6AE02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271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1FA7-CB88-4296-8C7E-CD9BC848693D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F7C8-9241-4656-9E44-6CAE6AE02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736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1FA7-CB88-4296-8C7E-CD9BC848693D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F7C8-9241-4656-9E44-6CAE6AE02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2571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1FA7-CB88-4296-8C7E-CD9BC848693D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F7C8-9241-4656-9E44-6CAE6AE02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493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1FA7-CB88-4296-8C7E-CD9BC848693D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F7C8-9241-4656-9E44-6CAE6AE02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5106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1FA7-CB88-4296-8C7E-CD9BC848693D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F7C8-9241-4656-9E44-6CAE6AE02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8797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1FA7-CB88-4296-8C7E-CD9BC848693D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F7C8-9241-4656-9E44-6CAE6AE02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9789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1FA7-CB88-4296-8C7E-CD9BC848693D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F7C8-9241-4656-9E44-6CAE6AE02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090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1FA7-CB88-4296-8C7E-CD9BC848693D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F7C8-9241-4656-9E44-6CAE6AE02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0382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01FA7-CB88-4296-8C7E-CD9BC848693D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7F7C8-9241-4656-9E44-6CAE6AE02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0640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s://atesy.ru/upload/iblock/bf2/SHDO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7" y="2492896"/>
            <a:ext cx="3347864" cy="4081448"/>
          </a:xfrm>
          <a:prstGeom prst="rect">
            <a:avLst/>
          </a:prstGeom>
          <a:noFill/>
        </p:spPr>
      </p:pic>
      <p:pic>
        <p:nvPicPr>
          <p:cNvPr id="12" name="Picture 17" descr="https://atesy.ru/upload/iblock/145/2020_04_06_recirculator_irradiator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73016"/>
            <a:ext cx="3600400" cy="2808312"/>
          </a:xfrm>
          <a:prstGeom prst="rect">
            <a:avLst/>
          </a:prstGeom>
          <a:noFill/>
        </p:spPr>
      </p:pic>
      <p:grpSp>
        <p:nvGrpSpPr>
          <p:cNvPr id="2" name="Группа 1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8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Оборудование для дезинфекции     </a:t>
            </a:r>
            <a:endParaRPr dirty="0"/>
          </a:p>
        </p:txBody>
      </p:sp>
      <p:pic>
        <p:nvPicPr>
          <p:cNvPr id="10" name="Picture 2" descr="https://atesy.ru/upload/iblock/c3f/1_8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72816"/>
            <a:ext cx="4104456" cy="275430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555776" y="2276872"/>
            <a:ext cx="750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ОБПИ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907704" y="5517232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РО</a:t>
            </a:r>
            <a:endParaRPr lang="ru-RU" dirty="0"/>
          </a:p>
        </p:txBody>
      </p:sp>
      <p:pic>
        <p:nvPicPr>
          <p:cNvPr id="16" name="Picture 4" descr="https://atesy.ru/upload/iblock/399/SHZD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1484784"/>
            <a:ext cx="3090495" cy="3312368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6372200" y="1628800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ШЗДП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524328" y="2348880"/>
            <a:ext cx="682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ШДО</a:t>
            </a:r>
            <a:endParaRPr lang="ru-RU" dirty="0"/>
          </a:p>
        </p:txBody>
      </p:sp>
      <p:pic>
        <p:nvPicPr>
          <p:cNvPr id="22" name="Picture 2" descr="Стерилизатор ножей 1 планк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841776"/>
            <a:ext cx="163535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51520" y="764704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ОБОРУДОВАНИЕ ДЛЯ ДЕЗИНФЕКЦИИ И СТЕРИЛИЗАЦИИ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923928" y="5373216"/>
            <a:ext cx="541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СТУ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685298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51520" y="764704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Рециркуляторы-облучатели</a:t>
            </a:r>
            <a:r>
              <a:rPr lang="ru-RU" sz="2000" b="1" dirty="0" smtClean="0"/>
              <a:t> бактерицидные </a:t>
            </a:r>
            <a:r>
              <a:rPr lang="ru-RU" sz="2000" b="1" dirty="0" smtClean="0">
                <a:solidFill>
                  <a:srgbClr val="FF0000"/>
                </a:solidFill>
              </a:rPr>
              <a:t>РО</a:t>
            </a:r>
            <a:r>
              <a:rPr lang="ru-RU" sz="2000" b="1" dirty="0" smtClean="0"/>
              <a:t> непрямого излучения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Оборудование для дезинфекции     </a:t>
            </a:r>
            <a:endParaRPr dirty="0"/>
          </a:p>
        </p:txBody>
      </p:sp>
      <p:pic>
        <p:nvPicPr>
          <p:cNvPr id="41988" name="Picture 4" descr="https://atesy.ru/upload/iblock/78d/Retsirkulyator_obluchatel-RO_1_30_0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8196065" y="5661248"/>
            <a:ext cx="3935084" cy="2951313"/>
          </a:xfrm>
          <a:prstGeom prst="rect">
            <a:avLst/>
          </a:prstGeom>
          <a:noFill/>
        </p:spPr>
      </p:pic>
      <p:pic>
        <p:nvPicPr>
          <p:cNvPr id="43010" name="Picture 2" descr="C:\Users\Максим\Downloads\attachment (4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24744"/>
            <a:ext cx="6959259" cy="1491270"/>
          </a:xfrm>
          <a:prstGeom prst="rect">
            <a:avLst/>
          </a:prstGeom>
          <a:noFill/>
        </p:spPr>
      </p:pic>
      <p:pic>
        <p:nvPicPr>
          <p:cNvPr id="43011" name="Picture 3" descr="C:\Users\Максим\Downloads\attachment (5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39" y="2564904"/>
            <a:ext cx="6193531" cy="4123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685298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51520" y="764704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ОБОРУДОВАНИЕ </a:t>
            </a:r>
            <a:r>
              <a:rPr lang="ru-RU" sz="2000" b="1" dirty="0"/>
              <a:t>ДЛЯ ДЕЗИНФЕКЦИИ И </a:t>
            </a:r>
            <a:r>
              <a:rPr lang="ru-RU" sz="2000" b="1" dirty="0" smtClean="0"/>
              <a:t>СТЕРИЛИЗАЦИИ.</a:t>
            </a:r>
          </a:p>
          <a:p>
            <a:r>
              <a:rPr lang="ru-RU" sz="2000" b="1" dirty="0" err="1" smtClean="0"/>
              <a:t>Рециркуляторы-облучатели</a:t>
            </a:r>
            <a:r>
              <a:rPr lang="ru-RU" sz="2000" b="1" dirty="0" smtClean="0"/>
              <a:t> бактерицидные </a:t>
            </a:r>
            <a:r>
              <a:rPr lang="ru-RU" sz="2000" b="1" dirty="0" smtClean="0">
                <a:solidFill>
                  <a:srgbClr val="FF0000"/>
                </a:solidFill>
              </a:rPr>
              <a:t>РО</a:t>
            </a:r>
            <a:r>
              <a:rPr lang="ru-RU" sz="2000" b="1" dirty="0" smtClean="0"/>
              <a:t> непрямого излучения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Оборудование для дезинфекции     </a:t>
            </a:r>
            <a:endParaRPr dirty="0"/>
          </a:p>
        </p:txBody>
      </p:sp>
      <p:pic>
        <p:nvPicPr>
          <p:cNvPr id="41988" name="Picture 4" descr="https://atesy.ru/upload/iblock/78d/Retsirkulyator_obluchatel-RO_1_30_0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8196065" y="5661248"/>
            <a:ext cx="3935084" cy="2951313"/>
          </a:xfrm>
          <a:prstGeom prst="rect">
            <a:avLst/>
          </a:prstGeom>
          <a:noFill/>
        </p:spPr>
      </p:pic>
      <p:pic>
        <p:nvPicPr>
          <p:cNvPr id="44034" name="Picture 2" descr="C:\Users\Максим\Downloads\attachment (6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628800"/>
            <a:ext cx="5904656" cy="48685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685298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2" name="Picture 6" descr="https://atesy.ru/upload/iblock/e90/04_28-podstavka-dlya-obluchatelya-pob_02_0-_1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284984"/>
            <a:ext cx="2013180" cy="2684240"/>
          </a:xfrm>
          <a:prstGeom prst="rect">
            <a:avLst/>
          </a:prstGeom>
          <a:noFill/>
        </p:spPr>
      </p:pic>
      <p:grpSp>
        <p:nvGrpSpPr>
          <p:cNvPr id="2" name="Группа 1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51520" y="548680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Подставка для облучателя </a:t>
            </a:r>
            <a:r>
              <a:rPr lang="ru-RU" sz="2400" b="1" dirty="0" smtClean="0">
                <a:solidFill>
                  <a:srgbClr val="FF0000"/>
                </a:solidFill>
              </a:rPr>
              <a:t>ПОБ-02-1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Оборудование для дезинфекции     </a:t>
            </a:r>
            <a:endParaRPr dirty="0"/>
          </a:p>
        </p:txBody>
      </p:sp>
      <p:pic>
        <p:nvPicPr>
          <p:cNvPr id="41988" name="Picture 4" descr="https://atesy.ru/upload/iblock/78d/Retsirkulyator_obluchatel-RO_1_30_0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8196065" y="5661248"/>
            <a:ext cx="3935084" cy="295131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283968" y="2204864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/>
              <a:t>Корпус из нержавеющей стали AISI304 (профильная труба 25</a:t>
            </a:r>
            <a:r>
              <a:rPr lang="en-US" sz="2400" dirty="0" smtClean="0"/>
              <a:t>x25 </a:t>
            </a:r>
            <a:r>
              <a:rPr lang="ru-RU" sz="2400" dirty="0" smtClean="0"/>
              <a:t>мм) обеспечит удобство санитарной обработки изделия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Конструкция подставки – разборная.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Подставка – универсальная</a:t>
            </a:r>
            <a:r>
              <a:rPr lang="en-US" sz="2400" dirty="0" smtClean="0"/>
              <a:t>, </a:t>
            </a:r>
            <a:r>
              <a:rPr lang="ru-RU" sz="2400" dirty="0" smtClean="0"/>
              <a:t>подходит для всех типов </a:t>
            </a:r>
            <a:r>
              <a:rPr lang="ru-RU" sz="2400" dirty="0" err="1" smtClean="0"/>
              <a:t>рециркуляторов</a:t>
            </a:r>
            <a:r>
              <a:rPr lang="ru-RU" sz="2400" dirty="0" smtClean="0"/>
              <a:t> серии РО</a:t>
            </a:r>
            <a:r>
              <a:rPr lang="ru-RU" sz="2400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Для удобства перемещения подставки предусмотрена ручка. </a:t>
            </a:r>
            <a:endParaRPr lang="ru-RU" sz="2400" dirty="0"/>
          </a:p>
        </p:txBody>
      </p:sp>
      <p:pic>
        <p:nvPicPr>
          <p:cNvPr id="45060" name="Picture 4" descr="https://atesy.ru/upload/iblock/d90/04_28-podstavka-dlya-obluchatelya-pob_02_1a0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96752"/>
            <a:ext cx="2520280" cy="3360373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139952" y="980728"/>
            <a:ext cx="38884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ПОБ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ПОБ – подставка для облучателя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02-поколение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1- модификация подставки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33685298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51520" y="620688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Шкаф закрытый для стерилизации столовой посуды и кухонного инвентаря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ШЗДП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Оборудование для дезинфекции     </a:t>
            </a:r>
            <a:endParaRPr dirty="0"/>
          </a:p>
        </p:txBody>
      </p:sp>
      <p:pic>
        <p:nvPicPr>
          <p:cNvPr id="130052" name="Picture 4" descr="https://atesy.ru/upload/iblock/399/SHZD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4367004" cy="468052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23528" y="6211669"/>
            <a:ext cx="42049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ШЗДП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-4-950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-02-2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ШЗДП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4-1200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-02-2</a:t>
            </a:r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55976" y="1412776"/>
            <a:ext cx="4572000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1500" dirty="0" smtClean="0"/>
              <a:t>  </a:t>
            </a:r>
            <a:r>
              <a:rPr lang="ru-RU" sz="1500" dirty="0" smtClean="0"/>
              <a:t>Ультрафиолетовое излучение обладает широким диапазоном действия на микроорганизмы,</a:t>
            </a:r>
          </a:p>
          <a:p>
            <a:r>
              <a:rPr lang="ru-RU" sz="1500" dirty="0" smtClean="0"/>
              <a:t>включая бактерии, вирусы, споры и грибы;</a:t>
            </a:r>
          </a:p>
          <a:p>
            <a:pPr>
              <a:buFont typeface="Wingdings" pitchFamily="2" charset="2"/>
              <a:buChar char="ü"/>
            </a:pPr>
            <a:r>
              <a:rPr lang="en-US" sz="1500" dirty="0" smtClean="0"/>
              <a:t> </a:t>
            </a:r>
            <a:r>
              <a:rPr lang="ru-RU" sz="1500" dirty="0" smtClean="0"/>
              <a:t>Все конструктивные элементы изделия выполнены из антикоррозионной стали AISI430 с полированной поверхностью, хорошо отражающей световой поток, благодаря чему обеззараживание в</a:t>
            </a:r>
            <a:r>
              <a:rPr lang="en-US" sz="1500" dirty="0" smtClean="0"/>
              <a:t> </a:t>
            </a:r>
            <a:r>
              <a:rPr lang="ru-RU" sz="1500" dirty="0" smtClean="0"/>
              <a:t>шкафу происходит одновременно направленным и отраженным потоком;</a:t>
            </a:r>
          </a:p>
          <a:p>
            <a:pPr>
              <a:buFont typeface="Wingdings" pitchFamily="2" charset="2"/>
              <a:buChar char="ü"/>
            </a:pPr>
            <a:r>
              <a:rPr lang="en-US" sz="1500" dirty="0" smtClean="0"/>
              <a:t> </a:t>
            </a:r>
            <a:r>
              <a:rPr lang="ru-RU" sz="1500" dirty="0" smtClean="0"/>
              <a:t>Конструкция продумана таким образом, чтобы легко осуществлять её тщательную санитарную</a:t>
            </a:r>
          </a:p>
          <a:p>
            <a:r>
              <a:rPr lang="ru-RU" sz="1500" dirty="0" smtClean="0"/>
              <a:t>обработку;</a:t>
            </a:r>
          </a:p>
          <a:p>
            <a:pPr>
              <a:buFont typeface="Wingdings" pitchFamily="2" charset="2"/>
              <a:buChar char="ü"/>
            </a:pPr>
            <a:r>
              <a:rPr lang="en-US" sz="1500" dirty="0" smtClean="0"/>
              <a:t> </a:t>
            </a:r>
            <a:r>
              <a:rPr lang="ru-RU" sz="1500" dirty="0" smtClean="0"/>
              <a:t>Для контроля исправности бактерицидных ламп в каждой из двух дверей шкафа установлено</a:t>
            </a:r>
          </a:p>
          <a:p>
            <a:r>
              <a:rPr lang="ru-RU" sz="1500" dirty="0" smtClean="0"/>
              <a:t>смотровое стекло;</a:t>
            </a:r>
          </a:p>
          <a:p>
            <a:pPr>
              <a:buFont typeface="Wingdings" pitchFamily="2" charset="2"/>
              <a:buChar char="ü"/>
            </a:pPr>
            <a:r>
              <a:rPr lang="en-US" sz="1500" dirty="0" smtClean="0"/>
              <a:t> </a:t>
            </a:r>
            <a:r>
              <a:rPr lang="ru-RU" sz="1500" dirty="0" smtClean="0"/>
              <a:t>Таймер времени автоматизирует процесс стерилизации;</a:t>
            </a:r>
          </a:p>
          <a:p>
            <a:pPr>
              <a:buFont typeface="Wingdings" pitchFamily="2" charset="2"/>
              <a:buChar char="ü"/>
            </a:pPr>
            <a:r>
              <a:rPr lang="en-US" sz="1500" dirty="0" smtClean="0"/>
              <a:t> </a:t>
            </a:r>
            <a:r>
              <a:rPr lang="ru-RU" sz="1500" dirty="0" smtClean="0"/>
              <a:t>При открывании двери происходит автоматическое отключение бактерицидной лампы, исключающее вредное воздействие на человека</a:t>
            </a:r>
            <a:r>
              <a:rPr lang="en-US" sz="1500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1500" dirty="0" smtClean="0"/>
              <a:t>По желанию клиента комплектуется специализированными полками</a:t>
            </a:r>
            <a:r>
              <a:rPr lang="en-US" sz="1500" dirty="0" smtClean="0"/>
              <a:t>: </a:t>
            </a:r>
            <a:r>
              <a:rPr lang="ru-RU" sz="1500" dirty="0" smtClean="0"/>
              <a:t>для  досок</a:t>
            </a:r>
            <a:r>
              <a:rPr lang="en-US" sz="1500" dirty="0" smtClean="0"/>
              <a:t>, </a:t>
            </a:r>
            <a:r>
              <a:rPr lang="ru-RU" sz="1500" dirty="0" smtClean="0"/>
              <a:t>тарелок</a:t>
            </a:r>
            <a:r>
              <a:rPr lang="en-US" sz="1500" dirty="0" smtClean="0"/>
              <a:t>, </a:t>
            </a:r>
            <a:r>
              <a:rPr lang="ru-RU" sz="1500" dirty="0" smtClean="0"/>
              <a:t>крышек</a:t>
            </a:r>
            <a:r>
              <a:rPr lang="en-US" sz="1500" dirty="0" smtClean="0"/>
              <a:t>, </a:t>
            </a:r>
            <a:r>
              <a:rPr lang="ru-RU" sz="1500" dirty="0" smtClean="0"/>
              <a:t>стаканов и столовых приборов.</a:t>
            </a:r>
            <a:endParaRPr lang="ru-RU" sz="15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1268760"/>
            <a:ext cx="38884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ШЗДП</a:t>
            </a:r>
            <a:r>
              <a:rPr lang="en-US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-4-950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-02-2</a:t>
            </a:r>
            <a:endParaRPr lang="ru-RU" sz="11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ШЗДП – шкаф закрытый для дезинфекции посуды</a:t>
            </a:r>
          </a:p>
          <a:p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4- кол-во полок в шкафу</a:t>
            </a:r>
          </a:p>
          <a:p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950-длина шкафа</a:t>
            </a:r>
          </a:p>
          <a:p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02-поколение</a:t>
            </a:r>
          </a:p>
          <a:p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2- модификация</a:t>
            </a:r>
            <a:endParaRPr lang="ru-RU" sz="1100" dirty="0"/>
          </a:p>
        </p:txBody>
      </p:sp>
    </p:spTree>
    <p:extLst>
      <p:ext uri="{BB962C8B-B14F-4D97-AF65-F5344CB8AC3E}">
        <p14:creationId xmlns="" xmlns:p14="http://schemas.microsoft.com/office/powerpoint/2010/main" val="33685298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51520" y="620688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Шкаф закрытый для стерилизации столовой посуды и кухонного инвентаря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ШЗДП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Оборудование для дезинфекции     </a:t>
            </a:r>
            <a:endParaRPr dirty="0"/>
          </a:p>
        </p:txBody>
      </p:sp>
      <p:pic>
        <p:nvPicPr>
          <p:cNvPr id="130052" name="Picture 4" descr="https://atesy.ru/upload/iblock/399/SHZD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4367004" cy="468052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355976" y="1412776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1500" dirty="0" smtClean="0"/>
              <a:t>  </a:t>
            </a:r>
            <a:r>
              <a:rPr lang="ru-RU" sz="1600" dirty="0" smtClean="0"/>
              <a:t>На задней стенке шкафа установлены бактерицидные светильники открытого типа, которые дезинфицируют все поверхности, на которые светят, не изменяя их химический состав. </a:t>
            </a:r>
            <a:endParaRPr lang="ru-RU" sz="1600" dirty="0" smtClean="0"/>
          </a:p>
          <a:p>
            <a:pPr>
              <a:buFont typeface="Wingdings" pitchFamily="2" charset="2"/>
              <a:buChar char="ü"/>
            </a:pPr>
            <a:r>
              <a:rPr lang="en-US" sz="1500" dirty="0" smtClean="0"/>
              <a:t> </a:t>
            </a:r>
            <a:r>
              <a:rPr lang="ru-RU" sz="1600" dirty="0" smtClean="0"/>
              <a:t>Обеззараживание производится как направленным, так и отраженным от стен и потолка потоками. Все внутренние поверхности шкафа изготовлены из нержавеющей стали, хорошо отражающей лучи</a:t>
            </a:r>
            <a:r>
              <a:rPr lang="ru-RU" sz="1600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Внутри шкафа установлены четыре каркасные полки из нержавеющей стали, которые могут крепиться на различных уровнях. Внутрь полок устанавливаются сетчатые решетки, которые выбираются по назначению шкафа: </a:t>
            </a:r>
            <a:r>
              <a:rPr lang="ru-RU" sz="1600" b="1" i="1" dirty="0" smtClean="0">
                <a:solidFill>
                  <a:srgbClr val="FF0000"/>
                </a:solidFill>
              </a:rPr>
              <a:t>для тарелок, разделочных досок, крышек, стаканов и кухонного инвентаря</a:t>
            </a:r>
            <a:r>
              <a:rPr lang="ru-RU" sz="1600" dirty="0" smtClean="0"/>
              <a:t>. Решетки в комплект поставки не входят, их надо заказывать </a:t>
            </a:r>
            <a:r>
              <a:rPr lang="ru-RU" sz="1600" dirty="0" smtClean="0"/>
              <a:t>отдельно.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Шкаф оснащен замком для запирания </a:t>
            </a:r>
            <a:r>
              <a:rPr lang="ru-RU" sz="1600" dirty="0" smtClean="0"/>
              <a:t>дверей.</a:t>
            </a:r>
            <a:endParaRPr lang="ru-RU" sz="1500" dirty="0"/>
          </a:p>
        </p:txBody>
      </p:sp>
    </p:spTree>
    <p:extLst>
      <p:ext uri="{BB962C8B-B14F-4D97-AF65-F5344CB8AC3E}">
        <p14:creationId xmlns="" xmlns:p14="http://schemas.microsoft.com/office/powerpoint/2010/main" val="33685298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51520" y="620688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Шкаф закрытый для стерилизации столовой посуды и кухонного инвентаря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ШЗДП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Оборудование для дезинфекции     </a:t>
            </a:r>
            <a:endParaRPr dirty="0"/>
          </a:p>
        </p:txBody>
      </p:sp>
      <p:pic>
        <p:nvPicPr>
          <p:cNvPr id="46082" name="Picture 2" descr="C:\Users\Максим\Downloads\attachment (7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68760"/>
            <a:ext cx="5544616" cy="2419722"/>
          </a:xfrm>
          <a:prstGeom prst="rect">
            <a:avLst/>
          </a:prstGeom>
          <a:noFill/>
        </p:spPr>
      </p:pic>
      <p:pic>
        <p:nvPicPr>
          <p:cNvPr id="46083" name="Picture 3" descr="C:\Users\Максим\Downloads\attachment (8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717032"/>
            <a:ext cx="5617715" cy="2787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685298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https://atesy.ru/upload/iblock/bf2/SHDO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4283968" cy="5089560"/>
          </a:xfrm>
          <a:prstGeom prst="rect">
            <a:avLst/>
          </a:prstGeom>
          <a:noFill/>
        </p:spPr>
      </p:pic>
      <p:grpSp>
        <p:nvGrpSpPr>
          <p:cNvPr id="2" name="Группа 1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51520" y="620688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Шкаф для сушки и дезинфекции одежды </a:t>
            </a:r>
            <a:r>
              <a:rPr lang="ru-RU" sz="2000" b="1" dirty="0" smtClean="0">
                <a:solidFill>
                  <a:srgbClr val="FF0000"/>
                </a:solidFill>
              </a:rPr>
              <a:t>ШДО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Оборудование для дезинфекции     </a:t>
            </a:r>
            <a:endParaRPr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331640" y="5877272"/>
            <a:ext cx="13003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ШДО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1-02</a:t>
            </a:r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67944" y="1196752"/>
            <a:ext cx="4572000" cy="52937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sz="1600" dirty="0" smtClean="0"/>
              <a:t>Ультрафиолетовое </a:t>
            </a:r>
            <a:r>
              <a:rPr lang="ru-RU" sz="1600" dirty="0" smtClean="0"/>
              <a:t>излучение обладает широким диапазоном действия на микроорганизмы,</a:t>
            </a:r>
          </a:p>
          <a:p>
            <a:r>
              <a:rPr lang="ru-RU" sz="1600" dirty="0" smtClean="0"/>
              <a:t>включая бактерии, вирусы, споры и грибы;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 Колба бактерицидной лампы сделана из увиолевого стекла. После ее работы не требуется обязательно проветривать помещения;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 Все конструктивные элементы изделия выполнены из антикоррозионной стали AISI430 с полированной поверхностью, хорошо отражающей световой поток, благодаря чему обеззараживание в</a:t>
            </a:r>
          </a:p>
          <a:p>
            <a:r>
              <a:rPr lang="ru-RU" sz="1600" dirty="0" smtClean="0"/>
              <a:t>шкафу происходит одновременно направленным и отраженным потоком</a:t>
            </a:r>
            <a:r>
              <a:rPr lang="ru-RU" sz="1600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Панель управления шкафом включает в себя:</a:t>
            </a:r>
            <a:br>
              <a:rPr lang="ru-RU" sz="1600" dirty="0" smtClean="0"/>
            </a:br>
            <a:r>
              <a:rPr lang="ru-RU" sz="1600" dirty="0" smtClean="0"/>
              <a:t>-Регулятор </a:t>
            </a:r>
            <a:r>
              <a:rPr lang="ru-RU" sz="1600" dirty="0" smtClean="0"/>
              <a:t>температуры воздуха внутри </a:t>
            </a:r>
            <a:r>
              <a:rPr lang="ru-RU" sz="1600" dirty="0" smtClean="0"/>
              <a:t>шкафа;</a:t>
            </a:r>
          </a:p>
          <a:p>
            <a:r>
              <a:rPr lang="ru-RU" sz="1600" dirty="0" smtClean="0"/>
              <a:t>-Таймер </a:t>
            </a:r>
            <a:r>
              <a:rPr lang="ru-RU" sz="1600" dirty="0" smtClean="0"/>
              <a:t>для автоматизации дезинфекции одежды;</a:t>
            </a:r>
            <a:br>
              <a:rPr lang="ru-RU" sz="1600" dirty="0" smtClean="0"/>
            </a:br>
            <a:r>
              <a:rPr lang="ru-RU" sz="1600" dirty="0" smtClean="0"/>
              <a:t>-Лампа </a:t>
            </a:r>
            <a:r>
              <a:rPr lang="ru-RU" sz="1600" dirty="0" smtClean="0"/>
              <a:t>индикации включения </a:t>
            </a:r>
            <a:r>
              <a:rPr lang="ru-RU" sz="1600" dirty="0" err="1" smtClean="0"/>
              <a:t>ТЭНа</a:t>
            </a:r>
            <a:r>
              <a:rPr lang="ru-RU" sz="1600" dirty="0" smtClean="0"/>
              <a:t>;</a:t>
            </a:r>
            <a:br>
              <a:rPr lang="ru-RU" sz="1600" dirty="0" smtClean="0"/>
            </a:br>
            <a:r>
              <a:rPr lang="ru-RU" sz="1600" dirty="0" smtClean="0"/>
              <a:t>-Смотровое </a:t>
            </a:r>
            <a:r>
              <a:rPr lang="ru-RU" sz="1600" dirty="0" smtClean="0"/>
              <a:t>окно для визуального контроля исправности бактерицидной лампы.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980728"/>
            <a:ext cx="38884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ШДО</a:t>
            </a:r>
            <a:r>
              <a:rPr lang="en-US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1-02</a:t>
            </a:r>
            <a:endParaRPr lang="ru-RU" sz="11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ШДО – шкаф для сушки 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дезинфекции 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одежды</a:t>
            </a:r>
          </a:p>
          <a:p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1- кол-во секций в шкафу</a:t>
            </a:r>
          </a:p>
          <a:p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02-поколение</a:t>
            </a:r>
            <a:endParaRPr lang="ru-RU" sz="1100" dirty="0"/>
          </a:p>
        </p:txBody>
      </p:sp>
    </p:spTree>
    <p:extLst>
      <p:ext uri="{BB962C8B-B14F-4D97-AF65-F5344CB8AC3E}">
        <p14:creationId xmlns="" xmlns:p14="http://schemas.microsoft.com/office/powerpoint/2010/main" val="33685298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atesy.ru/upload/iblock/bf2/SHDO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4283968" cy="5089560"/>
          </a:xfrm>
          <a:prstGeom prst="rect">
            <a:avLst/>
          </a:prstGeom>
          <a:noFill/>
        </p:spPr>
      </p:pic>
      <p:grpSp>
        <p:nvGrpSpPr>
          <p:cNvPr id="2" name="Группа 1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51520" y="620688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Шкаф для сушки и дезинфекции одежды </a:t>
            </a:r>
            <a:r>
              <a:rPr lang="ru-RU" sz="2000" b="1" dirty="0" smtClean="0">
                <a:solidFill>
                  <a:srgbClr val="FF0000"/>
                </a:solidFill>
              </a:rPr>
              <a:t>ШДО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Оборудование для дезинфекции     </a:t>
            </a:r>
            <a:endParaRPr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331640" y="6211669"/>
            <a:ext cx="13003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ШДО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1-02</a:t>
            </a:r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27984" y="1052736"/>
            <a:ext cx="47160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 smtClean="0"/>
              <a:t> Конструкция продумана таким образом, чтобы легко осуществлять её тщательную санитарную</a:t>
            </a:r>
          </a:p>
          <a:p>
            <a:r>
              <a:rPr lang="ru-RU" sz="1600" dirty="0" smtClean="0"/>
              <a:t>обработку;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 Для контроля исправности ламп на панели управления установлено смотровое стекло;</a:t>
            </a:r>
          </a:p>
          <a:p>
            <a:r>
              <a:rPr lang="ru-RU" sz="1600" dirty="0" smtClean="0"/>
              <a:t>Таймер времени автоматизирует процесс стерилизации.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427984" y="2852936"/>
            <a:ext cx="457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 smtClean="0"/>
              <a:t> В верхней части шкафа расположен блок дезинфекции, который представляет собой устройство для</a:t>
            </a:r>
          </a:p>
          <a:p>
            <a:r>
              <a:rPr lang="ru-RU" sz="1600" dirty="0" smtClean="0"/>
              <a:t>обеззараживания воздуха, циркулирующего внутри шкафа, где, упорядоченно, располагается обрабатываемая одежда.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 В состав блока дезинфекции входят:</a:t>
            </a:r>
          </a:p>
          <a:p>
            <a:r>
              <a:rPr lang="ru-RU" sz="1600" dirty="0" smtClean="0"/>
              <a:t>- ТЭН для нагрева воздуха;</a:t>
            </a:r>
          </a:p>
          <a:p>
            <a:r>
              <a:rPr lang="ru-RU" sz="1600" dirty="0" smtClean="0"/>
              <a:t>- Бактерицидная лампа для обеззараживания воздуха;</a:t>
            </a:r>
          </a:p>
          <a:p>
            <a:pPr>
              <a:buFontTx/>
              <a:buChar char="-"/>
            </a:pPr>
            <a:r>
              <a:rPr lang="ru-RU" sz="1600" dirty="0" smtClean="0"/>
              <a:t>Вентилятор </a:t>
            </a:r>
            <a:r>
              <a:rPr lang="ru-RU" sz="1600" dirty="0" smtClean="0"/>
              <a:t>для циркуляции воздуха</a:t>
            </a:r>
            <a:r>
              <a:rPr lang="ru-RU" sz="1600" dirty="0" smtClean="0"/>
              <a:t>.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rgbClr val="FF0000"/>
                </a:solidFill>
              </a:rPr>
              <a:t>Внутри шкафа установлены: полка для головных уборов, перекладина для вешалок и полка для обуви</a:t>
            </a:r>
            <a:r>
              <a:rPr lang="ru-RU" sz="1600" b="1" dirty="0" smtClean="0">
                <a:solidFill>
                  <a:srgbClr val="FF0000"/>
                </a:solidFill>
              </a:rPr>
              <a:t>.</a:t>
            </a:r>
          </a:p>
          <a:p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105273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400" b="1" dirty="0" smtClean="0">
                <a:solidFill>
                  <a:srgbClr val="FF0000"/>
                </a:solidFill>
              </a:rPr>
              <a:t>Обеззараживание производится лампой ультрафиолетового излучения в диапазоне длин волн 205- 315 нм.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85298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51520" y="764704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Стерилизаторы </a:t>
            </a:r>
            <a:r>
              <a:rPr lang="ru-RU" sz="2000" b="1" dirty="0" smtClean="0"/>
              <a:t>для ножей </a:t>
            </a:r>
            <a:r>
              <a:rPr lang="ru-RU" sz="2000" b="1" dirty="0" smtClean="0">
                <a:solidFill>
                  <a:srgbClr val="FF0000"/>
                </a:solidFill>
              </a:rPr>
              <a:t>СТУ – 6 модификаций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Оборудование для дезинфекции     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611560" y="6093296"/>
            <a:ext cx="1932946" cy="584775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00FF"/>
                </a:solidFill>
              </a:rPr>
              <a:t>магнитная планка 376 мм</a:t>
            </a:r>
            <a:endParaRPr lang="ru-RU" sz="1600" dirty="0">
              <a:solidFill>
                <a:srgbClr val="0000FF"/>
              </a:solidFill>
            </a:endParaRPr>
          </a:p>
        </p:txBody>
      </p:sp>
      <p:pic>
        <p:nvPicPr>
          <p:cNvPr id="5122" name="Picture 2" descr="Стерилизатор ножей 1 план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77072"/>
            <a:ext cx="1868971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Стерилизатор ножей 1 решет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18" y="1916832"/>
            <a:ext cx="1843146" cy="227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Стерилизатор ножей 2 решет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500" y="1916832"/>
            <a:ext cx="2754959" cy="218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Стерилизатор ножей 2 план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62953"/>
            <a:ext cx="2910775" cy="228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195736" y="1916832"/>
            <a:ext cx="1252930" cy="830997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00FF"/>
                </a:solidFill>
              </a:rPr>
              <a:t>решетка-держатель на 18 </a:t>
            </a:r>
            <a:r>
              <a:rPr lang="ru-RU" sz="1600" dirty="0">
                <a:solidFill>
                  <a:srgbClr val="0000FF"/>
                </a:solidFill>
              </a:rPr>
              <a:t>ножей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36296" y="1340768"/>
            <a:ext cx="1252930" cy="830997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00FF"/>
                </a:solidFill>
              </a:rPr>
              <a:t>решетка-держатель на 36 </a:t>
            </a:r>
            <a:r>
              <a:rPr lang="ru-RU" sz="1600" dirty="0">
                <a:solidFill>
                  <a:srgbClr val="0000FF"/>
                </a:solidFill>
              </a:rPr>
              <a:t>ножей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76056" y="6093296"/>
            <a:ext cx="1932946" cy="584775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00FF"/>
                </a:solidFill>
              </a:rPr>
              <a:t>магнитная планка 752 мм</a:t>
            </a:r>
            <a:endParaRPr lang="ru-RU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85298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51520" y="764704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Стерилизаторы </a:t>
            </a:r>
            <a:r>
              <a:rPr lang="ru-RU" sz="2000" b="1" dirty="0" smtClean="0"/>
              <a:t>для ножей </a:t>
            </a:r>
            <a:r>
              <a:rPr lang="ru-RU" sz="2000" b="1" dirty="0" smtClean="0">
                <a:solidFill>
                  <a:srgbClr val="FF0000"/>
                </a:solidFill>
              </a:rPr>
              <a:t>СТУ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Оборудование для дезинфекции     </a:t>
            </a:r>
            <a:endParaRPr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1124744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 Укомплектован решеткой-держателем или магнитной планкой для ножей</a:t>
            </a:r>
            <a:r>
              <a:rPr lang="en-US" dirty="0" smtClean="0"/>
              <a:t>;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Усиленные петли двери</a:t>
            </a:r>
            <a:r>
              <a:rPr lang="en-US" dirty="0" smtClean="0"/>
              <a:t>;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 Корпус изготовлен из пищевой нержавеющей стали</a:t>
            </a:r>
            <a:r>
              <a:rPr lang="en-US" dirty="0" smtClean="0"/>
              <a:t>;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 Наличие замка гарантированно обеспечивает сохранность ножей</a:t>
            </a:r>
            <a:r>
              <a:rPr lang="en-US" dirty="0" smtClean="0"/>
              <a:t>;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Таймер времени автоматизирует процесс стерилизации ножей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 Специальное тонированное стекло защищает персонал от УФ излучения</a:t>
            </a:r>
            <a:r>
              <a:rPr lang="en-US" dirty="0" smtClean="0"/>
              <a:t>;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 Автоматическое отключение лампы УФ излучения при открывании двери</a:t>
            </a:r>
            <a:r>
              <a:rPr lang="en-US" dirty="0" smtClean="0"/>
              <a:t>;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dirty="0" err="1" smtClean="0"/>
              <a:t>Многовариантность</a:t>
            </a:r>
            <a:r>
              <a:rPr lang="ru-RU" dirty="0" smtClean="0"/>
              <a:t> модификаций</a:t>
            </a:r>
            <a:r>
              <a:rPr lang="en-US" dirty="0" smtClean="0"/>
              <a:t>: </a:t>
            </a:r>
            <a:r>
              <a:rPr lang="ru-RU" dirty="0" smtClean="0"/>
              <a:t>с решеткой (на 18/36 ножей) или с магнитной планкой (376/752 мм) </a:t>
            </a:r>
            <a:r>
              <a:rPr lang="en-US" dirty="0" smtClean="0"/>
              <a:t>, </a:t>
            </a:r>
            <a:r>
              <a:rPr lang="ru-RU" dirty="0" smtClean="0"/>
              <a:t>комбинированные исполнения</a:t>
            </a:r>
            <a:r>
              <a:rPr lang="ru-RU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Ограничения по размерам (для ножей): максимальная длина ручки - 14 см, лезвия - 28 см</a:t>
            </a:r>
            <a:r>
              <a:rPr lang="ru-RU" dirty="0" smtClean="0"/>
              <a:t>. Ширина </a:t>
            </a:r>
            <a:r>
              <a:rPr lang="ru-RU" dirty="0" smtClean="0"/>
              <a:t>каждой ячейки - 9 мм.</a:t>
            </a:r>
            <a:endParaRPr lang="ru-RU" dirty="0" smtClean="0"/>
          </a:p>
        </p:txBody>
      </p:sp>
      <p:pic>
        <p:nvPicPr>
          <p:cNvPr id="21" name="Picture 4" descr="Стерилизатор ножей 2 решет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68760"/>
            <a:ext cx="3600400" cy="286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Стерилизатор ножей 1 план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365104"/>
            <a:ext cx="1868971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685298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8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Оборудование для дезинфекции     </a:t>
            </a:r>
            <a:endParaRPr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716016" y="1318022"/>
            <a:ext cx="4032448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dirty="0" smtClean="0"/>
              <a:t> </a:t>
            </a:r>
            <a:r>
              <a:rPr lang="ru-RU" sz="2000" dirty="0" smtClean="0"/>
              <a:t>Ультрафиолетовое излучение обладает широким диапазоном действия на микроорганизмы,</a:t>
            </a:r>
          </a:p>
          <a:p>
            <a:r>
              <a:rPr lang="ru-RU" sz="2000" dirty="0" smtClean="0"/>
              <a:t>включая бактерии, вирусы, споры и грибы;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Вариативность модификаций</a:t>
            </a:r>
            <a:r>
              <a:rPr lang="en-US" sz="2000" dirty="0" smtClean="0"/>
              <a:t>:</a:t>
            </a:r>
          </a:p>
          <a:p>
            <a:pPr>
              <a:buFontTx/>
              <a:buChar char="-"/>
            </a:pPr>
            <a:r>
              <a:rPr lang="ru-RU" sz="2000" dirty="0" smtClean="0"/>
              <a:t> </a:t>
            </a:r>
            <a:r>
              <a:rPr lang="ru-RU" sz="2000" i="1" dirty="0" smtClean="0">
                <a:solidFill>
                  <a:srgbClr val="FF0000"/>
                </a:solidFill>
              </a:rPr>
              <a:t>по способу излучения</a:t>
            </a:r>
            <a:r>
              <a:rPr lang="en-US" sz="2000" dirty="0" smtClean="0"/>
              <a:t>: </a:t>
            </a:r>
            <a:r>
              <a:rPr lang="ru-RU" sz="2000" dirty="0" smtClean="0"/>
              <a:t>прямого</a:t>
            </a:r>
            <a:r>
              <a:rPr lang="en-US" sz="2000" dirty="0" smtClean="0"/>
              <a:t>, </a:t>
            </a:r>
            <a:r>
              <a:rPr lang="ru-RU" sz="2000" dirty="0" smtClean="0"/>
              <a:t>непрямого</a:t>
            </a:r>
            <a:r>
              <a:rPr lang="en-US" sz="2000" dirty="0" smtClean="0"/>
              <a:t> (</a:t>
            </a:r>
            <a:r>
              <a:rPr lang="ru-RU" sz="2000" dirty="0" smtClean="0"/>
              <a:t>закрытого)</a:t>
            </a:r>
            <a:r>
              <a:rPr lang="en-US" sz="2000" dirty="0" smtClean="0"/>
              <a:t>;</a:t>
            </a:r>
          </a:p>
          <a:p>
            <a:pPr>
              <a:buFontTx/>
              <a:buChar char="-"/>
            </a:pPr>
            <a:r>
              <a:rPr lang="ru-RU" sz="2000" dirty="0" smtClean="0"/>
              <a:t> </a:t>
            </a:r>
            <a:r>
              <a:rPr lang="ru-RU" sz="2000" i="1" dirty="0" smtClean="0">
                <a:solidFill>
                  <a:srgbClr val="FF0000"/>
                </a:solidFill>
              </a:rPr>
              <a:t>по способу установки</a:t>
            </a:r>
            <a:r>
              <a:rPr lang="en-US" sz="2000" dirty="0" smtClean="0"/>
              <a:t>: </a:t>
            </a:r>
            <a:r>
              <a:rPr lang="ru-RU" sz="2000" dirty="0" smtClean="0"/>
              <a:t>настенные</a:t>
            </a:r>
            <a:r>
              <a:rPr lang="en-US" sz="2000" dirty="0" smtClean="0"/>
              <a:t>, </a:t>
            </a:r>
            <a:r>
              <a:rPr lang="ru-RU" sz="2000" dirty="0" smtClean="0"/>
              <a:t>напольные - на вертикальной подставке-держателе </a:t>
            </a:r>
            <a:r>
              <a:rPr lang="ru-RU" sz="2000" b="1" i="1" dirty="0" smtClean="0">
                <a:solidFill>
                  <a:srgbClr val="FF0000"/>
                </a:solidFill>
              </a:rPr>
              <a:t>ПОБ</a:t>
            </a:r>
            <a:r>
              <a:rPr lang="en-US" sz="2000" dirty="0" smtClean="0"/>
              <a:t>, </a:t>
            </a:r>
            <a:r>
              <a:rPr lang="ru-RU" sz="2000" dirty="0" smtClean="0"/>
              <a:t>передвижные.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i="1" dirty="0" smtClean="0">
                <a:solidFill>
                  <a:srgbClr val="FF0000"/>
                </a:solidFill>
              </a:rPr>
              <a:t>по комплектности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/>
              <a:t> </a:t>
            </a:r>
            <a:r>
              <a:rPr lang="ru-RU" sz="2000" dirty="0" smtClean="0"/>
              <a:t>с таймером наработки ламп или без</a:t>
            </a:r>
            <a:r>
              <a:rPr lang="en-US" sz="2000" dirty="0" smtClean="0"/>
              <a:t>; </a:t>
            </a:r>
            <a:r>
              <a:rPr lang="ru-RU" sz="2000" dirty="0" smtClean="0"/>
              <a:t>с таймером наработки вентилятора</a:t>
            </a:r>
            <a:r>
              <a:rPr lang="en-US" sz="2000" dirty="0" smtClean="0"/>
              <a:t>; </a:t>
            </a:r>
            <a:r>
              <a:rPr lang="ru-RU" sz="2000" dirty="0" smtClean="0"/>
              <a:t>с </a:t>
            </a:r>
            <a:r>
              <a:rPr lang="ru-RU" sz="2000" dirty="0" smtClean="0"/>
              <a:t>воздушным </a:t>
            </a:r>
            <a:r>
              <a:rPr lang="ru-RU" sz="2000" dirty="0" smtClean="0"/>
              <a:t>фильтром или без</a:t>
            </a:r>
            <a:r>
              <a:rPr lang="en-US" sz="2000" dirty="0" smtClean="0"/>
              <a:t>; </a:t>
            </a:r>
            <a:r>
              <a:rPr lang="ru-RU" sz="2000" dirty="0" smtClean="0"/>
              <a:t>с сетевым шнуром или без.</a:t>
            </a:r>
            <a:endParaRPr lang="en-US" sz="2000" dirty="0" smtClean="0"/>
          </a:p>
          <a:p>
            <a:pPr>
              <a:buFont typeface="Wingdings" pitchFamily="2" charset="2"/>
              <a:buChar char="ü"/>
            </a:pPr>
            <a:endParaRPr lang="ru-RU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251520" y="764704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ОБЛУЧАТЕЛИ БАКТЕРИЦИДНЫЕ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https://atesy.ru/upload/iblock/c3f/1_8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4104456" cy="275430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915816" y="2276872"/>
            <a:ext cx="750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ОБПИ</a:t>
            </a:r>
            <a:endParaRPr lang="ru-RU" dirty="0"/>
          </a:p>
        </p:txBody>
      </p:sp>
      <p:pic>
        <p:nvPicPr>
          <p:cNvPr id="12" name="Picture 17" descr="https://atesy.ru/upload/iblock/145/2020_04_06_recirculator_irradiator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9688"/>
            <a:ext cx="3600400" cy="280831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555776" y="6021288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РО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685298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8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Оборудование для дезинфекции     </a:t>
            </a:r>
            <a:endParaRPr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764704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Облучатели бактерицидные ПРЯМОГО ИЗЛУЧЕНИЯ </a:t>
            </a:r>
            <a:r>
              <a:rPr lang="ru-RU" sz="2000" b="1" dirty="0" smtClean="0">
                <a:solidFill>
                  <a:srgbClr val="FF0000"/>
                </a:solidFill>
              </a:rPr>
              <a:t>ОБПИ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https://atesy.ru/upload/iblock/c3f/1_8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4104456" cy="275430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4355976" y="1196752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Предназначен для обеззараживания воздуха и поверхностей в помещении ультрафиолетовым бактерицидным излучением с волной длиной 253,7 нм.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Не допускается включение облучателя в присутствии людей и животных.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Для включения изделия рекомендуется использовать блок управления </a:t>
            </a:r>
            <a:r>
              <a:rPr lang="ru-RU" dirty="0" smtClean="0">
                <a:solidFill>
                  <a:srgbClr val="FF0000"/>
                </a:solidFill>
              </a:rPr>
              <a:t>БУО</a:t>
            </a:r>
            <a:r>
              <a:rPr lang="ru-RU" dirty="0" smtClean="0"/>
              <a:t>, который устанавливается в соседнем помещении и управляет работой облучателя.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Все детали корпуса облучателя изготовлены из нержавеющей стали.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/>
              <a:t>Безозоновая</a:t>
            </a:r>
            <a:r>
              <a:rPr lang="ru-RU" dirty="0" smtClean="0"/>
              <a:t> лампа не требует обязательного проветривания помещения. </a:t>
            </a:r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83568" y="4653136"/>
            <a:ext cx="3088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Цоколь ламп 15 и 30 Вт G13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Для ламп 8 Вт: Цоколь G5 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23528" y="5445224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FF0000"/>
                </a:solidFill>
              </a:rPr>
              <a:t>Бактерицидное излучение при его попадании на открытые части тела человека (особенно на глаза) может вызвать сильные ожоги поэтому НУЖНО СЛЕДИТЬ, чтобы никаких лучей, как непосредственно от лампы, так и отраженных от деталей арматуры облучателя, не попадало в зону пребывания людей и животных. 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85298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8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Оборудование для дезинфекции     </a:t>
            </a:r>
            <a:endParaRPr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764704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БУО-02</a:t>
            </a:r>
            <a:r>
              <a:rPr lang="ru-RU" sz="2000" b="1" dirty="0" smtClean="0"/>
              <a:t> БЛОК УПРАВЛЕНИЯ ОБЛУЧАТЕЛЕМ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2" name="Picture 2" descr="Блок управления облучателем БУО-02 - 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4191000" cy="3752851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995936" y="1340768"/>
            <a:ext cx="4572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/>
              <a:t>Предназначен для подключения ультрафиолетовой бактерицидной лампы.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 Блок устанавливается вне помещения, где работает лампа и управляет работой лампы. Корпус блока управления изготовлен из нержавеющей стали.</a:t>
            </a:r>
          </a:p>
          <a:p>
            <a:pPr>
              <a:buFont typeface="Wingdings" pitchFamily="2" charset="2"/>
              <a:buChar char="ü"/>
            </a:pPr>
            <a:endParaRPr lang="ru-RU" sz="2000" b="1" dirty="0" smtClean="0"/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FF0000"/>
                </a:solidFill>
              </a:rPr>
              <a:t>Блок управления монтируется на стену так, что бы при входе в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обрабатываемое помещение была видна сигнальная лампа, предупреждающая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об опасности. Для крепления на корпусе изделия предусмотрены отверстия.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1196752"/>
            <a:ext cx="38884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БУО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БУО – блок управления облучателем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02-поколение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33685298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8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Оборудование для дезинфекции     </a:t>
            </a:r>
            <a:endParaRPr dirty="0"/>
          </a:p>
        </p:txBody>
      </p:sp>
      <p:sp>
        <p:nvSpPr>
          <p:cNvPr id="17" name="TextBox 16"/>
          <p:cNvSpPr txBox="1"/>
          <p:nvPr/>
        </p:nvSpPr>
        <p:spPr>
          <a:xfrm>
            <a:off x="179512" y="620688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Облучатели бактерицидные ПРЯМОГО ИЗЛУЧЕНИЯ </a:t>
            </a:r>
            <a:r>
              <a:rPr lang="ru-RU" sz="2000" b="1" dirty="0" smtClean="0">
                <a:solidFill>
                  <a:srgbClr val="FF0000"/>
                </a:solidFill>
              </a:rPr>
              <a:t>ОБПИ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5" name="Picture 3" descr="C:\Users\Максим\Downloads\attachment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052736"/>
            <a:ext cx="6264696" cy="5482306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4427984" y="980729"/>
            <a:ext cx="4572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FF0000"/>
                </a:solidFill>
              </a:rPr>
              <a:t>Все конструктивные элементы изделия выполнены из антикоррозионной стали AISI430 с полированной поверхностью, хорошо отражающей световой поток, благодаря чему обеззараживание происходит одновременно направленным и отраженным потоком.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85298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8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Оборудование для дезинфекции     </a:t>
            </a:r>
            <a:endParaRPr dirty="0"/>
          </a:p>
        </p:txBody>
      </p:sp>
      <p:sp>
        <p:nvSpPr>
          <p:cNvPr id="17" name="TextBox 16"/>
          <p:cNvSpPr txBox="1"/>
          <p:nvPr/>
        </p:nvSpPr>
        <p:spPr>
          <a:xfrm>
            <a:off x="179512" y="620688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Облучатели бактерицидные ПРЯМОГО ИЗЛУЧЕНИЯ </a:t>
            </a:r>
            <a:r>
              <a:rPr lang="ru-RU" sz="2000" b="1" dirty="0" smtClean="0">
                <a:solidFill>
                  <a:srgbClr val="FF0000"/>
                </a:solidFill>
              </a:rPr>
              <a:t>ОБПИ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8" name="Picture 2" descr="C:\Users\Максим\Downloads\attachment (3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95876"/>
            <a:ext cx="6912768" cy="55567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685298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17" descr="https://atesy.ru/upload/iblock/145/2020_04_06_recirculator_irradiator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5112568" cy="5112568"/>
          </a:xfrm>
          <a:prstGeom prst="rect">
            <a:avLst/>
          </a:prstGeom>
          <a:noFill/>
        </p:spPr>
      </p:pic>
      <p:grpSp>
        <p:nvGrpSpPr>
          <p:cNvPr id="2" name="Группа 1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51520" y="764704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Рециркуляторы-облучатели</a:t>
            </a:r>
            <a:r>
              <a:rPr lang="ru-RU" sz="2000" b="1" dirty="0" smtClean="0"/>
              <a:t> бактерицидные </a:t>
            </a:r>
            <a:r>
              <a:rPr lang="ru-RU" sz="2000" b="1" dirty="0" smtClean="0">
                <a:solidFill>
                  <a:srgbClr val="FF0000"/>
                </a:solidFill>
              </a:rPr>
              <a:t>РО</a:t>
            </a:r>
            <a:r>
              <a:rPr lang="ru-RU" sz="2000" b="1" dirty="0" smtClean="0"/>
              <a:t> непрямого излучения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Оборудование для дезинфекции     </a:t>
            </a:r>
            <a:endParaRPr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292080" y="2060848"/>
            <a:ext cx="35283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Ультрафиолетовое излучение обладает широким диапазоном действия на микроорганизмы,</a:t>
            </a:r>
          </a:p>
          <a:p>
            <a:r>
              <a:rPr lang="ru-RU" dirty="0" smtClean="0"/>
              <a:t>включая бактерии, вирусы, споры и грибы;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После работы </a:t>
            </a:r>
            <a:r>
              <a:rPr lang="ru-RU" dirty="0" err="1" smtClean="0"/>
              <a:t>безозоновой</a:t>
            </a:r>
            <a:r>
              <a:rPr lang="ru-RU" dirty="0" smtClean="0"/>
              <a:t> бактерицидной лампы не требуется обязательно проветривать помещения;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Корпус облучателя изготовлен из крашенной стали. Крышка изделия изготовлена из нержавеющей стали.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</a:rPr>
              <a:t>Конструкция корпуса изделия исключает проникновение </a:t>
            </a:r>
            <a:r>
              <a:rPr lang="ru-RU" b="1" dirty="0" err="1" smtClean="0">
                <a:solidFill>
                  <a:srgbClr val="FF0000"/>
                </a:solidFill>
              </a:rPr>
              <a:t>УФ-излучения</a:t>
            </a:r>
            <a:r>
              <a:rPr lang="ru-RU" b="1" dirty="0" smtClean="0">
                <a:solidFill>
                  <a:srgbClr val="FF0000"/>
                </a:solidFill>
              </a:rPr>
              <a:t> во внешнюю среду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1196752"/>
            <a:ext cx="48965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FF0000"/>
                </a:solidFill>
              </a:rPr>
              <a:t>Предназначен для обеззараживания воздуха ультрафиолетовым бактерицидным излучением в присутствии людей в помещениях на предприятиях пищевых отраслей промышленности, торговли и общественного питания.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87824" y="4437112"/>
            <a:ext cx="829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РО-2-8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685298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51520" y="764704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Рециркуляторы-облучатели</a:t>
            </a:r>
            <a:r>
              <a:rPr lang="ru-RU" sz="2000" b="1" dirty="0" smtClean="0"/>
              <a:t> бактерицидные </a:t>
            </a:r>
            <a:r>
              <a:rPr lang="ru-RU" sz="2000" b="1" dirty="0" smtClean="0">
                <a:solidFill>
                  <a:srgbClr val="FF0000"/>
                </a:solidFill>
              </a:rPr>
              <a:t>РО</a:t>
            </a:r>
            <a:r>
              <a:rPr lang="ru-RU" sz="2000" b="1" dirty="0" smtClean="0"/>
              <a:t> непрямого излучения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Оборудование для дезинфекции     </a:t>
            </a:r>
            <a:endParaRPr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4048" y="1628800"/>
            <a:ext cx="38519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Позволяет проводить обеззараживание помещений в присутствии людей</a:t>
            </a:r>
            <a:r>
              <a:rPr lang="en-US" b="1" dirty="0" smtClean="0">
                <a:solidFill>
                  <a:srgbClr val="FF0000"/>
                </a:solidFill>
              </a:rPr>
              <a:t>;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ru-RU" dirty="0" smtClean="0"/>
              <a:t>Конструкция продумана таким образом, чтобы легко осуществлять её тщательную санитарную</a:t>
            </a:r>
          </a:p>
          <a:p>
            <a:r>
              <a:rPr lang="ru-RU" dirty="0" smtClean="0"/>
              <a:t>обработку;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Лампы и стартеры поставляются в комплекте с изделием</a:t>
            </a:r>
            <a:r>
              <a:rPr lang="en-US" dirty="0" smtClean="0"/>
              <a:t>;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ru-RU" dirty="0" smtClean="0"/>
              <a:t>Функция электронного счетчика времени наработки ламп (в отдельных модификациях)</a:t>
            </a:r>
            <a:r>
              <a:rPr lang="en-US" dirty="0" smtClean="0"/>
              <a:t>;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Функция электронного счетчика наработки вентилятора (в отдельных модификациях)</a:t>
            </a:r>
            <a:r>
              <a:rPr lang="en-US" dirty="0" smtClean="0"/>
              <a:t>;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Воздушный фильтр в комплекте (в отдельных модификациях).</a:t>
            </a:r>
          </a:p>
        </p:txBody>
      </p:sp>
      <p:pic>
        <p:nvPicPr>
          <p:cNvPr id="21506" name="Picture 2" descr="https://atesy.ru/upload/iblock/78d/Retsirkulyator_obluchatel-RO_1_30_0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23528" y="2132856"/>
            <a:ext cx="4643670" cy="3482753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187624" y="4509120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РО-2-30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685298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4076" y="-63596"/>
            <a:ext cx="9144000" cy="609691"/>
            <a:chOff x="0" y="0"/>
            <a:chExt cx="9144000" cy="60969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800" b="1" cap="none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ATESY</a:t>
              </a:r>
              <a:r>
                <a:rPr lang="en-US" sz="2800" b="1" cap="none" spc="50" baseline="3000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®</a:t>
              </a:r>
              <a:endParaRPr lang="ru-RU" sz="2800" b="1" cap="none" spc="50" baseline="300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0" y="512468"/>
              <a:ext cx="9144000" cy="0"/>
            </a:xfrm>
            <a:prstGeom prst="line">
              <a:avLst/>
            </a:prstGeom>
            <a:ln w="7937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609691"/>
              <a:ext cx="9144000" cy="0"/>
            </a:xfrm>
            <a:prstGeom prst="line">
              <a:avLst/>
            </a:prstGeom>
            <a:ln w="22225">
              <a:solidFill>
                <a:srgbClr val="0000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51520" y="620688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ОБОРУДОВАНИЕ </a:t>
            </a:r>
            <a:r>
              <a:rPr lang="ru-RU" sz="2000" b="1" dirty="0"/>
              <a:t>ДЛЯ ДЕЗИНФЕКЦИИ И </a:t>
            </a:r>
            <a:r>
              <a:rPr lang="ru-RU" sz="2000" b="1" dirty="0" smtClean="0"/>
              <a:t>СТЕРИЛИЗАЦИИ.</a:t>
            </a:r>
          </a:p>
          <a:p>
            <a:r>
              <a:rPr lang="ru-RU" sz="2000" b="1" dirty="0" err="1" smtClean="0"/>
              <a:t>Рециркуляторы-облучатели</a:t>
            </a:r>
            <a:r>
              <a:rPr lang="ru-RU" sz="2000" b="1" dirty="0" smtClean="0"/>
              <a:t> бактерицидные </a:t>
            </a:r>
            <a:r>
              <a:rPr lang="ru-RU" sz="2000" b="1" dirty="0" smtClean="0">
                <a:solidFill>
                  <a:srgbClr val="FF0000"/>
                </a:solidFill>
              </a:rPr>
              <a:t>РО</a:t>
            </a:r>
            <a:r>
              <a:rPr lang="ru-RU" sz="2000" b="1" dirty="0" smtClean="0"/>
              <a:t> непрямого излучения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ustomShape 1"/>
          <p:cNvSpPr/>
          <p:nvPr/>
        </p:nvSpPr>
        <p:spPr>
          <a:xfrm>
            <a:off x="-3960" y="-63720"/>
            <a:ext cx="914292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</a:t>
            </a:r>
            <a:r>
              <a:rPr lang="ru-RU" sz="2800" b="1" strike="noStrike" baseline="30000" dirty="0">
                <a:solidFill>
                  <a:srgbClr val="0000FF"/>
                </a:solidFill>
                <a:latin typeface="Times New Roman"/>
                <a:ea typeface="DejaVu Sans"/>
              </a:rPr>
              <a:t>	</a:t>
            </a:r>
            <a:r>
              <a:rPr lang="ru-RU" sz="28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                           </a:t>
            </a:r>
            <a:r>
              <a:rPr lang="ru-RU" sz="2000" b="1" strike="noStrike" dirty="0">
                <a:solidFill>
                  <a:srgbClr val="0000FF"/>
                </a:solidFill>
                <a:latin typeface="Times New Roman"/>
                <a:ea typeface="DejaVu Sans"/>
              </a:rPr>
              <a:t>    </a:t>
            </a:r>
            <a:r>
              <a:rPr lang="ru-RU" sz="2000" b="1" strike="noStrike" dirty="0" smtClean="0">
                <a:solidFill>
                  <a:srgbClr val="0000FF"/>
                </a:solidFill>
                <a:latin typeface="Times New Roman"/>
                <a:ea typeface="DejaVu Sans"/>
              </a:rPr>
              <a:t>                     Оборудование для дезинфекции     </a:t>
            </a:r>
            <a:endParaRPr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355976" y="1348800"/>
            <a:ext cx="4572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 smtClean="0"/>
              <a:t>Принцип действия </a:t>
            </a:r>
            <a:r>
              <a:rPr lang="ru-RU" sz="1600" dirty="0" err="1" smtClean="0"/>
              <a:t>облучателя-рециркулятора</a:t>
            </a:r>
            <a:r>
              <a:rPr lang="ru-RU" sz="1600" dirty="0" smtClean="0"/>
              <a:t> заключается в обеззараживании воздуха, нагнетаемого вентилятором вдоль </a:t>
            </a:r>
            <a:r>
              <a:rPr lang="ru-RU" sz="1600" dirty="0" err="1" smtClean="0"/>
              <a:t>безозоновой</a:t>
            </a:r>
            <a:r>
              <a:rPr lang="ru-RU" sz="1600" dirty="0" smtClean="0"/>
              <a:t> лампы низкого давления, создающей ультрафиолетовое излучение внутри корпуса облучателя. </a:t>
            </a:r>
            <a:endParaRPr lang="en-US" sz="1600" dirty="0" smtClean="0"/>
          </a:p>
          <a:p>
            <a:pPr>
              <a:buFont typeface="Wingdings" pitchFamily="2" charset="2"/>
              <a:buChar char="ü"/>
            </a:pPr>
            <a:r>
              <a:rPr lang="ru-RU" sz="1600" dirty="0" err="1" smtClean="0"/>
              <a:t>Облучатель-рециркулятор</a:t>
            </a:r>
            <a:r>
              <a:rPr lang="ru-RU" sz="1600" dirty="0" smtClean="0"/>
              <a:t> состоит из корпуса, образующего камеру облучения, в котором устанавливаются бактерицидные лампы. </a:t>
            </a:r>
            <a:endParaRPr lang="en-US" sz="1600" dirty="0" smtClean="0"/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Прохождение воздуха через внутренний объем облучателя обеспечивается вентилятором через вентиляционные отверстия, расположенные в корпусе облучателя. </a:t>
            </a:r>
            <a:endParaRPr lang="en-US" sz="1600" dirty="0" smtClean="0"/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Конструкция </a:t>
            </a:r>
            <a:r>
              <a:rPr lang="ru-RU" sz="1600" dirty="0" err="1" smtClean="0"/>
              <a:t>облучателя-рециркулятора</a:t>
            </a:r>
            <a:r>
              <a:rPr lang="ru-RU" sz="1600" dirty="0" smtClean="0"/>
              <a:t> обеспечивает защиту присутствующих в помещении людей от коротковолнового ультрафиолетового излучения. 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FF0000"/>
                </a:solidFill>
              </a:rPr>
              <a:t>Облучатель размещают в помещениях таким образом, чтобы забор и выброс воздуха осуществлялись беспрепятственно и совпадали с направлениями основных конвекционных потоков.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41986" name="Picture 2" descr="https://atesy.ru/upload/iblock/8e1/RO_2_15_02_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700808"/>
            <a:ext cx="4355976" cy="3573016"/>
          </a:xfrm>
          <a:prstGeom prst="rect">
            <a:avLst/>
          </a:prstGeom>
          <a:noFill/>
        </p:spPr>
      </p:pic>
      <p:pic>
        <p:nvPicPr>
          <p:cNvPr id="41988" name="Picture 4" descr="https://atesy.ru/upload/iblock/78d/Retsirkulyator_obluchatel-RO_1_30_0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8196065" y="5661248"/>
            <a:ext cx="3935084" cy="2951313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555776" y="4293096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РО-1-15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685298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10613</TotalTime>
  <Words>1379</Words>
  <Application>Microsoft Office PowerPoint</Application>
  <PresentationFormat>Экран (4:3)</PresentationFormat>
  <Paragraphs>182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Левада Виктор Васильевич</dc:creator>
  <cp:lastModifiedBy>Максим</cp:lastModifiedBy>
  <cp:revision>1525</cp:revision>
  <dcterms:created xsi:type="dcterms:W3CDTF">2012-08-24T14:33:39Z</dcterms:created>
  <dcterms:modified xsi:type="dcterms:W3CDTF">2020-06-26T05:05:01Z</dcterms:modified>
</cp:coreProperties>
</file>