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41"/>
  </p:notesMasterIdLst>
  <p:sldIdLst>
    <p:sldId id="258" r:id="rId2"/>
    <p:sldId id="332" r:id="rId3"/>
    <p:sldId id="422" r:id="rId4"/>
    <p:sldId id="424" r:id="rId5"/>
    <p:sldId id="425" r:id="rId6"/>
    <p:sldId id="437" r:id="rId7"/>
    <p:sldId id="438" r:id="rId8"/>
    <p:sldId id="325" r:id="rId9"/>
    <p:sldId id="264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35" r:id="rId20"/>
    <p:sldId id="281" r:id="rId21"/>
    <p:sldId id="381" r:id="rId22"/>
    <p:sldId id="388" r:id="rId23"/>
    <p:sldId id="439" r:id="rId24"/>
    <p:sldId id="440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49" r:id="rId34"/>
    <p:sldId id="450" r:id="rId35"/>
    <p:sldId id="451" r:id="rId36"/>
    <p:sldId id="455" r:id="rId37"/>
    <p:sldId id="456" r:id="rId38"/>
    <p:sldId id="457" r:id="rId39"/>
    <p:sldId id="458" r:id="rId40"/>
    <p:sldId id="459" r:id="rId41"/>
    <p:sldId id="494" r:id="rId42"/>
    <p:sldId id="495" r:id="rId43"/>
    <p:sldId id="496" r:id="rId44"/>
    <p:sldId id="497" r:id="rId45"/>
    <p:sldId id="498" r:id="rId46"/>
    <p:sldId id="499" r:id="rId47"/>
    <p:sldId id="500" r:id="rId48"/>
    <p:sldId id="501" r:id="rId49"/>
    <p:sldId id="488" r:id="rId50"/>
    <p:sldId id="489" r:id="rId51"/>
    <p:sldId id="490" r:id="rId52"/>
    <p:sldId id="491" r:id="rId53"/>
    <p:sldId id="492" r:id="rId54"/>
    <p:sldId id="493" r:id="rId55"/>
    <p:sldId id="502" r:id="rId56"/>
    <p:sldId id="503" r:id="rId57"/>
    <p:sldId id="468" r:id="rId58"/>
    <p:sldId id="469" r:id="rId59"/>
    <p:sldId id="470" r:id="rId60"/>
    <p:sldId id="504" r:id="rId61"/>
    <p:sldId id="576" r:id="rId62"/>
    <p:sldId id="577" r:id="rId63"/>
    <p:sldId id="475" r:id="rId64"/>
    <p:sldId id="477" r:id="rId65"/>
    <p:sldId id="479" r:id="rId66"/>
    <p:sldId id="481" r:id="rId67"/>
    <p:sldId id="483" r:id="rId68"/>
    <p:sldId id="484" r:id="rId69"/>
    <p:sldId id="485" r:id="rId70"/>
    <p:sldId id="486" r:id="rId71"/>
    <p:sldId id="487" r:id="rId72"/>
    <p:sldId id="505" r:id="rId73"/>
    <p:sldId id="541" r:id="rId74"/>
    <p:sldId id="542" r:id="rId75"/>
    <p:sldId id="543" r:id="rId76"/>
    <p:sldId id="544" r:id="rId77"/>
    <p:sldId id="545" r:id="rId78"/>
    <p:sldId id="546" r:id="rId79"/>
    <p:sldId id="547" r:id="rId80"/>
    <p:sldId id="536" r:id="rId81"/>
    <p:sldId id="540" r:id="rId82"/>
    <p:sldId id="537" r:id="rId83"/>
    <p:sldId id="548" r:id="rId84"/>
    <p:sldId id="549" r:id="rId85"/>
    <p:sldId id="550" r:id="rId86"/>
    <p:sldId id="554" r:id="rId87"/>
    <p:sldId id="551" r:id="rId88"/>
    <p:sldId id="556" r:id="rId89"/>
    <p:sldId id="557" r:id="rId90"/>
    <p:sldId id="552" r:id="rId91"/>
    <p:sldId id="553" r:id="rId92"/>
    <p:sldId id="558" r:id="rId93"/>
    <p:sldId id="559" r:id="rId94"/>
    <p:sldId id="560" r:id="rId95"/>
    <p:sldId id="561" r:id="rId96"/>
    <p:sldId id="564" r:id="rId97"/>
    <p:sldId id="565" r:id="rId98"/>
    <p:sldId id="567" r:id="rId99"/>
    <p:sldId id="566" r:id="rId100"/>
    <p:sldId id="562" r:id="rId101"/>
    <p:sldId id="563" r:id="rId102"/>
    <p:sldId id="572" r:id="rId103"/>
    <p:sldId id="573" r:id="rId104"/>
    <p:sldId id="568" r:id="rId105"/>
    <p:sldId id="569" r:id="rId106"/>
    <p:sldId id="570" r:id="rId107"/>
    <p:sldId id="571" r:id="rId108"/>
    <p:sldId id="575" r:id="rId109"/>
    <p:sldId id="539" r:id="rId110"/>
    <p:sldId id="506" r:id="rId111"/>
    <p:sldId id="507" r:id="rId112"/>
    <p:sldId id="508" r:id="rId113"/>
    <p:sldId id="509" r:id="rId114"/>
    <p:sldId id="510" r:id="rId115"/>
    <p:sldId id="511" r:id="rId116"/>
    <p:sldId id="512" r:id="rId117"/>
    <p:sldId id="513" r:id="rId118"/>
    <p:sldId id="514" r:id="rId119"/>
    <p:sldId id="515" r:id="rId120"/>
    <p:sldId id="516" r:id="rId121"/>
    <p:sldId id="517" r:id="rId122"/>
    <p:sldId id="518" r:id="rId123"/>
    <p:sldId id="519" r:id="rId124"/>
    <p:sldId id="520" r:id="rId125"/>
    <p:sldId id="521" r:id="rId126"/>
    <p:sldId id="522" r:id="rId127"/>
    <p:sldId id="523" r:id="rId128"/>
    <p:sldId id="524" r:id="rId129"/>
    <p:sldId id="525" r:id="rId130"/>
    <p:sldId id="526" r:id="rId131"/>
    <p:sldId id="527" r:id="rId132"/>
    <p:sldId id="528" r:id="rId133"/>
    <p:sldId id="529" r:id="rId134"/>
    <p:sldId id="535" r:id="rId135"/>
    <p:sldId id="530" r:id="rId136"/>
    <p:sldId id="531" r:id="rId137"/>
    <p:sldId id="534" r:id="rId138"/>
    <p:sldId id="532" r:id="rId139"/>
    <p:sldId id="533" r:id="rId140"/>
  </p:sldIdLst>
  <p:sldSz cx="9144000" cy="6858000" type="screen4x3"/>
  <p:notesSz cx="6858000" cy="9144000"/>
  <p:custDataLst>
    <p:tags r:id="rId1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DE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6864" autoAdjust="0"/>
  </p:normalViewPr>
  <p:slideViewPr>
    <p:cSldViewPr>
      <p:cViewPr>
        <p:scale>
          <a:sx n="116" d="100"/>
          <a:sy n="116" d="100"/>
        </p:scale>
        <p:origin x="-954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0A302-F928-474D-A516-CAB6005297AF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CD7AA-5521-42BB-8649-BF5E410A9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1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DA65FA96-5EEC-4260-B95A-113636FC9C77}" type="slidenum">
              <a:rPr lang="ru-RU"/>
              <a:t>4</a:t>
            </a:fld>
            <a:endParaRPr lang="ru-RU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5884" y="8687596"/>
            <a:ext cx="2972116" cy="45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85" tIns="44296" rIns="85185" bIns="44296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r">
              <a:buClrTx/>
              <a:buFontTx/>
              <a:buNone/>
            </a:pPr>
            <a:fld id="{05B5B751-4C9E-4C34-A695-D19A16612EDF}" type="slidenum">
              <a:rPr lang="ru-RU" sz="1100">
                <a:latin typeface="Arial"/>
                <a:ea typeface="Microsoft YaHei" charset="-122"/>
              </a:rPr>
              <a:pPr algn="r">
                <a:buClrTx/>
                <a:buFontTx/>
                <a:buNone/>
              </a:pPr>
              <a:t>4</a:t>
            </a:fld>
            <a:endParaRPr lang="ru-RU" sz="1100">
              <a:latin typeface="Arial"/>
              <a:ea typeface="Microsoft YaHei"/>
            </a:endParaRPr>
          </a:p>
        </p:txBody>
      </p:sp>
      <p:sp>
        <p:nvSpPr>
          <p:cNvPr id="23554" name="Rectangle 2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3188" y="1143000"/>
            <a:ext cx="41148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6" y="4401755"/>
            <a:ext cx="5488929" cy="36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B14F1D52-19FB-447D-A564-D4D6A67765D7}" type="slidenum">
              <a:rPr lang="ru-RU" altLang="ru-RU"/>
              <a:t>107</a:t>
            </a:fld>
            <a:endParaRPr lang="ru-RU" altLang="ru-RU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DA65FA96-5EEC-4260-B95A-113636FC9C77}" type="slidenum">
              <a:rPr lang="ru-RU"/>
              <a:t>5</a:t>
            </a:fld>
            <a:endParaRPr lang="ru-RU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5884" y="8687596"/>
            <a:ext cx="2972116" cy="45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185" tIns="44296" rIns="85185" bIns="44296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r">
              <a:buClrTx/>
              <a:buFontTx/>
              <a:buNone/>
            </a:pPr>
            <a:fld id="{05B5B751-4C9E-4C34-A695-D19A16612EDF}" type="slidenum">
              <a:rPr lang="ru-RU" sz="1100">
                <a:latin typeface="Arial"/>
                <a:ea typeface="Microsoft YaHei" charset="-122"/>
              </a:rPr>
              <a:pPr algn="r">
                <a:buClrTx/>
                <a:buFontTx/>
                <a:buNone/>
              </a:pPr>
              <a:t>5</a:t>
            </a:fld>
            <a:endParaRPr lang="ru-RU" sz="1100">
              <a:latin typeface="Arial"/>
              <a:ea typeface="Microsoft YaHei" charset="-122"/>
            </a:endParaRPr>
          </a:p>
        </p:txBody>
      </p:sp>
      <p:sp>
        <p:nvSpPr>
          <p:cNvPr id="23554" name="Rectangle 2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3188" y="1143000"/>
            <a:ext cx="41148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6" y="4401755"/>
            <a:ext cx="5488929" cy="36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886745" y="8687635"/>
            <a:ext cx="2969539" cy="455982"/>
          </a:xfrm>
          <a:prstGeom prst="rect">
            <a:avLst/>
          </a:prstGeom>
          <a:noFill/>
          <a:ln>
            <a:noFill/>
          </a:ln>
        </p:spPr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CDB530B6-162C-4609-939F-506FFDF6DF5A}" type="slidenum">
              <a:rPr lang="ru-RU" sz="1100" spc="-1">
                <a:solidFill>
                  <a:srgbClr val="000000"/>
                </a:solidFill>
                <a:latin typeface="Arial"/>
                <a:ea typeface="Microsoft YaHei" charset="-122"/>
              </a:rPr>
              <a:t>88</a:t>
            </a:fld>
            <a:endParaRPr lang="ru-RU" sz="1100" spc="-1">
              <a:latin typeface="Times New Roman"/>
            </a:endParaRPr>
          </a:p>
        </p:txBody>
      </p:sp>
      <p:sp>
        <p:nvSpPr>
          <p:cNvPr id="13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  <a:prstGeom prst="rect">
            <a:avLst/>
          </a:prstGeom>
        </p:spPr>
      </p:sp>
      <p:sp>
        <p:nvSpPr>
          <p:cNvPr id="140" name="PlaceHolder 3"/>
          <p:cNvSpPr>
            <a:spLocks noGrp="1"/>
          </p:cNvSpPr>
          <p:nvPr>
            <p:ph type="body" idx="1"/>
          </p:nvPr>
        </p:nvSpPr>
        <p:spPr>
          <a:xfrm>
            <a:off x="686023" y="4401144"/>
            <a:ext cx="5487465" cy="3601205"/>
          </a:xfrm>
          <a:prstGeom prst="rect">
            <a:avLst/>
          </a:prstGeom>
        </p:spPr>
        <p:txBody>
          <a:bodyPr lIns="85167" tIns="44287" rIns="85167" bIns="44287" anchor="ctr"/>
          <a:lstStyle/>
          <a:p>
            <a:endParaRPr lang="ru-RU" sz="1900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886745" y="8687635"/>
            <a:ext cx="2969539" cy="455982"/>
          </a:xfrm>
          <a:prstGeom prst="rect">
            <a:avLst/>
          </a:prstGeom>
          <a:noFill/>
          <a:ln>
            <a:noFill/>
          </a:ln>
        </p:spPr>
        <p:txBody>
          <a:bodyPr lIns="85167" tIns="44287" rIns="85167" bIns="44287" anchor="b"/>
          <a:lstStyle/>
          <a:p>
            <a:pPr algn="r">
              <a:lnSpc>
                <a:spcPct val="100000"/>
              </a:lnSpc>
            </a:pPr>
            <a:fld id="{CDB530B6-162C-4609-939F-506FFDF6DF5A}" type="slidenum">
              <a:rPr lang="ru-RU" sz="1100" spc="-1">
                <a:solidFill>
                  <a:srgbClr val="000000"/>
                </a:solidFill>
                <a:latin typeface="Arial"/>
                <a:ea typeface="Microsoft YaHei" charset="-122"/>
              </a:rPr>
              <a:t>89</a:t>
            </a:fld>
            <a:endParaRPr lang="ru-RU" sz="1100" spc="-1">
              <a:latin typeface="Times New Roman"/>
            </a:endParaRPr>
          </a:p>
        </p:txBody>
      </p:sp>
      <p:sp>
        <p:nvSpPr>
          <p:cNvPr id="13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  <a:prstGeom prst="rect">
            <a:avLst/>
          </a:prstGeom>
        </p:spPr>
      </p:sp>
      <p:sp>
        <p:nvSpPr>
          <p:cNvPr id="140" name="PlaceHolder 3"/>
          <p:cNvSpPr>
            <a:spLocks noGrp="1"/>
          </p:cNvSpPr>
          <p:nvPr>
            <p:ph type="body" idx="1"/>
          </p:nvPr>
        </p:nvSpPr>
        <p:spPr>
          <a:xfrm>
            <a:off x="686023" y="4401144"/>
            <a:ext cx="5487465" cy="3601205"/>
          </a:xfrm>
          <a:prstGeom prst="rect">
            <a:avLst/>
          </a:prstGeom>
        </p:spPr>
        <p:txBody>
          <a:bodyPr lIns="85167" tIns="44287" rIns="85167" bIns="44287" anchor="ctr"/>
          <a:lstStyle/>
          <a:p>
            <a:endParaRPr lang="ru-RU" sz="1900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B7EC9323-9028-458C-A5C0-8E84EE07BA6A}" type="slidenum">
              <a:rPr lang="ru-RU" altLang="ru-RU"/>
              <a:t>102</a:t>
            </a:fld>
            <a:endParaRPr lang="ru-RU" alt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B7EC9323-9028-458C-A5C0-8E84EE07BA6A}" type="slidenum">
              <a:rPr lang="ru-RU" altLang="ru-RU"/>
              <a:t>103</a:t>
            </a:fld>
            <a:endParaRPr lang="ru-RU" altLang="ru-RU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46BA98-2193-4E1A-90B4-D6EB2AB0E289}" type="slidenum">
              <a:rPr lang="ru-RU" altLang="ru-RU"/>
              <a:t>104</a:t>
            </a:fld>
            <a:endParaRPr lang="ru-RU" altLang="ru-RU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4A18503-38CC-4B4C-B200-28789D322443}" type="slidenum">
              <a:rPr lang="ru-RU" altLang="ru-RU"/>
              <a:t>105</a:t>
            </a:fld>
            <a:endParaRPr lang="ru-RU" altLang="ru-RU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454C6FA-19F7-4595-9816-F3A5EA28BA69}" type="slidenum">
              <a:rPr lang="ru-RU" altLang="ru-RU"/>
              <a:t>106</a:t>
            </a:fld>
            <a:endParaRPr lang="ru-RU" altLang="ru-RU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371600" y="1143000"/>
            <a:ext cx="4116388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117" y="4401754"/>
            <a:ext cx="5487349" cy="36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50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5538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7165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61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713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335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0618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7973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893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013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3828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01FA7-CB88-4296-8C7E-CD9BC848693D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7F7C8-9241-4656-9E44-6CAE6AE02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4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tiff"/><Relationship Id="rId4" Type="http://schemas.openxmlformats.org/officeDocument/2006/relationships/image" Target="../media/image19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tiff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tiff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tiff"/><Relationship Id="rId4" Type="http://schemas.openxmlformats.org/officeDocument/2006/relationships/image" Target="../media/image228.png"/><Relationship Id="rId9" Type="http://schemas.openxmlformats.org/officeDocument/2006/relationships/image" Target="../media/image23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199.jpeg"/><Relationship Id="rId7" Type="http://schemas.openxmlformats.org/officeDocument/2006/relationships/image" Target="../media/image253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10" Type="http://schemas.openxmlformats.org/officeDocument/2006/relationships/image" Target="../media/image256.jpeg"/><Relationship Id="rId4" Type="http://schemas.openxmlformats.org/officeDocument/2006/relationships/image" Target="../media/image250.png"/><Relationship Id="rId9" Type="http://schemas.openxmlformats.org/officeDocument/2006/relationships/image" Target="../media/image25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esy.ru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tiff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2.jpeg"/><Relationship Id="rId4" Type="http://schemas.openxmlformats.org/officeDocument/2006/relationships/image" Target="../media/image15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1163578" y="1234815"/>
            <a:ext cx="894497" cy="5064074"/>
            <a:chOff x="1163578" y="1196752"/>
            <a:chExt cx="894497" cy="506407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63578" y="1196752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0"/>
              <a:r>
                <a:rPr lang="en-US" sz="80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A</a:t>
              </a:r>
              <a:endParaRPr lang="ru-RU" sz="8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63578" y="2132856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0"/>
              <a:r>
                <a:rPr lang="en-US" sz="80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T</a:t>
              </a:r>
              <a:endParaRPr lang="ru-RU" sz="8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63578" y="3041665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0"/>
              <a:r>
                <a:rPr lang="en-US" sz="80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E</a:t>
              </a:r>
              <a:endParaRPr lang="ru-RU" sz="8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169518" y="3977769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0"/>
              <a:r>
                <a:rPr lang="en-US" sz="80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S</a:t>
              </a:r>
              <a:endParaRPr lang="ru-RU" sz="8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169934" y="4937387"/>
              <a:ext cx="88814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rtl="0"/>
              <a:r>
                <a:rPr lang="en-US" sz="80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Y</a:t>
              </a:r>
              <a:endParaRPr lang="ru-RU" sz="8000" b="1" cap="none" spc="5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4" name="Правая фигурная скобка 13"/>
          <p:cNvSpPr/>
          <p:nvPr/>
        </p:nvSpPr>
        <p:spPr>
          <a:xfrm>
            <a:off x="2195736" y="1450839"/>
            <a:ext cx="288032" cy="93610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2195736" y="2458951"/>
            <a:ext cx="288032" cy="17281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2195736" y="4331159"/>
            <a:ext cx="288032" cy="18002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803503" y="1463613"/>
            <a:ext cx="1742785" cy="861774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5000" b="1" i="0" u="none" strike="noStrike" cap="none" spc="50">
                <a:gradFill>
                  <a:gsLst>
                    <a:gs pos="25000">
                      <a:schemeClr val="accent2"/>
                    </a:gs>
                    <a:gs pos="100000">
                      <a:schemeClr val="accent2"/>
                    </a:gs>
                  </a:gsLst>
                  <a:lin ang="5400000"/>
                </a:gradFill>
                <a:highlight>
                  <a:srgbClr val="000000">
                    <a:alpha val="0"/>
                  </a:srgbClr>
                </a:highlight>
                <a:latin typeface="Calibri"/>
              </a:rPr>
              <a:t>APEX</a:t>
            </a:r>
            <a:endParaRPr lang="ru-RU" sz="5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32526" y="2831765"/>
            <a:ext cx="53678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0"/>
            <a:r>
              <a:rPr lang="en-US" sz="5000" b="1" i="0" u="none" strike="noStrike" cap="none" spc="50">
                <a:gradFill>
                  <a:gsLst>
                    <a:gs pos="25000">
                      <a:schemeClr val="accent2"/>
                    </a:gs>
                    <a:gs pos="100000">
                      <a:schemeClr val="accent2"/>
                    </a:gs>
                  </a:gsLst>
                  <a:lin ang="5400000"/>
                </a:gradFill>
                <a:highlight>
                  <a:srgbClr val="000000">
                    <a:alpha val="0"/>
                  </a:srgbClr>
                </a:highlight>
                <a:latin typeface="Calibri"/>
              </a:rPr>
              <a:t>TECHNOLOGICAL</a:t>
            </a:r>
            <a:endParaRPr lang="ru-RU" sz="5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35588" y="4765529"/>
            <a:ext cx="53678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0"/>
            <a:r>
              <a:rPr lang="en-US" sz="5000" b="1" i="0" u="none" strike="noStrike" cap="none" spc="50">
                <a:gradFill>
                  <a:gsLst>
                    <a:gs pos="25000">
                      <a:schemeClr val="accent2"/>
                    </a:gs>
                    <a:gs pos="100000">
                      <a:schemeClr val="accent2"/>
                    </a:gs>
                  </a:gsLst>
                  <a:lin ang="5400000"/>
                </a:gradFill>
                <a:highlight>
                  <a:srgbClr val="000000">
                    <a:alpha val="0"/>
                  </a:srgbClr>
                </a:highlight>
                <a:latin typeface="Calibri"/>
              </a:rPr>
              <a:t>SYSTEMS</a:t>
            </a:r>
            <a:endParaRPr lang="ru-RU" sz="50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0004" y="2260201"/>
            <a:ext cx="119295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APEX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3503" y="3673795"/>
            <a:ext cx="47525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TECHNOLOGICAL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596" y="5618011"/>
            <a:ext cx="47525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SYSTEMS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520" y="764704"/>
            <a:ext cx="8712968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Production of professional kitchen equipment for public catering facilities since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1992</a:t>
            </a:r>
            <a:endParaRPr lang="ru-RU" sz="1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7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6" name="Прямая соединительная линия 5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Plant No. 1 in Moscow region.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ATESY-Lyubertsy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9" y="1290714"/>
            <a:ext cx="7435651" cy="496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099234" y="13454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4243972" cy="381642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1556792"/>
            <a:ext cx="3960440" cy="381642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29" name="TextBox 28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Equipment for burger joints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542310"/>
            <a:ext cx="424397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for French fries МФ-655/3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5542309"/>
            <a:ext cx="396044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and display case for burgers ВМБ-750/4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93" y="1159861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9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34616" y="1340768"/>
            <a:ext cx="3805336" cy="403244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2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88024" y="1556792"/>
            <a:ext cx="3960440" cy="403244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2" name="TextBox 11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Equipment for burger joints 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638363"/>
            <a:ext cx="42439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Table-stand with dispensers for glasses </a:t>
            </a:r>
            <a:endParaRPr lang="ru-RU" sz="1400" b="1" spc="50" smtClean="0">
              <a:ln w="11430"/>
            </a:endParaRPr>
          </a:p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СТД-2/1200-2 compartment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59007" y="5708300"/>
            <a:ext cx="424397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Food court litter bin УФ-610/220</a:t>
            </a:r>
            <a:endParaRPr lang="ru-RU" sz="1400" b="1" spc="50">
              <a:ln w="1143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052736"/>
            <a:ext cx="1019630" cy="82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4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4632" y="546095"/>
            <a:ext cx="2344738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930" y="1197868"/>
            <a:ext cx="5541764" cy="554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42875" y="2239962"/>
            <a:ext cx="590391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100% stainless steel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52400" y="3321050"/>
            <a:ext cx="59039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ergonomic design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9329" y="4509120"/>
            <a:ext cx="8524875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operation indoors </a:t>
            </a:r>
            <a:endParaRPr lang="ru-RU" altLang="ru-RU" sz="2400" b="1" smtClean="0">
              <a:solidFill>
                <a:srgbClr val="2962FF"/>
              </a:solidFill>
              <a:latin typeface="Arial"/>
            </a:endParaRPr>
          </a:p>
          <a:p>
            <a:pPr marL="0" indent="0" rtl="0" eaLnBrk="1" hangingPunct="1">
              <a:buClr>
                <a:srgbClr val="2962FF"/>
              </a:buClr>
            </a:pPr>
            <a:r>
              <a:rPr lang="en-US" sz="2400" b="1" i="0" u="none" strike="noStrike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     and outdoors</a:t>
            </a:r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250823" y="1194965"/>
            <a:ext cx="8137599" cy="136842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Waste collection station for food courts</a:t>
            </a:r>
            <a:endParaRPr lang="ru-RU" altLang="ru-RU" b="1"/>
          </a:p>
        </p:txBody>
      </p:sp>
      <p:sp>
        <p:nvSpPr>
          <p:cNvPr id="2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992581"/>
      </p:ext>
    </p:extLst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750" y="1487488"/>
            <a:ext cx="49657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4185" y="911225"/>
            <a:ext cx="85693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800" b="1" i="0" u="none" strike="noStrike" dirty="0" smtClean="0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Waste </a:t>
            </a:r>
            <a:r>
              <a:rPr lang="en-US" sz="2800" b="1" i="0" u="none" strike="noStrike" dirty="0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collection </a:t>
            </a:r>
            <a:r>
              <a:rPr lang="en-US" sz="2800" b="1" i="0" u="none" strike="noStrike" dirty="0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station solves </a:t>
            </a:r>
            <a:r>
              <a:rPr lang="en-US" sz="2800" b="1" i="0" u="none" strike="noStrike" dirty="0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these problems 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55650" y="3649663"/>
            <a:ext cx="20161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ctr" rtl="0" eaLnBrk="1" hangingPunct="1">
              <a:buClrTx/>
              <a:buFontTx/>
              <a:buNone/>
            </a:pP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Roll-out container with bag retainer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292850" y="3571875"/>
            <a:ext cx="20145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ctr" rtl="0" eaLnBrk="1" hangingPunct="1">
              <a:buClrTx/>
              <a:buFontTx/>
              <a:buNone/>
            </a:pP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Special funnel that eliminates the spillage of garbage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5075" y="2090738"/>
            <a:ext cx="20066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3" y="4138613"/>
            <a:ext cx="187166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3" y="2084388"/>
            <a:ext cx="18351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563" y="4206875"/>
            <a:ext cx="204787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327775" y="1628775"/>
            <a:ext cx="197961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ctr" rtl="0" eaLnBrk="1" hangingPunct="1">
              <a:buClrTx/>
              <a:buFontTx/>
              <a:buNone/>
            </a:pP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Limiters for trays</a:t>
            </a:r>
          </a:p>
        </p:txBody>
      </p:sp>
      <p:cxnSp>
        <p:nvCxnSpPr>
          <p:cNvPr id="6154" name="AutoShape 10"/>
          <p:cNvCxnSpPr>
            <a:cxnSpLocks noChangeShapeType="1"/>
          </p:cNvCxnSpPr>
          <p:nvPr/>
        </p:nvCxnSpPr>
        <p:spPr bwMode="auto">
          <a:xfrm rot="10800000">
            <a:off x="2617788" y="2274888"/>
            <a:ext cx="1011237" cy="506412"/>
          </a:xfrm>
          <a:prstGeom prst="bentConnector3">
            <a:avLst>
              <a:gd name="adj1" fmla="val 49981"/>
            </a:avLst>
          </a:prstGeom>
          <a:noFill/>
          <a:ln w="9360" cap="sq">
            <a:solidFill>
              <a:srgbClr val="4A7EBB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55" name="AutoShape 11"/>
          <p:cNvCxnSpPr>
            <a:cxnSpLocks noChangeShapeType="1"/>
          </p:cNvCxnSpPr>
          <p:nvPr/>
        </p:nvCxnSpPr>
        <p:spPr bwMode="auto">
          <a:xfrm flipH="1">
            <a:off x="2689225" y="4075113"/>
            <a:ext cx="1300163" cy="360362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755650" y="1628775"/>
            <a:ext cx="22240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algn="ctr" rtl="0" eaLnBrk="1" hangingPunct="1">
              <a:buClrTx/>
              <a:buFontTx/>
              <a:buNone/>
            </a:pP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Convenient flap opening handle</a:t>
            </a:r>
          </a:p>
        </p:txBody>
      </p:sp>
      <p:cxnSp>
        <p:nvCxnSpPr>
          <p:cNvPr id="6157" name="AutoShape 13"/>
          <p:cNvCxnSpPr>
            <a:cxnSpLocks noChangeShapeType="1"/>
          </p:cNvCxnSpPr>
          <p:nvPr/>
        </p:nvCxnSpPr>
        <p:spPr bwMode="auto">
          <a:xfrm flipV="1">
            <a:off x="5211763" y="2346325"/>
            <a:ext cx="1081087" cy="219075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58" name="AutoShape 14"/>
          <p:cNvCxnSpPr>
            <a:cxnSpLocks noChangeShapeType="1"/>
          </p:cNvCxnSpPr>
          <p:nvPr/>
        </p:nvCxnSpPr>
        <p:spPr bwMode="auto">
          <a:xfrm>
            <a:off x="4419600" y="3284538"/>
            <a:ext cx="1871663" cy="1511300"/>
          </a:xfrm>
          <a:prstGeom prst="bentConnector3">
            <a:avLst>
              <a:gd name="adj1" fmla="val 50000"/>
            </a:avLst>
          </a:prstGeom>
          <a:noFill/>
          <a:ln w="9360" cap="sq">
            <a:solidFill>
              <a:srgbClr val="4A7EBB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6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162298"/>
      </p:ext>
    </p:extLst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62" y="1278387"/>
            <a:ext cx="403225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8149" y="1052736"/>
            <a:ext cx="4176713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01517" y="788081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2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1. With pendulum-type opening of the garbage can flap 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01634"/>
      </p:ext>
    </p:extLst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463" y="1511300"/>
            <a:ext cx="4922837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2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2. With lever-type opening of the garbage can flap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8150" y="1871663"/>
            <a:ext cx="42481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0192086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2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3. With pedal-type opening of the garbage can flap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688" y="1533525"/>
            <a:ext cx="5018087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22288" y="1493838"/>
            <a:ext cx="5418138" cy="54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2372395"/>
      </p:ext>
    </p:extLst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6725" y="693738"/>
            <a:ext cx="8532813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2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4. With touch-sensitive opening of the garbage can flap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338" y="1249363"/>
            <a:ext cx="4319587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250" y="1223963"/>
            <a:ext cx="4319588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710947"/>
      </p:ext>
    </p:extLst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974867" y="820414"/>
            <a:ext cx="4406572" cy="4803120"/>
          </a:xfrm>
          <a:prstGeom prst="rect">
            <a:avLst/>
          </a:prstGeom>
          <a:ln>
            <a:noFill/>
          </a:ln>
        </p:spPr>
      </p:pic>
      <p:sp>
        <p:nvSpPr>
          <p:cNvPr id="109" name="TextShape 1"/>
          <p:cNvSpPr txBox="1"/>
          <p:nvPr/>
        </p:nvSpPr>
        <p:spPr>
          <a:xfrm>
            <a:off x="412047" y="567839"/>
            <a:ext cx="5528105" cy="484897"/>
          </a:xfrm>
          <a:prstGeom prst="rect">
            <a:avLst/>
          </a:prstGeom>
          <a:noFill/>
          <a:ln w="9360">
            <a:noFill/>
          </a:ln>
        </p:spPr>
        <p:txBody>
          <a:bodyPr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3200" b="1" i="0" u="none" strike="noStrike" spc="-1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Egg cooker </a:t>
            </a:r>
            <a:r>
              <a:rPr lang="en-US" sz="3200" b="0" i="0" u="none" strike="noStrike" spc="-1" baseline="300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 </a:t>
            </a:r>
            <a:r>
              <a:rPr lang="en-US" sz="32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ЯВА-4-01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1490385" y="5623534"/>
            <a:ext cx="3459684" cy="79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Size:		</a:t>
            </a:r>
            <a:r>
              <a:rPr lang="en-US" sz="1200" b="0" i="0" u="none" strike="noStrike" spc="-1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430 x 535 x 520 mm</a:t>
            </a:r>
            <a:endParaRPr lang="ru-RU" sz="12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Voltage:	220 V</a:t>
            </a:r>
            <a:endParaRPr lang="ru-RU" sz="12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Power:		2 kW</a:t>
            </a: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80808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Capacity:	4 eggs</a:t>
            </a:r>
            <a:endParaRPr lang="ru-RU" sz="1200" b="0" strike="noStrike" spc="-1">
              <a:latin typeface="Arial"/>
            </a:endParaRPr>
          </a:p>
        </p:txBody>
      </p:sp>
      <p:grpSp>
        <p:nvGrpSpPr>
          <p:cNvPr id="113" name="Group 5"/>
          <p:cNvGrpSpPr/>
          <p:nvPr/>
        </p:nvGrpSpPr>
        <p:grpSpPr>
          <a:xfrm>
            <a:off x="875221" y="4179317"/>
            <a:ext cx="1410778" cy="1444217"/>
            <a:chOff x="-2369140" y="2830951"/>
            <a:chExt cx="1980720" cy="1980720"/>
          </a:xfrm>
        </p:grpSpPr>
        <p:sp>
          <p:nvSpPr>
            <p:cNvPr id="114" name="CustomShape 6"/>
            <p:cNvSpPr/>
            <p:nvPr/>
          </p:nvSpPr>
          <p:spPr>
            <a:xfrm rot="1108800">
              <a:off x="-2369140" y="2830951"/>
              <a:ext cx="1980720" cy="1980720"/>
            </a:xfrm>
            <a:prstGeom prst="star24">
              <a:avLst>
                <a:gd name="adj" fmla="val 43977"/>
              </a:avLst>
            </a:prstGeom>
            <a:solidFill>
              <a:srgbClr val="FFC000"/>
            </a:solidFill>
            <a:ln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/>
          </p:style>
          <p:txBody>
            <a:bodyPr>
              <a:noAutofit/>
            </a:bodyPr>
            <a:lstStyle/>
            <a:p>
              <a:endParaRPr/>
            </a:p>
          </p:txBody>
        </p:sp>
        <p:sp>
          <p:nvSpPr>
            <p:cNvPr id="115" name="CustomShape 7"/>
            <p:cNvSpPr/>
            <p:nvPr/>
          </p:nvSpPr>
          <p:spPr>
            <a:xfrm>
              <a:off x="-2220822" y="3221974"/>
              <a:ext cx="1684080" cy="11872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 anchor="ctr">
              <a:noAutofit/>
            </a:bodyPr>
            <a:lstStyle/>
            <a:p>
              <a:pPr algn="ctr" rtl="0">
                <a:lnSpc>
                  <a:spcPct val="100000"/>
                </a:lnSpc>
              </a:pPr>
              <a:r>
                <a:rPr lang="en-US" sz="1100" b="1" i="0" u="none" strike="noStrike" spc="-1">
                  <a:solidFill>
                    <a:srgbClr val="000000"/>
                  </a:solidFill>
                  <a:highlight>
                    <a:srgbClr val="000000">
                      <a:alpha val="0"/>
                    </a:srgbClr>
                  </a:highlight>
                  <a:latin typeface="Arial"/>
                </a:rPr>
                <a:t>The device was developed and patented by ATESY company </a:t>
              </a:r>
              <a:endParaRPr lang="ru-RU" sz="1100" b="0" strike="noStrike" spc="-1">
                <a:latin typeface="Arial"/>
              </a:endParaRPr>
            </a:p>
          </p:txBody>
        </p:sp>
        <p:sp>
          <p:nvSpPr>
            <p:cNvPr id="116" name="CustomShape 8"/>
            <p:cNvSpPr/>
            <p:nvPr/>
          </p:nvSpPr>
          <p:spPr>
            <a:xfrm>
              <a:off x="-2126142" y="3068254"/>
              <a:ext cx="1494720" cy="1494720"/>
            </a:xfrm>
            <a:prstGeom prst="ellipse">
              <a:avLst/>
            </a:prstGeom>
            <a:noFill/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11586" y="825662"/>
            <a:ext cx="3638071" cy="53399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8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</a:t>
            </a:r>
            <a:r>
              <a:rPr lang="en-US" sz="18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Automation of the egg cooking process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 built-in cooking modes:  </a:t>
            </a:r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- soft-boiled</a:t>
            </a:r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- coddled</a:t>
            </a:r>
            <a:endParaRPr lang="ru-RU" sz="1700" spc="-1">
              <a:solidFill>
                <a:srgbClr val="000000"/>
              </a:solidFill>
              <a:latin typeface="Calibri"/>
            </a:endParaRPr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- hard-boiled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Timer to display the countdown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Beep at the end of cooking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Indication of low water level and overheating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Possibility to program cooking modes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Decorative shelf-stand made of natural beech included</a:t>
            </a:r>
            <a:endParaRPr lang="ru-RU" sz="1700" spc="-1"/>
          </a:p>
          <a:p>
            <a:pPr rtl="0">
              <a:lnSpc>
                <a:spcPct val="100000"/>
              </a:lnSpc>
            </a:pPr>
            <a:r>
              <a:rPr lang="en-US" sz="1700" b="0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■ </a:t>
            </a:r>
            <a:r>
              <a:rPr lang="en-US" sz="17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Cooking tweezers and a set of stands for cooked eggs included</a:t>
            </a:r>
            <a:endParaRPr lang="ru-RU" sz="1700" spc="-1"/>
          </a:p>
        </p:txBody>
      </p:sp>
      <p:grpSp>
        <p:nvGrpSpPr>
          <p:cNvPr id="10" name="Группа 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Automatic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7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VENTILATION EQUIPMENT</a:t>
            </a: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Ventilation equipment     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" y="1412776"/>
            <a:ext cx="4752528" cy="2673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5919"/>
            <a:ext cx="4139952" cy="2328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8904" y="1484784"/>
            <a:ext cx="239931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Range hood ЗВН-1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2360" y="1484784"/>
            <a:ext cx="239931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Range hood ЗВН-2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43" y="4293096"/>
            <a:ext cx="3059832" cy="20398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58904" y="3901407"/>
            <a:ext cx="223811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Island hood ЗВО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63" y="4484801"/>
            <a:ext cx="2736304" cy="16564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20072" y="3919976"/>
            <a:ext cx="333193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Supply and exhaust hood МВО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3296" y="762765"/>
            <a:ext cx="257871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 construction </a:t>
            </a:r>
          </a:p>
        </p:txBody>
      </p:sp>
    </p:spTree>
    <p:extLst>
      <p:ext uri="{BB962C8B-B14F-4D97-AF65-F5344CB8AC3E}">
        <p14:creationId xmlns:p14="http://schemas.microsoft.com/office/powerpoint/2010/main" val="10641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6" name="Прямая соединительная линия 5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ATESY-Lyubertsy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488832" cy="499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520" y="1484784"/>
            <a:ext cx="2048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production area is 5 500 m2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8264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253512"/>
            <a:ext cx="3727050" cy="27952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07" y="1786387"/>
            <a:ext cx="2699792" cy="202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43" y="1584422"/>
            <a:ext cx="2844624" cy="2133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1944" y="643335"/>
            <a:ext cx="9144000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468D"/>
                </a:solidFill>
                <a:latin typeface="+mj-lt"/>
                <a:ea typeface="Dotum" pitchFamily="34" charset="-127"/>
              </a:rPr>
              <a:t> </a:t>
            </a:r>
          </a:p>
          <a:p>
            <a:pPr algn="ctr" rtl="0"/>
            <a:r>
              <a:rPr lang="en-US" sz="3200" b="1" i="0" u="none" strike="noStrike" dirty="0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NEUTRAL EQUIPMENT OF THE </a:t>
            </a:r>
            <a:r>
              <a:rPr lang="en-US" sz="3200" b="1" i="0" u="none" strike="noStrike" dirty="0" smtClean="0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2-ND </a:t>
            </a:r>
            <a:r>
              <a:rPr lang="en-US" sz="3200" b="1" i="0" u="none" strike="noStrike" dirty="0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GENERATION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472" y="1726098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36555" y="1745316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43440" y="1745316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73" y="4437112"/>
            <a:ext cx="1861621" cy="169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472" y="4139000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36555" y="4139000"/>
            <a:ext cx="2160000" cy="2181457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43440" y="4139000"/>
            <a:ext cx="2160000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4544206"/>
            <a:ext cx="1821213" cy="14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11924"/>
            <a:ext cx="972268" cy="182757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/>
          <p:cNvSpPr/>
          <p:nvPr/>
        </p:nvSpPr>
        <p:spPr>
          <a:xfrm>
            <a:off x="7092280" y="1726098"/>
            <a:ext cx="1944216" cy="2115475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63281" y="4139001"/>
            <a:ext cx="1973215" cy="2160000"/>
          </a:xfrm>
          <a:prstGeom prst="rect">
            <a:avLst/>
          </a:prstGeom>
          <a:noFill/>
          <a:ln w="95250">
            <a:solidFill>
              <a:schemeClr val="tx2">
                <a:lumMod val="20000"/>
                <a:lumOff val="8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8" y="2089090"/>
            <a:ext cx="1832400" cy="16288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24" y="4211925"/>
            <a:ext cx="1669527" cy="1965328"/>
          </a:xfrm>
          <a:prstGeom prst="rect">
            <a:avLst/>
          </a:prstGeom>
        </p:spPr>
      </p:pic>
      <p:sp>
        <p:nvSpPr>
          <p:cNvPr id="2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78209052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6095"/>
            <a:ext cx="1373138" cy="686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28847"/>
              </p:ext>
            </p:extLst>
          </p:nvPr>
        </p:nvGraphicFramePr>
        <p:xfrm>
          <a:off x="611558" y="1340768"/>
          <a:ext cx="8069884" cy="489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="" xmlns:a16="http://schemas.microsoft.com/office/drawing/2014/main" val="2672330429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3960921497"/>
                    </a:ext>
                  </a:extLst>
                </a:gridCol>
                <a:gridCol w="2448274">
                  <a:extLst>
                    <a:ext uri="{9D8B030D-6E8A-4147-A177-3AD203B41FA5}">
                      <a16:colId xmlns="" xmlns:a16="http://schemas.microsoft.com/office/drawing/2014/main" val="1402497419"/>
                    </a:ext>
                  </a:extLst>
                </a:gridCol>
                <a:gridCol w="2093218">
                  <a:extLst>
                    <a:ext uri="{9D8B030D-6E8A-4147-A177-3AD203B41FA5}">
                      <a16:colId xmlns="" xmlns:a16="http://schemas.microsoft.com/office/drawing/2014/main" val="1271275788"/>
                    </a:ext>
                  </a:extLst>
                </a:gridCol>
              </a:tblGrid>
              <a:tr h="609247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series</a:t>
                      </a: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Material of the main structural elements</a:t>
                      </a: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Frame material</a:t>
                      </a: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Frame cross section</a:t>
                      </a:r>
                      <a:endParaRPr lang="ru-RU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4347970"/>
                  </a:ext>
                </a:extLst>
              </a:tr>
              <a:tr h="1046937">
                <a:tc>
                  <a:txBody>
                    <a:bodyPr/>
                    <a:lstStyle/>
                    <a:p>
                      <a:pPr rtl="0"/>
                      <a:r>
                        <a:rPr lang="en-US" sz="18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BUDGET</a:t>
                      </a:r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430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0.7...0.8 mm thick sheet  </a:t>
                      </a:r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Galvanized steel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1.2 mm thick sheet</a:t>
                      </a:r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5892625"/>
                  </a:ext>
                </a:extLst>
              </a:tr>
              <a:tr h="1122297">
                <a:tc>
                  <a:txBody>
                    <a:bodyPr/>
                    <a:lstStyle/>
                    <a:p>
                      <a:pPr rtl="0"/>
                      <a:r>
                        <a:rPr lang="en-US" sz="18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STANDARD</a:t>
                      </a:r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304 / AISI 430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0.8 mm thick sheet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Galvanized steel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1.2 mm thick sheet</a:t>
                      </a:r>
                    </a:p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430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0.8 mm thick sheet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6691889"/>
                  </a:ext>
                </a:extLst>
              </a:tr>
              <a:tr h="1109951">
                <a:tc>
                  <a:txBody>
                    <a:bodyPr/>
                    <a:lstStyle/>
                    <a:p>
                      <a:pPr rtl="0"/>
                      <a:r>
                        <a:rPr lang="en-US" sz="18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PRESTIGE</a:t>
                      </a:r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304 / AISI 430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0.8 mm thick sheet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201</a:t>
                      </a:r>
                      <a:endParaRPr lang="en-US" smtClean="0"/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1.5 mm thick profile</a:t>
                      </a:r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0682081"/>
                  </a:ext>
                </a:extLst>
              </a:tr>
              <a:tr h="802992">
                <a:tc>
                  <a:txBody>
                    <a:bodyPr/>
                    <a:lstStyle/>
                    <a:p>
                      <a:pPr rtl="0"/>
                      <a:r>
                        <a:rPr lang="en-US" sz="1800" b="1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LUX</a:t>
                      </a:r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304</a:t>
                      </a:r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0.8 mm thick sheet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AISI 304</a:t>
                      </a:r>
                      <a:endParaRPr lang="en-US" smtClean="0"/>
                    </a:p>
                    <a:p>
                      <a:pPr rtl="0"/>
                      <a:r>
                        <a:rPr lang="en-US" sz="1400" b="0" i="0" u="none" strike="noStrike">
                          <a:highlight>
                            <a:srgbClr val="000000">
                              <a:alpha val="0"/>
                            </a:srgbClr>
                          </a:highlight>
                          <a:latin typeface="Calibri"/>
                        </a:rPr>
                        <a:t>1.5 mm thick profile</a:t>
                      </a:r>
                    </a:p>
                    <a:p>
                      <a:endParaRPr lang="ru-RU" sz="1400" smtClean="0"/>
                    </a:p>
                    <a:p>
                      <a:endParaRPr lang="ru-RU" sz="14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587511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4" y="2014718"/>
            <a:ext cx="936104" cy="945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4" y="3078966"/>
            <a:ext cx="936104" cy="945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158" y="4200400"/>
            <a:ext cx="936104" cy="9295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914" y="5264648"/>
            <a:ext cx="936104" cy="940927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>
            <a:stCxn id="9" idx="0"/>
            <a:endCxn id="9" idx="2"/>
          </p:cNvCxnSpPr>
          <p:nvPr/>
        </p:nvCxnSpPr>
        <p:spPr>
          <a:xfrm flipH="1">
            <a:off x="7654210" y="4200400"/>
            <a:ext cx="0" cy="92951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9" idx="1"/>
            <a:endCxn id="9" idx="3"/>
          </p:cNvCxnSpPr>
          <p:nvPr/>
        </p:nvCxnSpPr>
        <p:spPr>
          <a:xfrm>
            <a:off x="7186158" y="4665159"/>
            <a:ext cx="93610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12" idx="0"/>
            <a:endCxn id="12" idx="2"/>
          </p:cNvCxnSpPr>
          <p:nvPr/>
        </p:nvCxnSpPr>
        <p:spPr>
          <a:xfrm flipH="1">
            <a:off x="7643966" y="5264648"/>
            <a:ext cx="0" cy="9409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2" idx="1"/>
            <a:endCxn id="12" idx="3"/>
          </p:cNvCxnSpPr>
          <p:nvPr/>
        </p:nvCxnSpPr>
        <p:spPr>
          <a:xfrm>
            <a:off x="7175914" y="5735112"/>
            <a:ext cx="93610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602532687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" y="1154788"/>
            <a:ext cx="7200000" cy="5087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29776" y="2298346"/>
            <a:ext cx="2376264" cy="28007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budget AISI 430</a:t>
            </a:r>
            <a:endParaRPr lang="ru-RU" sz="1600" smtClean="0">
              <a:solidFill>
                <a:srgbClr val="0000FF"/>
              </a:solidFill>
            </a:endParaRP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-1.430-02</a:t>
            </a: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-2.430-02</a:t>
            </a: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-3.430-02</a:t>
            </a:r>
          </a:p>
          <a:p>
            <a:pPr rtl="0"/>
            <a:r>
              <a:rPr lang="en-US" sz="16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</a:p>
          <a:p>
            <a:endParaRPr lang="ru-RU" sz="1600"/>
          </a:p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  <a:endParaRPr lang="ru-RU" sz="1600" smtClean="0">
              <a:solidFill>
                <a:srgbClr val="0000FF"/>
              </a:solidFill>
            </a:endParaRP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-1.430-02</a:t>
            </a:r>
            <a:endParaRPr lang="ru-RU" sz="1600"/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-2.430-02</a:t>
            </a:r>
            <a:endParaRPr lang="ru-RU" sz="1600"/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-3.430-02</a:t>
            </a:r>
            <a:endParaRPr lang="ru-RU" sz="1600"/>
          </a:p>
          <a:p>
            <a:pPr rtl="0"/>
            <a:r>
              <a:rPr lang="en-US" sz="16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i="1"/>
          </a:p>
        </p:txBody>
      </p:sp>
      <p:sp>
        <p:nvSpPr>
          <p:cNvPr id="20" name="TextBox 19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998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0" y="1196140"/>
            <a:ext cx="7200000" cy="50906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6980" y="2433401"/>
            <a:ext cx="3198808" cy="2492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2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budget AISI 430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-1.430-1010.530-02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-1.530-1210.630-02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-1.600-1350.700-02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-1.700-1550.800-02</a:t>
            </a:r>
            <a:endParaRPr lang="ru-RU" sz="1200"/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</a:p>
          <a:p>
            <a:endParaRPr lang="ru-RU" sz="1200" i="1"/>
          </a:p>
          <a:p>
            <a:pPr rtl="0"/>
            <a:r>
              <a:rPr lang="en-US" sz="12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  <a:endParaRPr lang="en-US" sz="1200">
              <a:solidFill>
                <a:srgbClr val="0000FF"/>
              </a:solidFill>
            </a:endParaRP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-1.430-1010.530-02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-1.530-1210.630-02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a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-1.600-1350.700-02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with table ВСМС-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-1.700-1550.800-02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2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09184" y="1177736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3380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4788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6216" y="2204864"/>
            <a:ext cx="2520280" cy="28007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budget AISI 430</a:t>
            </a:r>
            <a:endParaRPr lang="ru-RU" sz="1600" smtClean="0">
              <a:solidFill>
                <a:srgbClr val="0000FF"/>
              </a:solidFill>
            </a:endParaRP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-1.430-1-02</a:t>
            </a: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-2.430-1-02</a:t>
            </a: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-3.430-1-02</a:t>
            </a:r>
          </a:p>
          <a:p>
            <a:pPr rtl="0"/>
            <a:r>
              <a:rPr lang="en-US" sz="16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</a:p>
          <a:p>
            <a:endParaRPr lang="ru-RU" sz="1600" smtClean="0"/>
          </a:p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  <a:endParaRPr lang="ru-RU" sz="1600" smtClean="0">
              <a:solidFill>
                <a:srgbClr val="0000FF"/>
              </a:solidFill>
            </a:endParaRPr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-1.430-1-02</a:t>
            </a:r>
            <a:endParaRPr lang="ru-RU" sz="1600"/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-2.430-1-02</a:t>
            </a:r>
            <a:endParaRPr lang="ru-RU" sz="1600"/>
          </a:p>
          <a:p>
            <a:pPr rtl="0"/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Vat ВСМ-</a:t>
            </a:r>
            <a:r>
              <a:rPr lang="en-US" sz="16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-3.430-1-02</a:t>
            </a:r>
          </a:p>
          <a:p>
            <a:pPr rtl="0"/>
            <a:r>
              <a:rPr lang="en-US" sz="16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i="1"/>
          </a:p>
        </p:txBody>
      </p:sp>
      <p:sp>
        <p:nvSpPr>
          <p:cNvPr id="13" name="TextBox 12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66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8" y="1268760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6232" y="2780928"/>
            <a:ext cx="3168352" cy="1631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ВСМЦ-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-1.500.400-1-02 </a:t>
            </a:r>
            <a:endParaRPr lang="ru-RU" sz="1200" smtClean="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ВСМЦ-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-2.500.400-1-02 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with table </a:t>
            </a:r>
            <a:endParaRPr lang="ru-RU" sz="1200" smtClean="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ВСМЦС-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-1Л.500.400-1200.600-1-02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with table </a:t>
            </a:r>
            <a:endParaRPr lang="ru-RU" sz="1200" smtClean="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ВСМЦС-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-1П.500.400-1200.600-1-02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422920" y="1268760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2465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8" y="1340768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6232" y="2780928"/>
            <a:ext cx="3168352" cy="1631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prestige AISI 304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ВСМЦ-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-1.500.400-1-02 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ВСМЦ-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-2.500.400-1-02 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with table </a:t>
            </a:r>
            <a:endParaRPr lang="ru-RU" sz="1200" smtClean="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ВСМЦС-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-1Л.500.400-1200.600-1-02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Full-length vat with table </a:t>
            </a:r>
            <a:endParaRPr lang="ru-RU" sz="1200" smtClean="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ВСМЦС-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-1П.500.400-1200.600-1-02</a:t>
            </a:r>
            <a:endParaRPr lang="ru-RU" sz="1200" smtClean="0"/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stainless pipe</a:t>
            </a:r>
            <a:endParaRPr lang="ru-RU" sz="16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22920" y="1313737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0010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7200000" cy="50906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833" y="1988840"/>
            <a:ext cx="2160240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- 600.600-02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 a board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without a board</a:t>
            </a:r>
            <a:endParaRPr lang="ru-RU" sz="16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500555" y="1268760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0291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3088075"/>
            <a:ext cx="2160240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-1- 600.600-02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 steel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 a board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without a board</a:t>
            </a:r>
            <a:endParaRPr lang="ru-RU" sz="16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22920" y="1250356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1704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54788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4168" y="2766898"/>
            <a:ext cx="2664296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- 600.600-02-ПСОц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and shelf - galvanized  steel</a:t>
            </a:r>
          </a:p>
          <a:p>
            <a:pPr marL="285750" indent="-2857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 a board</a:t>
            </a:r>
          </a:p>
          <a:p>
            <a:pPr marL="285750" indent="-2857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without a board</a:t>
            </a:r>
            <a:endParaRPr lang="ru-RU" sz="16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3353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2946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ATESY-Lyubertsy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668344" cy="511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1484784"/>
            <a:ext cx="30243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Ramp of the shipping terminal. </a:t>
            </a:r>
          </a:p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warehouse area is 1 500 m2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4788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4168" y="2766898"/>
            <a:ext cx="2249313" cy="1138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-2- 600.600-02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-2- 700.700-02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-2- 800.800-02</a:t>
            </a:r>
            <a:endParaRPr lang="ru-RU" sz="1400"/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3083" y="1170889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8914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7642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3123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Waste table СРО-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-1П- 950.600-02 </a:t>
            </a:r>
            <a:endParaRPr lang="ru-RU" sz="1400" smtClean="0"/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06490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379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4788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2990845"/>
            <a:ext cx="3312368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Vegetable table СО-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-1-1200.800-02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Vegetable table СО-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-2-1500.800-02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254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90845"/>
            <a:ext cx="3312368" cy="1169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304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Meat table СМ-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-1200.600-02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Meat table СМ-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-1200.700-02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Meat table СМ-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-1200.800-02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  <a:endParaRPr lang="ru-RU" sz="160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422920" y="1258982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61218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7200000" cy="508788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3197040"/>
            <a:ext cx="2160240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prestige AISI 430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- 600.600-02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stainless pipe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 a board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without a board</a:t>
            </a:r>
            <a:endParaRPr lang="ru-RU" sz="16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451520" y="1305111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9211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4" y="1172522"/>
            <a:ext cx="7200000" cy="5158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0112" y="3356992"/>
            <a:ext cx="3240360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prestige glued beech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Confectionery table СК-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-1-1500.700-02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Confectionery table СК-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-1-1500.800-02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Confectionery table СК-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-1-1800.700-02</a:t>
            </a:r>
            <a:endParaRPr lang="ru-RU" sz="1400"/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Confectionery table СК-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-1-1800.800-02 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stainless pipe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2920" y="1154788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0392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6216" y="3212976"/>
            <a:ext cx="2160240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Lux AISI 304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Table СР-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Л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- 600.600-02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stainless steel quartz tube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with a board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without a board</a:t>
            </a:r>
            <a:endParaRPr lang="ru-RU" sz="160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8861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¡ÑÐ¾Ð» ÑÐµÑÐ½Ð¾Ð»Ð¾Ð³Ð¸ÑÐµÑÐºÐ¸Ð¹  Ð¡Ð¢-2/1200/600 (Ñ ÑÑÐ¸ÐºÐ°Ð¼Ð¸) - 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3761" y="1052736"/>
            <a:ext cx="3326904" cy="33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Technological tables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617976" cy="2410968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1" y="4060160"/>
            <a:ext cx="2896215" cy="257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9832" y="4149080"/>
            <a:ext cx="2730833" cy="248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75656" y="3746665"/>
            <a:ext cx="93487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ST compartment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9324" y="6396690"/>
            <a:ext cx="226138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СTM compartment (with sink)</a:t>
            </a:r>
            <a:endParaRPr lang="ru-RU" b="1" smtClean="0"/>
          </a:p>
        </p:txBody>
      </p:sp>
      <p:sp>
        <p:nvSpPr>
          <p:cNvPr id="21" name="TextBox 20"/>
          <p:cNvSpPr txBox="1"/>
          <p:nvPr/>
        </p:nvSpPr>
        <p:spPr>
          <a:xfrm>
            <a:off x="5634001" y="3701697"/>
            <a:ext cx="156671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СT with cells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6396690"/>
            <a:ext cx="226138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СTM compartment (with sink)</a:t>
            </a:r>
            <a:endParaRPr lang="ru-RU" b="1" smtClean="0"/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45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0" y="1241729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16835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 430 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СТК-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- 600.400.1800-02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galvanized steel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9529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" y="1222069"/>
            <a:ext cx="7200000" cy="5087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2120" y="3212976"/>
            <a:ext cx="316835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prestige AISI 430</a:t>
            </a:r>
          </a:p>
          <a:p>
            <a:pPr rtl="0"/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СТК-</a:t>
            </a:r>
            <a:r>
              <a:rPr lang="en-US" sz="14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</a:t>
            </a:r>
            <a:r>
              <a:rPr lang="en-US" sz="1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- 600.400.1600-02</a:t>
            </a:r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frame - stainless pipe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5256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6" name="Прямая соединительная линия 5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Plant No. 2 in Moscow region.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ATESY-Serpukhov</a:t>
            </a:r>
            <a:endParaRPr lang="ru-RU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01815"/>
            <a:ext cx="7416824" cy="494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4036"/>
            <a:ext cx="3600450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1235961"/>
            <a:ext cx="7200000" cy="5090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8877" y="2276872"/>
            <a:ext cx="3415611" cy="27392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budget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and glasses СКТС-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- 650-02</a:t>
            </a: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and glasses СКТС-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- 900-02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and glasses СКТС-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-1200-02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- 650-02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- 900-02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</a:t>
            </a:r>
            <a:r>
              <a:rPr lang="en-US" sz="1200" b="0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Б</a:t>
            </a:r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-1200-02 </a:t>
            </a:r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1200" i="1" smtClean="0"/>
          </a:p>
          <a:p>
            <a:pPr rtl="0"/>
            <a:r>
              <a:rPr lang="en-US" sz="1200" b="0" i="1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shelves- painted steel, frame - galvanized steel</a:t>
            </a:r>
            <a:endParaRPr lang="ru-RU" sz="1200" i="1" smtClean="0"/>
          </a:p>
          <a:p>
            <a:endParaRPr lang="ru-RU" sz="1200" i="1"/>
          </a:p>
          <a:p>
            <a:pPr rtl="0"/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Standard AISI304 - shelves / AISI430 - frame</a:t>
            </a:r>
            <a:endParaRPr lang="ru-RU" sz="1400">
              <a:solidFill>
                <a:srgbClr val="0000FF"/>
              </a:solidFill>
            </a:endParaRPr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СКТ-С- 600-02-Н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СКТ-С- 950-02-Н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СКТ-С-1200-02-Н</a:t>
            </a:r>
            <a:endParaRPr lang="ru-RU" sz="1200"/>
          </a:p>
          <a:p>
            <a:pPr rtl="0"/>
            <a:r>
              <a:rPr lang="en-US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Rack for plates СКТ-С-1500-02-Н</a:t>
            </a:r>
            <a:endParaRPr lang="ru-RU" sz="1200" i="1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2920" y="1241729"/>
            <a:ext cx="150079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construction </a:t>
            </a:r>
          </a:p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</a:t>
            </a: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40737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Shelves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" y="1390669"/>
            <a:ext cx="2419360" cy="634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8" y="1964788"/>
            <a:ext cx="2419200" cy="86604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50" y="3302976"/>
            <a:ext cx="209222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7" y="1154788"/>
            <a:ext cx="183980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1" y="1213543"/>
            <a:ext cx="218182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3714" y="3212976"/>
            <a:ext cx="1991494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3599" y="3212976"/>
            <a:ext cx="224060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57192"/>
            <a:ext cx="1562055" cy="11715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57192"/>
            <a:ext cx="1771611" cy="1141077"/>
          </a:xfrm>
          <a:prstGeom prst="rect">
            <a:avLst/>
          </a:prstGeom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4941168"/>
            <a:ext cx="2109061" cy="14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79" y="5157192"/>
            <a:ext cx="2483345" cy="11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66510" y="2590122"/>
            <a:ext cx="60625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ПНК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58232" y="4648310"/>
            <a:ext cx="60625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ППК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5715" y="6225947"/>
            <a:ext cx="57240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ПКТ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56333" y="2590690"/>
            <a:ext cx="76495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ПЗК-Р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85549" y="2590122"/>
            <a:ext cx="77136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ПЗК-К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096" y="6210716"/>
            <a:ext cx="81624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ПКД-К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0525" y="6225947"/>
            <a:ext cx="61587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ПКД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26132" y="6205734"/>
            <a:ext cx="59022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ПКК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43051" y="4621231"/>
            <a:ext cx="74687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ПЗТ-Р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72267" y="4620663"/>
            <a:ext cx="75328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ПЗТ-К</a:t>
            </a:r>
          </a:p>
        </p:txBody>
      </p:sp>
      <p:sp>
        <p:nvSpPr>
          <p:cNvPr id="3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261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Washstands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2" y="1182670"/>
            <a:ext cx="2627784" cy="1970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37" y="1484784"/>
            <a:ext cx="1642733" cy="1964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08411"/>
            <a:ext cx="1971105" cy="2338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62" y="4149080"/>
            <a:ext cx="1517915" cy="2276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6" y="3946293"/>
            <a:ext cx="1781944" cy="26729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9" y="4012216"/>
            <a:ext cx="1694046" cy="25410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03667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ВРК-330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9025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ВРК-400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40810" y="3264956"/>
            <a:ext cx="9893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ВРК-500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996" y="6275448"/>
            <a:ext cx="8595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ВР-600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36554" y="6288119"/>
            <a:ext cx="137730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ВРН-600 с/п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08453" y="6288119"/>
            <a:ext cx="140455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ВРН-600 б/п</a:t>
            </a:r>
          </a:p>
        </p:txBody>
      </p: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1415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Cutting decks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5616" y="5194300"/>
            <a:ext cx="130997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КР-500/800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04" y="2204864"/>
            <a:ext cx="2699792" cy="202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0" y="1398065"/>
            <a:ext cx="2517393" cy="3774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42179"/>
            <a:ext cx="2160240" cy="27934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22554" y="5194300"/>
            <a:ext cx="130997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КР-500/700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155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3" y="2780928"/>
            <a:ext cx="5161692" cy="516169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Cutting boards.</a:t>
            </a:r>
            <a:endParaRPr lang="ru-RU" sz="2000" b="1" smtClean="0"/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749384" cy="2431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56792"/>
            <a:ext cx="5000228" cy="32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3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4" y="1154788"/>
            <a:ext cx="1800200" cy="1695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" y="3060410"/>
            <a:ext cx="1832400" cy="16288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373" y="4797152"/>
            <a:ext cx="1684610" cy="178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48472" y="2752633"/>
            <a:ext cx="242758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Serving trolley TC-2 </a:t>
            </a:r>
            <a:endParaRPr lang="ru-RU" sz="1400" b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6763" y="6493986"/>
            <a:ext cx="2605072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Trolley for collecting dishes ТСП</a:t>
            </a:r>
            <a:endParaRPr lang="ru-RU" sz="1400" b="1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6872" y="1180170"/>
            <a:ext cx="2011132" cy="17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532" y="3757028"/>
            <a:ext cx="2154061" cy="236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31840" y="6306917"/>
            <a:ext cx="218559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Trolley for plates TT-3</a:t>
            </a:r>
            <a:endParaRPr lang="ru-RU" sz="1400" b="1" smtClean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40" y="2958268"/>
            <a:ext cx="2579583" cy="20959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00" y="848370"/>
            <a:ext cx="2592288" cy="22682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42062" y="872393"/>
            <a:ext cx="188737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Flour trolley TM</a:t>
            </a:r>
            <a:endParaRPr lang="ru-RU" sz="1400" b="1" smtClean="0"/>
          </a:p>
        </p:txBody>
      </p:sp>
      <p:sp>
        <p:nvSpPr>
          <p:cNvPr id="28" name="TextBox 27"/>
          <p:cNvSpPr txBox="1"/>
          <p:nvPr/>
        </p:nvSpPr>
        <p:spPr>
          <a:xfrm>
            <a:off x="6492688" y="4629868"/>
            <a:ext cx="205793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Trolley for vegetables TO</a:t>
            </a:r>
            <a:endParaRPr lang="ru-RU" sz="1400" b="1" smtClean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6" y="4996987"/>
            <a:ext cx="1387421" cy="1772816"/>
          </a:xfrm>
          <a:prstGeom prst="rect">
            <a:avLst/>
          </a:prstGeom>
        </p:spPr>
      </p:pic>
      <p:sp>
        <p:nvSpPr>
          <p:cNvPr id="2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  <p:sp>
        <p:nvSpPr>
          <p:cNvPr id="26" name="TextBox 25"/>
          <p:cNvSpPr txBox="1"/>
          <p:nvPr/>
        </p:nvSpPr>
        <p:spPr>
          <a:xfrm>
            <a:off x="195505" y="4689210"/>
            <a:ext cx="242758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Serving trolley TC-3</a:t>
            </a:r>
            <a:endParaRPr lang="ru-RU" sz="1400" b="1" smtClean="0"/>
          </a:p>
        </p:txBody>
      </p:sp>
      <p:sp>
        <p:nvSpPr>
          <p:cNvPr id="29" name="TextBox 28"/>
          <p:cNvSpPr txBox="1"/>
          <p:nvPr/>
        </p:nvSpPr>
        <p:spPr>
          <a:xfrm>
            <a:off x="6505696" y="6493986"/>
            <a:ext cx="2629374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Trolley for gastronorm pans</a:t>
            </a:r>
            <a:endParaRPr lang="ru-RU" sz="1400" b="1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87" y="1274917"/>
            <a:ext cx="2538625" cy="19039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2325" y="3178885"/>
            <a:ext cx="185800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Cargo trolley ТГР</a:t>
            </a:r>
            <a:endParaRPr lang="ru-RU" sz="1400" b="1" smtClean="0"/>
          </a:p>
        </p:txBody>
      </p: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Trolleys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3068" y="3078295"/>
            <a:ext cx="218559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4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Trolley for plates TT-2</a:t>
            </a:r>
            <a:endParaRPr lang="ru-RU" sz="1400" b="1" smtClean="0"/>
          </a:p>
        </p:txBody>
      </p:sp>
    </p:spTree>
    <p:extLst>
      <p:ext uri="{BB962C8B-B14F-4D97-AF65-F5344CB8AC3E}">
        <p14:creationId xmlns:p14="http://schemas.microsoft.com/office/powerpoint/2010/main" val="11035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Pins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72" y="5820880"/>
            <a:ext cx="236468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 baking sheets</a:t>
            </a:r>
            <a:endParaRPr lang="ru-RU" b="1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1884191" cy="3861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74" y="1837150"/>
            <a:ext cx="2054077" cy="38610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29476"/>
            <a:ext cx="2579148" cy="386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574032" cy="38610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49392" y="5861554"/>
            <a:ext cx="217707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 gastronorm pans</a:t>
            </a:r>
            <a:endParaRPr lang="ru-RU" b="1" smtClean="0"/>
          </a:p>
        </p:txBody>
      </p:sp>
      <p:sp>
        <p:nvSpPr>
          <p:cNvPr id="30" name="TextBox 29"/>
          <p:cNvSpPr txBox="1"/>
          <p:nvPr/>
        </p:nvSpPr>
        <p:spPr>
          <a:xfrm>
            <a:off x="4802484" y="5861554"/>
            <a:ext cx="156869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 trays</a:t>
            </a:r>
            <a:endParaRPr lang="ru-RU" b="1" smtClean="0"/>
          </a:p>
        </p:txBody>
      </p:sp>
      <p:sp>
        <p:nvSpPr>
          <p:cNvPr id="32" name="TextBox 31"/>
          <p:cNvSpPr txBox="1"/>
          <p:nvPr/>
        </p:nvSpPr>
        <p:spPr>
          <a:xfrm>
            <a:off x="6800134" y="5723054"/>
            <a:ext cx="2362122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ru-RU" b="1" smtClean="0"/>
              <a:t> 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 baking plates</a:t>
            </a:r>
            <a:endParaRPr lang="ru-RU" b="1" smtClean="0"/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0067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Pins</a:t>
            </a:r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2" y="1268760"/>
            <a:ext cx="5301208" cy="5301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89" y="972618"/>
            <a:ext cx="2016224" cy="126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30319" y="3444697"/>
            <a:ext cx="393537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 trays </a:t>
            </a:r>
          </a:p>
          <a:p>
            <a:pPr algn="ctr"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in the format of a restaurant </a:t>
            </a:r>
            <a:endParaRPr lang="en-US" sz="1800" b="1" i="0" u="none" strike="noStrike" dirty="0" smtClean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algn="ctr" rtl="0"/>
            <a:r>
              <a:rPr lang="en-US" sz="18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in </a:t>
            </a: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 hypermarket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9584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67" y="1628800"/>
            <a:ext cx="3461677" cy="409631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Cabinets</a:t>
            </a: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  <p:sp>
        <p:nvSpPr>
          <p:cNvPr id="30" name="TextBox 29"/>
          <p:cNvSpPr txBox="1"/>
          <p:nvPr/>
        </p:nvSpPr>
        <p:spPr>
          <a:xfrm>
            <a:off x="431233" y="5669284"/>
            <a:ext cx="286918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Closed kitchen cabinet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ШЗК</a:t>
            </a:r>
            <a:endParaRPr lang="ru-RU" b="1" smtClean="0"/>
          </a:p>
        </p:txBody>
      </p:sp>
      <p:sp>
        <p:nvSpPr>
          <p:cNvPr id="32" name="TextBox 31"/>
          <p:cNvSpPr txBox="1"/>
          <p:nvPr/>
        </p:nvSpPr>
        <p:spPr>
          <a:xfrm>
            <a:off x="3615119" y="5725118"/>
            <a:ext cx="2879571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Closed cabinet for bread 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ШЗХ</a:t>
            </a:r>
            <a:endParaRPr lang="ru-RU" b="1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44" y="1798231"/>
            <a:ext cx="1915973" cy="37444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30186" y="5741702"/>
            <a:ext cx="2134302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Wardrobe 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ШО</a:t>
            </a:r>
            <a:endParaRPr lang="ru-RU" b="1" smtClean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9" y="1923909"/>
            <a:ext cx="2814155" cy="35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5467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NEUTRAL EQUIPMENT. Stands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7919" y="5212726"/>
            <a:ext cx="2724464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Stand for kitchen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inventory ПКИ</a:t>
            </a:r>
            <a:endParaRPr lang="ru-RU" b="1" smtClean="0"/>
          </a:p>
        </p:txBody>
      </p:sp>
      <p:sp>
        <p:nvSpPr>
          <p:cNvPr id="32" name="TextBox 31"/>
          <p:cNvSpPr txBox="1"/>
          <p:nvPr/>
        </p:nvSpPr>
        <p:spPr>
          <a:xfrm>
            <a:off x="4636065" y="5509122"/>
            <a:ext cx="404758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Stand for electromechanical </a:t>
            </a:r>
          </a:p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equipment ПДЭ</a:t>
            </a:r>
            <a:endParaRPr lang="ru-RU" b="1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70" y="2844424"/>
            <a:ext cx="2218268" cy="2141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5" y="2844424"/>
            <a:ext cx="3020793" cy="2368302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NEUTRAL EQUIPMENT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2435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4" y="1340768"/>
            <a:ext cx="7074532" cy="471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ATESY-Serpukhov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484784"/>
            <a:ext cx="24482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production area is 9 500 m2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5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6" y="1268760"/>
            <a:ext cx="7024856" cy="502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ATESY-Serpukhov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84784"/>
            <a:ext cx="24482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Warehouse of components and finished products.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area of all warehouse complexes is 1,500 m2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6" name="Прямая соединительная линия 5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Plant No. 3 in Tambov.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ATESY-Tambov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683603" cy="511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4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ATESY-Tambov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1134036"/>
            <a:ext cx="7596336" cy="506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1484784"/>
            <a:ext cx="24482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production area is 5 500 m2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6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8" name="Прямая соединительная линия 7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764704"/>
            <a:ext cx="871296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 production potential today.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ATESY-Tambov</a:t>
            </a:r>
            <a:endParaRPr lang="ru-RU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9" y="1340767"/>
            <a:ext cx="7486609" cy="4994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1484784"/>
            <a:ext cx="288032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4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storage area is 1 500 m2</a:t>
            </a:r>
            <a:endParaRPr lang="ru-RU" sz="140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9" name="Прямая соединительная линия 8"/>
          <p:cNvCxnSpPr/>
          <p:nvPr/>
        </p:nvCxnSpPr>
        <p:spPr>
          <a:xfrm>
            <a:off x="0" y="6597352"/>
            <a:ext cx="9144000" cy="0"/>
          </a:xfrm>
          <a:prstGeom prst="line">
            <a:avLst/>
          </a:prstGeom>
          <a:ln w="79375"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1045185"/>
            <a:ext cx="91399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6000" b="1" i="0" u="none" strike="noStrike" cap="none" spc="5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TPS</a:t>
            </a:r>
            <a:r>
              <a:rPr lang="en-US" sz="4000" b="1" i="0" u="none" strike="noStrike" cap="none" spc="5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6000" b="1" i="0" u="none" strike="noStrike" cap="none" spc="5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-</a:t>
            </a:r>
            <a:r>
              <a:rPr lang="en-US" sz="4000" b="1" i="0" u="none" strike="noStrike" cap="none" spc="5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3800" b="1" i="0" u="none" strike="noStrike" cap="none" spc="5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TOYOTA PRODUCTION SYSTEM</a:t>
            </a:r>
            <a:endParaRPr lang="ru-RU" sz="3800" b="1" cap="none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213" y="2248272"/>
            <a:ext cx="8071573" cy="39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0240"/>
            <a:ext cx="1315864" cy="131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764704"/>
            <a:ext cx="8784976" cy="3616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7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All ATESY enterprises have implemented the principle of lean production</a:t>
            </a:r>
            <a:endParaRPr lang="ru-RU" sz="175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0272" y="13348"/>
            <a:ext cx="186525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6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043608" y="1916832"/>
            <a:ext cx="6790129" cy="397031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Kindergartens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Schools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Secondary and higher education institutions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Hospitals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Sanatoria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Hotels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MoD</a:t>
            </a: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entities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Restaurants, cafes, bars</a:t>
            </a:r>
          </a:p>
          <a:p>
            <a:endParaRPr lang="ru-RU" sz="600" b="1" dirty="0" smtClean="0"/>
          </a:p>
          <a:p>
            <a:pPr marL="285750" indent="-285750" rtl="0">
              <a:buFont typeface="Wingdings" pitchFamily="2" charset="2"/>
              <a:buChar char="q"/>
            </a:pP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Shops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600" b="1" dirty="0" smtClean="0"/>
          </a:p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and other public catering establishments and retail facilities</a:t>
            </a:r>
            <a:endParaRPr lang="ru-RU" b="1" dirty="0"/>
          </a:p>
        </p:txBody>
      </p:sp>
      <p:sp>
        <p:nvSpPr>
          <p:cNvPr id="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21729" y="1096842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OUR MAIN CONSUMERS</a:t>
            </a:r>
            <a:endParaRPr lang="ru-RU" sz="1600" b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6" y="1268760"/>
            <a:ext cx="7024856" cy="502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Output of products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dirty="0"/>
          </a:p>
        </p:txBody>
      </p:sp>
      <p:sp>
        <p:nvSpPr>
          <p:cNvPr id="12" name="CustomShape 6"/>
          <p:cNvSpPr/>
          <p:nvPr/>
        </p:nvSpPr>
        <p:spPr>
          <a:xfrm>
            <a:off x="251520" y="961341"/>
            <a:ext cx="3240360" cy="1360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  <a:buFont typeface="Wingdings" charset="2"/>
              <a:buChar char="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More than 500 types of products</a:t>
            </a:r>
            <a:endParaRPr dirty="0"/>
          </a:p>
          <a:p>
            <a:pPr rtl="0">
              <a:lnSpc>
                <a:spcPct val="100000"/>
              </a:lnSpc>
              <a:buFont typeface="Wingdings" charset="2"/>
              <a:buChar char="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11 product groups</a:t>
            </a:r>
            <a:endParaRPr dirty="0"/>
          </a:p>
          <a:p>
            <a:pPr rtl="0">
              <a:lnSpc>
                <a:spcPct val="100000"/>
              </a:lnSpc>
              <a:buFont typeface="Wingdings" charset="2"/>
              <a:buChar char="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10,000 products per month</a:t>
            </a:r>
            <a:endParaRPr dirty="0"/>
          </a:p>
          <a:p>
            <a:pPr rtl="0">
              <a:lnSpc>
                <a:spcPct val="100000"/>
              </a:lnSpc>
              <a:buFont typeface="Wingdings" charset="2"/>
              <a:buChar char="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1 billion rubles per annum.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9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31032" y="748385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Own network of service centers in Russia and </a:t>
            </a:r>
            <a:r>
              <a:rPr lang="en-US" sz="20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the CIS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8" y="1336016"/>
            <a:ext cx="7319866" cy="48750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6320" y="1166739"/>
            <a:ext cx="834812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website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  <a:hlinkClick r:id="rId3"/>
              </a:rPr>
              <a:t> WWW.ATESY.RU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SERVICE section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8" name="4-конечная звезда 7"/>
          <p:cNvSpPr/>
          <p:nvPr/>
        </p:nvSpPr>
        <p:spPr>
          <a:xfrm>
            <a:off x="1403648" y="748385"/>
            <a:ext cx="601216" cy="55295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M:\Сбыт\ОТДЕЛ ПРОДАЖ восстановленный 2\_РЕКЛАМА\_ДИСК 2017-2018\ФОТО ОБОРУДОВАНИЯ 2019\1. ПАРОКОНВЕКТОМАТЫ ATESY\АПК 03 поколения\АПК-10-1-1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386" y="1196752"/>
            <a:ext cx="581967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94693" y="742335"/>
            <a:ext cx="87129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11 ATESY ASSORTMENT GROUPS</a:t>
            </a:r>
            <a:endParaRPr lang="ru-RU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COMMODITY GROUPS</a:t>
            </a:r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76370" y="1700808"/>
            <a:ext cx="4999686" cy="46782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1. </a:t>
            </a:r>
            <a:r>
              <a:rPr lang="en-US" sz="20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COMBI</a:t>
            </a:r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STEAMERS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2. POWER DISTRIBUTION LINES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3. THERMAL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4. EQUIPMENT FOR BAKERIES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5. FAST FOOD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6. READY-MADE SOLUTIONS FOR BUSINESS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7. REFRIGERATION AND BAR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8. ELECTROMECHANICAL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9. DISINFECTION AND CLEANING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10. VENTILATION EQUIPMENT</a:t>
            </a:r>
          </a:p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11. NEUTRAL EQUIPMENT</a:t>
            </a:r>
            <a:endParaRPr lang="ru-RU" sz="2000" b="1" dirty="0"/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COMBI</a:t>
            </a:r>
            <a:r>
              <a:rPr lang="en-US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STEAMERS RUBICON of the</a:t>
            </a:r>
            <a:r>
              <a:rPr lang="en-US" sz="24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I</a:t>
            </a:r>
            <a:r>
              <a:rPr lang="en-US" sz="2400" b="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-</a:t>
            </a:r>
            <a:r>
              <a:rPr lang="en-US" sz="2400" b="1" i="0" u="none" strike="noStrike" dirty="0" err="1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</a:t>
            </a:r>
            <a:r>
              <a:rPr lang="en-US" sz="24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GENERATION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73" y="1910125"/>
            <a:ext cx="3218928" cy="422108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06625" y="5836436"/>
            <a:ext cx="206759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АПК-10-1/1-И</a:t>
            </a:r>
          </a:p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RUBICON</a:t>
            </a:r>
          </a:p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injector</a:t>
            </a:r>
            <a:endParaRPr lang="ru-RU" sz="1400" b="1" cap="none" spc="50">
              <a:ln w="1143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3728" y="5723166"/>
            <a:ext cx="206759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APK-10-1/1</a:t>
            </a:r>
          </a:p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RUBICON</a:t>
            </a:r>
          </a:p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boiler</a:t>
            </a:r>
            <a:endParaRPr lang="ru-RU" sz="1400" b="1" cap="none" spc="50">
              <a:ln w="1143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692051"/>
            <a:ext cx="203559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АПК-6-1/1</a:t>
            </a:r>
          </a:p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RUBICON</a:t>
            </a:r>
          </a:p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boiler</a:t>
            </a:r>
            <a:endParaRPr lang="ru-RU" sz="1400" b="1" cap="none" spc="50">
              <a:ln w="1143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295" y="1294077"/>
            <a:ext cx="5373858" cy="830997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simple and reliable operation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electromechanical control system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certified according to European CE standards</a:t>
            </a:r>
            <a:endParaRPr lang="ru-RU" sz="1600" dirty="0" smtClean="0">
              <a:solidFill>
                <a:srgbClr val="0000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52347" y="5718177"/>
            <a:ext cx="206759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АПК-6-1/1-И</a:t>
            </a:r>
            <a:endParaRPr lang="ru-RU" sz="1400" b="1" cap="none" spc="50" smtClean="0">
              <a:ln w="11430"/>
            </a:endParaRPr>
          </a:p>
          <a:p>
            <a:pPr algn="ctr" rtl="0"/>
            <a:r>
              <a:rPr lang="en-US" sz="14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RUBICON</a:t>
            </a:r>
          </a:p>
          <a:p>
            <a:pPr algn="ctr" rtl="0"/>
            <a:r>
              <a:rPr lang="en-US" sz="14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injector</a:t>
            </a:r>
            <a:endParaRPr lang="ru-RU" sz="1400" b="1" cap="none" spc="50">
              <a:ln w="1143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45" y="607336"/>
            <a:ext cx="1584176" cy="1373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7" y="2247318"/>
            <a:ext cx="2376212" cy="3271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55" y="2097332"/>
            <a:ext cx="3063733" cy="36486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28" y="2005176"/>
            <a:ext cx="2735435" cy="3693949"/>
          </a:xfrm>
          <a:prstGeom prst="rect">
            <a:avLst/>
          </a:prstGeom>
        </p:spPr>
      </p:pic>
      <p:sp>
        <p:nvSpPr>
          <p:cNvPr id="3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COMBI STEAMERS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400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COMBI STEAMERS</a:t>
            </a:r>
            <a:endParaRPr lang="ru-RU" sz="2000"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36912"/>
            <a:ext cx="5053052" cy="384110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768" y="1833741"/>
            <a:ext cx="8251794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simple and reliable operation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steam injection system</a:t>
            </a:r>
            <a:endParaRPr lang="ru-RU" dirty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electromechanical control system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certified according to European CE standards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187" y="6293355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АПК-6-1.1-03 injector</a:t>
            </a:r>
            <a:endParaRPr lang="ru-RU" b="1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6" y="1290199"/>
            <a:ext cx="1725067" cy="14956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" y="3420394"/>
            <a:ext cx="3767909" cy="2907306"/>
          </a:xfrm>
          <a:prstGeom prst="rect">
            <a:avLst/>
          </a:prstGeom>
        </p:spPr>
      </p:pic>
      <p:sp>
        <p:nvSpPr>
          <p:cNvPr id="32" name="CustomShape 1"/>
          <p:cNvSpPr/>
          <p:nvPr/>
        </p:nvSpPr>
        <p:spPr>
          <a:xfrm>
            <a:off x="66187" y="786168"/>
            <a:ext cx="8775972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 rtl="0">
              <a:lnSpc>
                <a:spcPct val="100000"/>
              </a:lnSpc>
            </a:pPr>
            <a:r>
              <a:rPr lang="en-US" sz="2800" b="1" i="0" u="none" strike="noStrike" spc="-1" dirty="0" err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Combi</a:t>
            </a:r>
            <a:r>
              <a:rPr lang="en-US" sz="2800" b="1" i="0" u="none" strike="noStrike" spc="-1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steamers of the 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III</a:t>
            </a:r>
            <a:r>
              <a:rPr lang="en-US" sz="2800" b="1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-</a:t>
            </a:r>
            <a:r>
              <a:rPr lang="en-US" sz="2800" b="1" i="0" u="none" strike="noStrike" spc="-1" dirty="0" err="1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rd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</a:t>
            </a:r>
            <a:r>
              <a:rPr lang="en-US" sz="2800" b="1" i="0" u="none" strike="noStrike" spc="-1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generation 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“</a:t>
            </a:r>
            <a:r>
              <a:rPr lang="en-US" sz="2800" b="1" i="0" u="none" strike="noStrike" spc="-1" dirty="0" err="1" smtClean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RUBIKON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”</a:t>
            </a: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99665" y="6311695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АПК-10-1.1-03 injector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12692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COMBI STEAMERS</a:t>
            </a:r>
            <a:endParaRPr/>
          </a:p>
        </p:txBody>
      </p:sp>
      <p:sp>
        <p:nvSpPr>
          <p:cNvPr id="32" name="CustomShape 1"/>
          <p:cNvSpPr/>
          <p:nvPr/>
        </p:nvSpPr>
        <p:spPr>
          <a:xfrm>
            <a:off x="173023" y="620688"/>
            <a:ext cx="8775972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 rtl="0">
              <a:lnSpc>
                <a:spcPct val="100000"/>
              </a:lnSpc>
            </a:pPr>
            <a:r>
              <a:rPr lang="en-US" sz="2800" b="1" i="0" u="none" strike="noStrike" spc="-1" dirty="0" err="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Combi</a:t>
            </a:r>
            <a:r>
              <a:rPr lang="en-US" sz="2800" b="1" i="0" u="none" strike="noStrike" spc="-1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steamers of the 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III</a:t>
            </a:r>
            <a:r>
              <a:rPr lang="en-US" sz="2800" b="1" i="0" u="none" strike="noStrike" spc="-1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-</a:t>
            </a:r>
            <a:r>
              <a:rPr lang="en-US" sz="2800" b="1" i="0" u="none" strike="noStrike" spc="-1" dirty="0" err="1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rd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</a:t>
            </a:r>
            <a:r>
              <a:rPr lang="en-US" sz="2800" b="1" i="0" u="none" strike="noStrike" spc="-1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generation 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“</a:t>
            </a:r>
            <a:r>
              <a:rPr lang="en-US" sz="2800" b="1" i="0" u="none" strike="noStrike" spc="-1" dirty="0" err="1" smtClean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RUBIKON</a:t>
            </a:r>
            <a:r>
              <a:rPr lang="en-US" sz="2800" b="1" i="0" u="none" strike="noStrike" spc="-1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”</a:t>
            </a: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484784"/>
            <a:ext cx="5793671" cy="70480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Built-in fan reverse function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Reduced fan speed function </a:t>
            </a:r>
          </a:p>
          <a:p>
            <a:pPr rtl="0"/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(mode ½ )</a:t>
            </a:r>
          </a:p>
          <a:p>
            <a:endParaRPr lang="ru-RU" dirty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Camera led light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Stylish modern design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20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Universal guides – </a:t>
            </a:r>
            <a:endParaRPr lang="en-US" sz="2000" dirty="0" smtClean="0">
              <a:solidFill>
                <a:srgbClr val="0000FF"/>
              </a:solidFill>
            </a:endParaRPr>
          </a:p>
          <a:p>
            <a:pPr rtl="0"/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suitable for GN1/1 and 600x400 mm baking trays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door lock has a "hands-free" function</a:t>
            </a: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AISI 304 mirror camera</a:t>
            </a: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Shower head with adjustable jet pressure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ru-RU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96889"/>
            <a:ext cx="616530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7" y="1381844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142" y="772360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5688632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 dirty="0" smtClean="0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2-nd </a:t>
            </a:r>
            <a:r>
              <a:rPr lang="en-US" sz="2400" b="1" i="0" u="none" strike="noStrike" dirty="0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generation power distribution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144" y="4797152"/>
            <a:ext cx="2813298" cy="1261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4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entury Schoolbook"/>
              </a:rPr>
              <a:t>7</a:t>
            </a:r>
            <a:r>
              <a:rPr lang="en-US" sz="4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ahnschrift SemiBold"/>
              </a:rPr>
              <a:t> </a:t>
            </a:r>
          </a:p>
          <a:p>
            <a:pPr algn="ctr"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entury Gothic"/>
              </a:rPr>
              <a:t>advantages</a:t>
            </a:r>
            <a:endParaRPr lang="ru-RU" sz="2800" b="1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485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85807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5575" y="1268760"/>
            <a:ext cx="7074212" cy="95410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Modules are available to choose from</a:t>
            </a: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1, 2 or 3 tiered shelves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 shelf for the module is ordered additionally</a:t>
            </a:r>
            <a:endParaRPr lang="ru-RU" sz="1600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2564904"/>
            <a:ext cx="8612127" cy="33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1</a:t>
            </a:r>
            <a:endParaRPr lang="ru-RU" sz="4400" b="1" smtClean="0">
              <a:solidFill>
                <a:schemeClr val="tx1"/>
              </a:solidFill>
              <a:effectLst/>
              <a:latin typeface="Century" pitchFamily="18" charset="0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90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762895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1877210"/>
            <a:ext cx="8509093" cy="40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7544" y="2564904"/>
            <a:ext cx="2219985" cy="504056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67211" y="3067460"/>
            <a:ext cx="1800200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module length </a:t>
            </a:r>
          </a:p>
          <a:p>
            <a:pPr algn="ctr" rtl="0"/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1200 mm</a:t>
            </a:r>
            <a:endParaRPr lang="ru-RU" sz="160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3070701"/>
            <a:ext cx="1800200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shelf length</a:t>
            </a:r>
          </a:p>
          <a:p>
            <a:pPr algn="ctr" rtl="0"/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1200 mm</a:t>
            </a:r>
            <a:endParaRPr lang="ru-RU" sz="160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249409"/>
            <a:ext cx="8280920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Example of completing a module with a shelf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381" y="1852516"/>
            <a:ext cx="1800200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BEFORE</a:t>
            </a:r>
            <a:endParaRPr lang="ru-RU" sz="160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1825523"/>
            <a:ext cx="547260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AFTER</a:t>
            </a:r>
            <a:endParaRPr lang="ru-RU" sz="160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416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268760"/>
            <a:ext cx="7074212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Length of a shelf for hot drinks counters</a:t>
            </a:r>
          </a:p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ПГН-1120-02-О</a:t>
            </a:r>
          </a:p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ПГН-1200-02-О</a:t>
            </a:r>
          </a:p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ПГН-1500-02-О</a:t>
            </a:r>
            <a:endParaRPr lang="ru-RU" sz="2000" dirty="0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88849" y="3424585"/>
            <a:ext cx="2508155" cy="1002309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42020" y="3408827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 shelf length is equal to 2/3 of the module length</a:t>
            </a:r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6591"/>
            <a:ext cx="4399200" cy="43992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>
            <a:endCxn id="8" idx="0"/>
          </p:cNvCxnSpPr>
          <p:nvPr/>
        </p:nvCxnSpPr>
        <p:spPr>
          <a:xfrm flipH="1">
            <a:off x="3197004" y="3212976"/>
            <a:ext cx="3391220" cy="712764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906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9672" y="2087681"/>
            <a:ext cx="304515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Bauman </a:t>
            </a:r>
          </a:p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Moscow State Technical University </a:t>
            </a:r>
            <a:endParaRPr lang="ru-RU" sz="600" b="1" smtClean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3615172"/>
            <a:ext cx="265970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Plekhanov  </a:t>
            </a:r>
            <a:endParaRPr lang="ru-RU" sz="2000" b="1" smtClean="0">
              <a:solidFill>
                <a:srgbClr val="C00000"/>
              </a:solidFill>
            </a:endParaRPr>
          </a:p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Russian  University of Economics</a:t>
            </a:r>
            <a:endParaRPr lang="ru-RU" sz="600" b="1" smtClean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358" y="5073852"/>
            <a:ext cx="237436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State Research Institute of </a:t>
            </a:r>
          </a:p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baking </a:t>
            </a:r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industry</a:t>
            </a:r>
            <a:endParaRPr lang="ru-RU" sz="600" b="1" dirty="0" smtClean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6402" y="1816914"/>
            <a:ext cx="271009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Research Institute of Baby Food </a:t>
            </a:r>
          </a:p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Russian Agricultural Academy</a:t>
            </a:r>
            <a:endParaRPr lang="ru-RU" sz="600" b="1" dirty="0" smtClean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6670" y="3259851"/>
            <a:ext cx="2831405" cy="10715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Federal State </a:t>
            </a:r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Budgetary</a:t>
            </a:r>
          </a:p>
          <a:p>
            <a:pPr rtl="0"/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Institution "</a:t>
            </a:r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Research</a:t>
            </a:r>
          </a:p>
          <a:p>
            <a:pPr rtl="0"/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Institute of Nutrition"  </a:t>
            </a:r>
          </a:p>
          <a:p>
            <a:pPr rtl="0"/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the Russian Academy </a:t>
            </a:r>
            <a:endParaRPr lang="en-US" sz="2000" b="1" i="0" u="none" strike="noStrike" dirty="0" smtClean="0">
              <a:solidFill>
                <a:srgbClr val="C0000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en-US" sz="2000" b="1" i="0" u="none" strike="noStrike" dirty="0" smtClean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</a:t>
            </a:r>
            <a:r>
              <a:rPr lang="en-US" sz="20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Medical Sciences</a:t>
            </a:r>
            <a:endParaRPr lang="ru-RU" sz="600" b="1" dirty="0" smtClean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2027" y="5073851"/>
            <a:ext cx="1941557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Center for </a:t>
            </a:r>
          </a:p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Revivals </a:t>
            </a:r>
          </a:p>
          <a:p>
            <a:pPr rtl="0"/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Traditions</a:t>
            </a:r>
            <a:endParaRPr lang="ru-RU" sz="600" b="1" smtClean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1867065"/>
            <a:ext cx="1254482" cy="114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844824"/>
            <a:ext cx="1253267" cy="119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5016183"/>
            <a:ext cx="1240253" cy="113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432994"/>
            <a:ext cx="1262268" cy="114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5016183"/>
            <a:ext cx="1262268" cy="114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74" y="3394554"/>
            <a:ext cx="1203597" cy="114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sp>
        <p:nvSpPr>
          <p:cNvPr id="22" name="TextBox 21"/>
          <p:cNvSpPr txBox="1"/>
          <p:nvPr/>
        </p:nvSpPr>
        <p:spPr>
          <a:xfrm>
            <a:off x="181473" y="908720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We actively cooperate with scientific and non-profit institutions</a:t>
            </a:r>
          </a:p>
        </p:txBody>
      </p:sp>
    </p:spTree>
    <p:extLst>
      <p:ext uri="{BB962C8B-B14F-4D97-AF65-F5344CB8AC3E}">
        <p14:creationId xmlns:p14="http://schemas.microsoft.com/office/powerpoint/2010/main" val="27601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13" y="694258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1340768"/>
            <a:ext cx="7488832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Unique guide slides</a:t>
            </a:r>
          </a:p>
          <a:p>
            <a:pPr rtl="0"/>
            <a:r>
              <a:rPr lang="en-US" sz="2000" b="0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ensure smooth movement of trays </a:t>
            </a:r>
          </a:p>
          <a:p>
            <a:pPr rtl="0"/>
            <a:r>
              <a:rPr lang="en-US" sz="2000" b="0" i="0" u="none" strike="noStrike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no vibrations or bumps</a:t>
            </a:r>
          </a:p>
          <a:p>
            <a:endParaRPr lang="ru-RU" sz="2000" b="1" dirty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755576" y="2636913"/>
            <a:ext cx="3096344" cy="1395446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27584" y="2708920"/>
            <a:ext cx="2952327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 guide slides of neighboring modules are bolted together</a:t>
            </a:r>
          </a:p>
        </p:txBody>
      </p:sp>
      <p:cxnSp>
        <p:nvCxnSpPr>
          <p:cNvPr id="15" name="Прямая соединительная линия 14"/>
          <p:cNvCxnSpPr>
            <a:endCxn id="13" idx="0"/>
          </p:cNvCxnSpPr>
          <p:nvPr/>
        </p:nvCxnSpPr>
        <p:spPr>
          <a:xfrm flipH="1" flipV="1">
            <a:off x="3851920" y="3334636"/>
            <a:ext cx="1872208" cy="117448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55576" y="4783210"/>
            <a:ext cx="3096344" cy="1310085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27585" y="4769857"/>
            <a:ext cx="2952326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 guide slides have longitudinal convex elements that facilitate the sliding of trays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20" name="Прямая соединительная линия 19"/>
          <p:cNvCxnSpPr>
            <a:endCxn id="16" idx="0"/>
          </p:cNvCxnSpPr>
          <p:nvPr/>
        </p:nvCxnSpPr>
        <p:spPr>
          <a:xfrm flipH="1">
            <a:off x="3851920" y="4378457"/>
            <a:ext cx="3096346" cy="105979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8939" y="135589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2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60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5052" y="1268760"/>
            <a:ext cx="6967348" cy="95410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Easily replaceable front panel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allows you to create the necessary interior</a:t>
            </a:r>
            <a:endParaRPr lang="ru-RU" sz="200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made to order with any design</a:t>
            </a:r>
            <a:endParaRPr lang="ru-RU" sz="1600">
              <a:solidFill>
                <a:schemeClr val="tx1"/>
              </a:solidFill>
              <a:ea typeface="Dotum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100" y="3068960"/>
            <a:ext cx="352085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standard equipment</a:t>
            </a:r>
          </a:p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«bleached oak»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97100" y="3126110"/>
            <a:ext cx="3520852" cy="650736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endCxn id="3" idx="0"/>
          </p:cNvCxnSpPr>
          <p:nvPr/>
        </p:nvCxnSpPr>
        <p:spPr>
          <a:xfrm flipH="1" flipV="1">
            <a:off x="4417952" y="3451478"/>
            <a:ext cx="2497693" cy="1561700"/>
          </a:xfrm>
          <a:prstGeom prst="straightConnector1">
            <a:avLst/>
          </a:prstGeom>
          <a:ln w="6350">
            <a:solidFill>
              <a:srgbClr val="0000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652" y="4720203"/>
            <a:ext cx="35433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78027" y="4320093"/>
            <a:ext cx="3822982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any design to order</a:t>
            </a:r>
            <a:endParaRPr lang="ru-RU" sz="200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3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13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1352962"/>
            <a:ext cx="784887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Shelf lighting</a:t>
            </a: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illuminates dishes in modules, on 2 lower shelves and the front panel</a:t>
            </a:r>
            <a:endParaRPr lang="ru-RU" sz="200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4876" y="3515014"/>
            <a:ext cx="495944" cy="37223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38842" y="3555987"/>
            <a:ext cx="495944" cy="37223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62611" y="3481890"/>
            <a:ext cx="495944" cy="37223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79003" y="2942968"/>
            <a:ext cx="354543" cy="396000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2859" y="2942968"/>
            <a:ext cx="354543" cy="39600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38372" y="2963621"/>
            <a:ext cx="354543" cy="3960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96671" y="2536156"/>
            <a:ext cx="354543" cy="39600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0527" y="2524280"/>
            <a:ext cx="354543" cy="39600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6040" y="2534882"/>
            <a:ext cx="354543" cy="396000"/>
          </a:xfrm>
          <a:prstGeom prst="rect">
            <a:avLst/>
          </a:prstGeom>
        </p:spPr>
      </p:pic>
      <p:sp>
        <p:nvSpPr>
          <p:cNvPr id="88" name="Прямоугольник с двумя скругленными противолежащими углами 87"/>
          <p:cNvSpPr/>
          <p:nvPr/>
        </p:nvSpPr>
        <p:spPr>
          <a:xfrm>
            <a:off x="754524" y="2305646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755575" y="2448655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made to order:</a:t>
            </a:r>
          </a:p>
          <a:p>
            <a:pPr algn="ctr" rtl="0"/>
            <a:r>
              <a:rPr lang="en-US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lamp for 2nd and 3rd level shelves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00" name="Прямоугольник с двумя скругленными противолежащими углами 99"/>
          <p:cNvSpPr/>
          <p:nvPr/>
        </p:nvSpPr>
        <p:spPr>
          <a:xfrm>
            <a:off x="755576" y="3717032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1" name="TextBox 100"/>
          <p:cNvSpPr txBox="1"/>
          <p:nvPr/>
        </p:nvSpPr>
        <p:spPr>
          <a:xfrm>
            <a:off x="755575" y="3846211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standard delivery:</a:t>
            </a:r>
          </a:p>
          <a:p>
            <a:pPr algn="ctr" rtl="0"/>
            <a:r>
              <a:rPr lang="en-US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shelf lamp</a:t>
            </a:r>
          </a:p>
          <a:p>
            <a:pPr algn="ctr" rtl="0"/>
            <a:r>
              <a:rPr lang="en-US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of 1st level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105" name="Прямая соединительная линия 104"/>
          <p:cNvCxnSpPr>
            <a:endCxn id="88" idx="0"/>
          </p:cNvCxnSpPr>
          <p:nvPr/>
        </p:nvCxnSpPr>
        <p:spPr>
          <a:xfrm flipH="1">
            <a:off x="3262679" y="2448655"/>
            <a:ext cx="2532404" cy="454672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endCxn id="88" idx="0"/>
          </p:cNvCxnSpPr>
          <p:nvPr/>
        </p:nvCxnSpPr>
        <p:spPr>
          <a:xfrm flipH="1">
            <a:off x="3262679" y="2903327"/>
            <a:ext cx="2533458" cy="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endCxn id="100" idx="0"/>
          </p:cNvCxnSpPr>
          <p:nvPr/>
        </p:nvCxnSpPr>
        <p:spPr>
          <a:xfrm flipH="1">
            <a:off x="3263731" y="3501008"/>
            <a:ext cx="2532406" cy="813705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4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43654" y="5113958"/>
            <a:ext cx="2508155" cy="119536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44705" y="5256967"/>
            <a:ext cx="2508156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made to order:</a:t>
            </a:r>
          </a:p>
          <a:p>
            <a:pPr algn="ctr" rtl="0"/>
            <a:r>
              <a:rPr lang="en-US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front panel lighting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3251809" y="4653136"/>
            <a:ext cx="2544328" cy="1047706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85565" y="4436728"/>
            <a:ext cx="354543" cy="396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9421" y="4633896"/>
            <a:ext cx="354543" cy="396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4050" y="4516394"/>
            <a:ext cx="354543" cy="396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5435" y="5256967"/>
            <a:ext cx="354543" cy="396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517" y="2368789"/>
            <a:ext cx="354543" cy="396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64156" y="3459897"/>
            <a:ext cx="495944" cy="372232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6791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23" y="1748514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5052" y="1268760"/>
            <a:ext cx="7183372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Protective windshields and visors</a:t>
            </a: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ensure the hygiene of food distribution</a:t>
            </a: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755576" y="3094508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827585" y="3081154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shelf visor </a:t>
            </a:r>
          </a:p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of 2nd and 3rd tiers 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263732" y="2564904"/>
            <a:ext cx="2820436" cy="87687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с двумя скругленными противолежащими углами 81"/>
          <p:cNvSpPr/>
          <p:nvPr/>
        </p:nvSpPr>
        <p:spPr>
          <a:xfrm>
            <a:off x="755576" y="4378458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827585" y="4365104"/>
            <a:ext cx="23762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protective glass of the 1st tier shelf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86" name="Прямая соединительная линия 85"/>
          <p:cNvCxnSpPr>
            <a:endCxn id="82" idx="0"/>
          </p:cNvCxnSpPr>
          <p:nvPr/>
        </p:nvCxnSpPr>
        <p:spPr>
          <a:xfrm flipH="1">
            <a:off x="3263731" y="4011380"/>
            <a:ext cx="2892445" cy="714344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endCxn id="58" idx="0"/>
          </p:cNvCxnSpPr>
          <p:nvPr/>
        </p:nvCxnSpPr>
        <p:spPr>
          <a:xfrm flipH="1">
            <a:off x="3263731" y="3036441"/>
            <a:ext cx="2820437" cy="405333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5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520" y="2692823"/>
            <a:ext cx="2508156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made to order: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5" y="3995772"/>
            <a:ext cx="2508156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made to order: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-4076" y="1497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0662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399259" cy="4399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7" y="738401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7060" y="1424970"/>
            <a:ext cx="711136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Wide size range of modules</a:t>
            </a: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allows you to select a line for any area</a:t>
            </a:r>
            <a:endParaRPr lang="ru-RU" sz="200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1403648" y="3226330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406405" y="2564904"/>
            <a:ext cx="3822982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length of the modules</a:t>
            </a:r>
            <a:endParaRPr lang="ru-RU" sz="2000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64097" y="3212976"/>
            <a:ext cx="1767744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1 120 </a:t>
            </a:r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mm</a:t>
            </a: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 flipH="1">
            <a:off x="3248045" y="5333171"/>
            <a:ext cx="3700219" cy="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3263732" y="4376936"/>
            <a:ext cx="804212" cy="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3263732" y="3446100"/>
            <a:ext cx="804212" cy="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H="1">
            <a:off x="4078238" y="3446100"/>
            <a:ext cx="0" cy="1898620"/>
          </a:xfrm>
          <a:prstGeom prst="line">
            <a:avLst/>
          </a:prstGeom>
          <a:ln w="6350">
            <a:solidFill>
              <a:srgbClr val="0000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1403648" y="4128680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1403649" y="4115326"/>
            <a:ext cx="1728192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1,200 </a:t>
            </a:r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mm</a:t>
            </a:r>
          </a:p>
        </p:txBody>
      </p:sp>
      <p:sp>
        <p:nvSpPr>
          <p:cNvPr id="96" name="Прямоугольник с двумя скругленными противолежащими углами 95"/>
          <p:cNvSpPr/>
          <p:nvPr/>
        </p:nvSpPr>
        <p:spPr>
          <a:xfrm>
            <a:off x="1379999" y="5096464"/>
            <a:ext cx="1860083" cy="486768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1364097" y="5083110"/>
            <a:ext cx="1767743" cy="52322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1,500 </a:t>
            </a:r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6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724128" y="5083110"/>
            <a:ext cx="2448272" cy="500122"/>
          </a:xfrm>
          <a:prstGeom prst="straightConnector1">
            <a:avLst/>
          </a:prstGeom>
          <a:ln w="127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3534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04" y="1780629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30" y="66639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9068" y="1352962"/>
            <a:ext cx="6175260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Efficient use of space</a:t>
            </a:r>
          </a:p>
          <a:p>
            <a:pPr rtl="0"/>
            <a:r>
              <a:rPr lang="en-US" sz="20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pocket door on the side of the service personnel</a:t>
            </a:r>
            <a:endParaRPr lang="ru-RU" sz="2000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cxnSp>
        <p:nvCxnSpPr>
          <p:cNvPr id="90" name="Прямая соединительная линия 89"/>
          <p:cNvCxnSpPr>
            <a:endCxn id="24" idx="0"/>
          </p:cNvCxnSpPr>
          <p:nvPr/>
        </p:nvCxnSpPr>
        <p:spPr>
          <a:xfrm flipH="1" flipV="1">
            <a:off x="3535865" y="4395410"/>
            <a:ext cx="3373039" cy="949310"/>
          </a:xfrm>
          <a:prstGeom prst="line">
            <a:avLst/>
          </a:prstGeom>
          <a:ln w="6350">
            <a:solidFill>
              <a:srgbClr val="0000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027710" y="4048144"/>
            <a:ext cx="2508155" cy="694532"/>
          </a:xfrm>
          <a:prstGeom prst="round2Diag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99719" y="4149080"/>
            <a:ext cx="2376264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pocket door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511" y="1266659"/>
            <a:ext cx="648072" cy="92333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54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entury"/>
              </a:rPr>
              <a:t>7</a:t>
            </a:r>
            <a:endParaRPr lang="ru-RU" sz="4400" b="1" smtClean="0">
              <a:solidFill>
                <a:schemeClr val="tx1"/>
              </a:solidFill>
              <a:effectLst/>
              <a:latin typeface="Century" panose="02040604050505020304" pitchFamily="18" charset="0"/>
              <a:ea typeface="Dotum" pitchFamily="34" charset="-127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904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24667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STAND FOR CUTLERY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СП- 700-02</a:t>
            </a:r>
            <a:endParaRPr lang="ru-RU" sz="2000" b="1" smtClean="0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367" y="2709499"/>
            <a:ext cx="4392488" cy="255454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shelf for two types of bread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5 storage sections: 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     - tablespoons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     - teaspoons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     - forks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     - table knifes</a:t>
            </a:r>
          </a:p>
          <a:p>
            <a:pPr rtl="0"/>
            <a:r>
              <a:rPr lang="en-US" sz="1600" b="0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     - napkins</a:t>
            </a:r>
          </a:p>
          <a:p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niche for storage of trays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12946"/>
            <a:ext cx="2880320" cy="434765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242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01" y="1449198"/>
            <a:ext cx="4718918" cy="47189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4272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066" y="2902292"/>
            <a:ext cx="4642013" cy="270843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efficient dynamic cooling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temperature range +2 ... +6 °C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3 removable perforated shelves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high level of thermal insulation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customer-side doors with self-closing mechanism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internal volume lighting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REFRIGERATED DISPLAY CASE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ХВ-1120-02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ХВ-1200-02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ХВ-1500-02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139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PLATE HEATING MODULE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МПТ-2. 950-02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83" y="1700808"/>
            <a:ext cx="4399200" cy="439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292" y="3392576"/>
            <a:ext cx="5263728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CC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</a:t>
            </a: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capacity up to 90 plates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diameter of plates from 160 to 320 mm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6581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32343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REFRIGERATED TABLE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ОС-1120-02-О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ОС-1200-02-О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ОС-1200-02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04" y="1772816"/>
            <a:ext cx="4399200" cy="439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3501008"/>
            <a:ext cx="4991344" cy="135421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Gastronorm Vat 150mm  deep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there is a сabinet with compartment doors under the table top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temperature range +2 ... +6 °C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8464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6254750" y="2565400"/>
            <a:ext cx="22225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endParaRPr lang="ru-RU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3850" y="764704"/>
            <a:ext cx="815816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/>
              </a:defRPr>
            </a:lvl9pPr>
          </a:lstStyle>
          <a:p>
            <a:pPr rtl="0" eaLnBrk="1" hangingPunct="1">
              <a:buClrTx/>
              <a:buFontTx/>
              <a:buNone/>
            </a:pPr>
            <a:r>
              <a:rPr lang="en-US" sz="2800" b="1" i="0" u="none" strike="noStrike" dirty="0"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The quality of</a:t>
            </a:r>
            <a:r>
              <a:rPr lang="en-US" sz="2800" b="1" i="0" u="none" strike="noStrike" dirty="0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 </a:t>
            </a:r>
            <a:r>
              <a:rPr lang="en-US" sz="2800" b="1" i="0" u="none" strike="noStrike" dirty="0" err="1" smtClean="0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Atesy</a:t>
            </a:r>
            <a:r>
              <a:rPr lang="en-US" sz="2800" b="1" i="0" u="none" strike="noStrike" dirty="0" smtClean="0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 </a:t>
            </a:r>
            <a:r>
              <a:rPr lang="en-US" sz="2800" b="1" i="0" u="none" strike="noStrike" dirty="0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products is trusted by: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693" y="2996952"/>
            <a:ext cx="2233613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-697"/>
          <a:stretch>
            <a:fillRect/>
          </a:stretch>
        </p:blipFill>
        <p:spPr bwMode="auto">
          <a:xfrm>
            <a:off x="827088" y="3497263"/>
            <a:ext cx="1955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73" t="-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325" y="4548800"/>
            <a:ext cx="281305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275" y="2205038"/>
            <a:ext cx="1435100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213" y="3454400"/>
            <a:ext cx="2138362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" y="1844675"/>
            <a:ext cx="21113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975" y="1993900"/>
            <a:ext cx="2344738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1501775" y="2420938"/>
            <a:ext cx="19145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endParaRPr lang="ru-RU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568332" y="3312319"/>
            <a:ext cx="22225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endParaRPr lang="ru-RU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534025" y="4294188"/>
            <a:ext cx="22225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6084168" y="30871"/>
            <a:ext cx="2592288" cy="4072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en-US" sz="1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COMPANY</a:t>
            </a:r>
            <a:endParaRPr lang="ru-RU" dirty="0"/>
          </a:p>
        </p:txBody>
      </p:sp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170" y="447913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 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9457" y="447448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0019" y="5589240"/>
            <a:ext cx="14287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 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838" y="5949280"/>
            <a:ext cx="14287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2483" y="5844504"/>
            <a:ext cx="142875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19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REFRIGERATED TABLE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ОС-1500-02-О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ОС-1500-02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501008"/>
            <a:ext cx="4991344" cy="1354217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Gastronorm Vat 150mm  deep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there is a сabinet with compartment doors under the table top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temperature range +2 ... +6 °C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733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HOT FOOD UNIT FOR FIRST COURSES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М1-1.700-02-О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46" y="1627815"/>
            <a:ext cx="4399200" cy="439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for pans and tanks up to 50 liters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six levels of power adjustment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274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8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HOT FOOD UNIT FOR FIRST COURSES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М1-2.1120-02-О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М1-2.1200-02-О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for pans and tanks up to 50 liters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six levels of power adjustment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16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57" y="764704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HOT FOOD UNIT FOR FIRST COURSES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М1-3.1500-02-О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014" y="3573014"/>
            <a:ext cx="499134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for pans and tanks up to 50 liters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six levels of power adjustment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316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5807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63121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HOT FOOD UNIT FOR SECOND COURSES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М2-1120-02-ПО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М2-1120-02-СО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М2-1200-02-ПО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M2-1200-02-CO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9200" cy="439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915" y="3429000"/>
            <a:ext cx="4991344" cy="184665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gastronorm pans up to 150mm deep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there is a сabinet with compartment doors under the table top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two versions:</a:t>
            </a:r>
          </a:p>
          <a:p>
            <a:pPr marL="800100" lvl="1" indent="-342900" rtl="0">
              <a:buFontTx/>
              <a:buChar char="-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dry heating</a:t>
            </a:r>
          </a:p>
          <a:p>
            <a:pPr marL="800100" lvl="1" indent="-342900" rtl="0">
              <a:buFontTx/>
              <a:buChar char="-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steam heating</a:t>
            </a:r>
          </a:p>
          <a:p>
            <a:pPr lvl="1"/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149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HOT FOOD UNIT FOR SECOND COURSES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М2-1500-02-ПО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М2-1500-02-СО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915" y="3429000"/>
            <a:ext cx="4991344" cy="184665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gastronorm pans up to 150mm deep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there is a сabinet with compartment doors under the table top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two versions:</a:t>
            </a:r>
          </a:p>
          <a:p>
            <a:pPr marL="800100" lvl="1" indent="-342900" rtl="0">
              <a:buFontTx/>
              <a:buChar char="-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dry heating</a:t>
            </a:r>
          </a:p>
          <a:p>
            <a:pPr marL="800100" lvl="1" indent="-342900" rtl="0">
              <a:buFontTx/>
              <a:buChar char="-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steam heating</a:t>
            </a:r>
          </a:p>
          <a:p>
            <a:pPr lvl="1"/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399200" cy="43992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340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61448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58073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2246769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COUNTER FOR HOT DRINKS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ПГН-1120-02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ПГН-1120-02-О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ПГН-1200-02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ПГН-1200-02-О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ПГН-1500-02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ПГН-1500-02-О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866" y="3861048"/>
            <a:ext cx="4991344" cy="144655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shortened shelf </a:t>
            </a:r>
          </a:p>
          <a:p>
            <a:endParaRPr lang="ru-RU" sz="600" b="1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2 electrical outlets</a:t>
            </a:r>
          </a:p>
          <a:p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there is a сabinet with compartment doors under the table top </a:t>
            </a:r>
          </a:p>
          <a:p>
            <a:endParaRPr lang="ru-RU" sz="600" b="1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41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5" y="1844824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CASH DESK WITH ARMREST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КСП-1120-02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КСП-1200-02</a:t>
            </a:r>
            <a:endParaRPr lang="ru-RU" sz="2000" b="1">
              <a:solidFill>
                <a:schemeClr val="tx1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63" y="3212976"/>
            <a:ext cx="5263728" cy="1015663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completed with an electrical outlet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with right and left armrest</a:t>
            </a:r>
            <a:endParaRPr lang="ru-RU" sz="1600" b="1" smtClean="0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22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90484"/>
            <a:ext cx="4399200" cy="439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92696"/>
            <a:ext cx="1373138" cy="686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2" y="624667"/>
            <a:ext cx="2004237" cy="576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988" y="1268760"/>
            <a:ext cx="8191484" cy="707886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CASH DESK</a:t>
            </a:r>
          </a:p>
          <a:p>
            <a:pPr rtl="0"/>
            <a:r>
              <a:rPr lang="en-US" sz="20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КСУ- 700-02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163" y="3212976"/>
            <a:ext cx="5263728" cy="677108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completed with an electrical outlet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600" b="1">
              <a:solidFill>
                <a:schemeClr val="tx1"/>
              </a:solidFill>
              <a:latin typeface="+mj-lt"/>
              <a:ea typeface="Dotum" pitchFamily="34" charset="-127"/>
            </a:endParaRPr>
          </a:p>
          <a:p>
            <a:pPr marL="342900" indent="-342900" rtl="0">
              <a:buFont typeface="Wingdings" pitchFamily="2" charset="2"/>
              <a:buChar char="ü"/>
            </a:pPr>
            <a:r>
              <a:rPr lang="en-US" sz="16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operates from the mains 220 V, 50 Hz</a:t>
            </a:r>
            <a:endParaRPr lang="ru-RU" sz="1600" b="1">
              <a:solidFill>
                <a:schemeClr val="tx1"/>
              </a:solidFill>
              <a:effectLst/>
              <a:latin typeface="+mj-lt"/>
              <a:ea typeface="Dotum" pitchFamily="34" charset="-127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9093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4" y="1268760"/>
            <a:ext cx="8663180" cy="475252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1412776"/>
            <a:ext cx="5040560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efficient use of space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more than 20 modules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5517232"/>
            <a:ext cx="221339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standard delivery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93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5724128" y="30871"/>
            <a:ext cx="2952328" cy="331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rtl="0"/>
            <a:r>
              <a:rPr lang="en-US" sz="18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ABOUT </a:t>
            </a:r>
            <a:r>
              <a:rPr lang="en-US" sz="1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lang="ru-RU" dirty="0"/>
          </a:p>
        </p:txBody>
      </p:sp>
      <p:sp>
        <p:nvSpPr>
          <p:cNvPr id="24" name="CustomShape 5"/>
          <p:cNvSpPr/>
          <p:nvPr/>
        </p:nvSpPr>
        <p:spPr>
          <a:xfrm>
            <a:off x="755576" y="3212976"/>
            <a:ext cx="330948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G-20 summit in Saint Petersburg in 2013</a:t>
            </a:r>
            <a:endParaRPr/>
          </a:p>
        </p:txBody>
      </p:sp>
      <p:sp>
        <p:nvSpPr>
          <p:cNvPr id="25" name="CustomShape 6"/>
          <p:cNvSpPr/>
          <p:nvPr/>
        </p:nvSpPr>
        <p:spPr>
          <a:xfrm>
            <a:off x="292186" y="836712"/>
            <a:ext cx="8527320" cy="106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4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MACHINE-BUILDING ENTERPRISE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</a:t>
            </a:r>
            <a:r>
              <a:rPr lang="en-US" sz="24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"ATESY"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was involved in equipping food units at world-class events</a:t>
            </a:r>
            <a:endParaRPr/>
          </a:p>
        </p:txBody>
      </p:sp>
      <p:pic>
        <p:nvPicPr>
          <p:cNvPr id="26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807451" y="1988840"/>
            <a:ext cx="2811240" cy="106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755576" y="4799043"/>
            <a:ext cx="2591280" cy="112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5540568" y="1982360"/>
            <a:ext cx="2466360" cy="107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ustomShape 8"/>
          <p:cNvSpPr/>
          <p:nvPr/>
        </p:nvSpPr>
        <p:spPr>
          <a:xfrm>
            <a:off x="5229807" y="3197479"/>
            <a:ext cx="360828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World Cup "Tank biathlon-2014"</a:t>
            </a:r>
            <a:endParaRPr/>
          </a:p>
        </p:txBody>
      </p:sp>
      <p:sp>
        <p:nvSpPr>
          <p:cNvPr id="30" name="CustomShape 9"/>
          <p:cNvSpPr/>
          <p:nvPr/>
        </p:nvSpPr>
        <p:spPr>
          <a:xfrm>
            <a:off x="558331" y="6016468"/>
            <a:ext cx="330948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000" b="1" i="0" u="none" strike="noStrike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Winter Olympics in Sochi in 2014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68" y="4149080"/>
            <a:ext cx="2736304" cy="2052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19896" y="6364034"/>
            <a:ext cx="4774064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C00000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FIFA World Cup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23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7635"/>
            <a:ext cx="8568952" cy="514961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1484784"/>
            <a:ext cx="5616624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multiple options for decorating the appearance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592" y="6041653"/>
            <a:ext cx="7848694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simple and easily replaceable front panel in each module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91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" y="1340768"/>
            <a:ext cx="8813779" cy="489654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1669450"/>
            <a:ext cx="5616624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multiple options for decorating the appearance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778" y="5805264"/>
            <a:ext cx="7848694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simple and easily replaceable front panel in each module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3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6413" y="1291541"/>
            <a:ext cx="600400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400" b="1" i="0" u="none" strike="noStrike">
                <a:solidFill>
                  <a:srgbClr val="0000CC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line with two rotary modules</a:t>
            </a:r>
          </a:p>
        </p:txBody>
      </p:sp>
      <p:sp>
        <p:nvSpPr>
          <p:cNvPr id="1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91820"/>
            <a:ext cx="7992888" cy="449600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17007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6413" y="1291541"/>
            <a:ext cx="600400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CC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line with internal rotary module 90⁰</a:t>
            </a:r>
          </a:p>
        </p:txBody>
      </p:sp>
      <p:sp>
        <p:nvSpPr>
          <p:cNvPr id="19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2" y="1899210"/>
            <a:ext cx="8056784" cy="453194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29345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6413" y="1291541"/>
            <a:ext cx="600400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solidFill>
                  <a:srgbClr val="0000CC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line with external rotary module 90⁰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1" y="1813659"/>
            <a:ext cx="8092335" cy="455193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5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89" y="1891820"/>
            <a:ext cx="87129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EXAMPLES OF COMPLETED PROJECTS</a:t>
            </a:r>
            <a:endParaRPr lang="ru-RU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2" y="2389726"/>
            <a:ext cx="8028384" cy="4014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5010" y="1221389"/>
            <a:ext cx="381505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Cafe-buffet "Veloute" (Moscow)</a:t>
            </a:r>
            <a:endParaRPr lang="ru-RU" sz="1600" b="1">
              <a:solidFill>
                <a:srgbClr val="0000FF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60032" y="1052736"/>
            <a:ext cx="38150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Canteen of the plant “Helicopters of Russia” (Moscow region)</a:t>
            </a:r>
            <a:endParaRPr lang="ru-RU" sz="1600" b="1">
              <a:solidFill>
                <a:srgbClr val="0000FF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9" y="1171740"/>
            <a:ext cx="2502575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589" y="1891820"/>
            <a:ext cx="871296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EXAMPLES OF COMPLETED PROJECTS</a:t>
            </a:r>
            <a:endParaRPr lang="ru-RU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1" y="2324954"/>
            <a:ext cx="8892480" cy="4056374"/>
          </a:xfrm>
          <a:prstGeom prst="rect">
            <a:avLst/>
          </a:prstGeom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5688632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built-in power distribution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42259" y="4797152"/>
            <a:ext cx="3139183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entury Gothic"/>
              </a:rPr>
              <a:t>advantage</a:t>
            </a:r>
          </a:p>
          <a:p>
            <a:pPr algn="ctr"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entury Gothic"/>
              </a:rPr>
              <a:t>in design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0" y="2060848"/>
            <a:ext cx="7591574" cy="289730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8017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546095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unlimited number of decoration options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75" y="1631780"/>
            <a:ext cx="6053658" cy="467754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6016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01" y="666772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Options for decorated modules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4430"/>
            <a:ext cx="2723965" cy="50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B3318DC-1A37-4AEB-9CE2-9AC1A3C95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2168840"/>
            <a:ext cx="3600000" cy="36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C597B3F-BAD0-4B31-9F3B-EFFAE5E09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5" y="1988840"/>
            <a:ext cx="3960000" cy="39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D93F6B-5F64-49B8-95D7-716D2801D00B}"/>
              </a:ext>
            </a:extLst>
          </p:cNvPr>
          <p:cNvSpPr txBox="1"/>
          <p:nvPr/>
        </p:nvSpPr>
        <p:spPr>
          <a:xfrm>
            <a:off x="1151112" y="1955926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natural wood artificial stone and casing                    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890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771" y="3356992"/>
            <a:ext cx="492442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79" y="1937042"/>
            <a:ext cx="4264112" cy="2839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395" y="692696"/>
            <a:ext cx="8712968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4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MACHINE-BUILDING ENTERPRISE "ATESY"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is an accredited supplier of the Ministry of Defense of the Russian Federation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0385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250" y="1117167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Composition of power distribution line modules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5077"/>
            <a:ext cx="2723965" cy="50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7538" y="1525446"/>
            <a:ext cx="6526909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Stand for cutlery</a:t>
            </a:r>
            <a:endParaRPr lang="en-US" sz="1600" b="1" i="0" u="none" strike="noStrike">
              <a:solidFill>
                <a:srgbClr val="FF0000"/>
              </a:solidFill>
              <a:highlight>
                <a:srgbClr val="000000">
                  <a:alpha val="0"/>
                </a:srgbClr>
              </a:highlight>
              <a:latin typeface="BookAntiqua-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521669"/>
            <a:ext cx="1178846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1922165"/>
            <a:ext cx="1178845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ХВ-1200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7559" y="5555105"/>
            <a:ext cx="4353982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Internal rotary module </a:t>
            </a:r>
            <a:endParaRPr lang="en-US" sz="1600" b="1" i="0" u="none" strike="noStrike">
              <a:solidFill>
                <a:srgbClr val="FF0000"/>
              </a:solidFill>
              <a:highlight>
                <a:srgbClr val="000000">
                  <a:alpha val="0"/>
                </a:srgbClr>
              </a:highlight>
              <a:latin typeface="BookAntiqua-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7539" y="1928029"/>
            <a:ext cx="4353982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Refrigerated display case 1200,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1500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[mm] 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2320305"/>
            <a:ext cx="1178845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ОС-1500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7538" y="2326713"/>
            <a:ext cx="5736689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Refrigerated table 900, 1200,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1500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[mm]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3174041"/>
            <a:ext cx="1178846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М1.2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7539" y="3164141"/>
            <a:ext cx="6310884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2-burner hot food unit for first courses 1370 [mm]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6" y="3558126"/>
            <a:ext cx="1178845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М1.3С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7539" y="3556154"/>
            <a:ext cx="6310884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Hot food unit for first courses for 3 electric soup pots 1370 [mm]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3951100"/>
            <a:ext cx="1178845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M2-1500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7537" y="3956964"/>
            <a:ext cx="6454903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Steam hot food unit for second courses 900, 1200,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1500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[mm] 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576" y="4353599"/>
            <a:ext cx="1185018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НС-940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7558" y="4349938"/>
            <a:ext cx="6516890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Neutral table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940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, 1240, 1370, 1540, 1670, 1840 [mm]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6" y="5150979"/>
            <a:ext cx="1185018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ПМВШ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5576" y="5551915"/>
            <a:ext cx="1178845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ПМВН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4174" y="5214259"/>
            <a:ext cx="4353982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External rotary module</a:t>
            </a:r>
            <a:endParaRPr lang="en-US" sz="1600" b="1" i="0" u="none" strike="noStrike">
              <a:solidFill>
                <a:srgbClr val="FF0000"/>
              </a:solidFill>
              <a:highlight>
                <a:srgbClr val="000000">
                  <a:alpha val="0"/>
                </a:srgbClr>
              </a:highlight>
              <a:latin typeface="BookAntiqua-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5576" y="4753495"/>
            <a:ext cx="1185018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КСП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94783" y="4749834"/>
            <a:ext cx="4353982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Cash Desk with armrest 1370 [mm]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576" y="5947584"/>
            <a:ext cx="1181607" cy="324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МПТ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90163" y="5944499"/>
            <a:ext cx="4353982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Plate heating module </a:t>
            </a:r>
            <a:endParaRPr lang="en-US" sz="1600" b="1" i="0" u="none" strike="noStrike">
              <a:solidFill>
                <a:srgbClr val="FF0000"/>
              </a:solidFill>
              <a:highlight>
                <a:srgbClr val="000000">
                  <a:alpha val="0"/>
                </a:srgbClr>
              </a:highlight>
              <a:latin typeface="BookAntiqua-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A361DD7-D0F5-46FE-93E4-926374FBB609}"/>
              </a:ext>
            </a:extLst>
          </p:cNvPr>
          <p:cNvSpPr txBox="1"/>
          <p:nvPr/>
        </p:nvSpPr>
        <p:spPr>
          <a:xfrm>
            <a:off x="756767" y="2746440"/>
            <a:ext cx="117884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ОП-1500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57AA0EC-FCE1-4579-95C4-95E328EC8743}"/>
              </a:ext>
            </a:extLst>
          </p:cNvPr>
          <p:cNvSpPr txBox="1"/>
          <p:nvPr/>
        </p:nvSpPr>
        <p:spPr>
          <a:xfrm>
            <a:off x="2078729" y="2752848"/>
            <a:ext cx="5736689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Cooling surface 900, 1200, </a:t>
            </a:r>
            <a:r>
              <a:rPr lang="en-US" sz="16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1500 </a:t>
            </a:r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[mm]  </a:t>
            </a:r>
            <a:endParaRPr lang="ru-RU" sz="1600" b="1">
              <a:solidFill>
                <a:srgbClr val="0000FF"/>
              </a:solidFill>
              <a:latin typeface="BookAntiqua-Bold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2750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4" y="2015265"/>
            <a:ext cx="2592290" cy="17281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1507725"/>
            <a:ext cx="194944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</a:t>
            </a:r>
            <a:endParaRPr lang="en-US" sz="1800" b="1" i="0" u="none" strike="noStrike" dirty="0" smtClean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en-US" sz="18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for </a:t>
            </a: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second courses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6" y="4627440"/>
            <a:ext cx="2322186" cy="1548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5251" y="4144622"/>
            <a:ext cx="214962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Refrigerated table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717267"/>
            <a:ext cx="1291335" cy="1937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65360" y="1516487"/>
            <a:ext cx="314534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Counter for cutlery and bread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08" y="2201277"/>
            <a:ext cx="2160240" cy="16201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16" y="4293096"/>
            <a:ext cx="2376264" cy="17821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82717" y="3861049"/>
            <a:ext cx="2021326" cy="7914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for first </a:t>
            </a:r>
            <a:endParaRPr lang="en-US" sz="1800" b="1" i="0" u="none" strike="noStrike" dirty="0" smtClean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en-US" sz="18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courses for </a:t>
            </a: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electric </a:t>
            </a:r>
            <a:endParaRPr lang="en-US" sz="1800" b="1" i="0" u="none" strike="noStrike" dirty="0" smtClean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en-US" sz="18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soup </a:t>
            </a: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pots</a:t>
            </a:r>
            <a:endParaRPr lang="ru-RU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2" y="4627440"/>
            <a:ext cx="1291335" cy="1558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65360" y="4264461"/>
            <a:ext cx="292080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Plate heating module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82716" y="1834683"/>
            <a:ext cx="200234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for </a:t>
            </a:r>
            <a:endParaRPr lang="en-US" sz="1800" b="1" i="0" u="none" strike="noStrike" dirty="0" smtClean="0"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rtl="0"/>
            <a:r>
              <a:rPr lang="en-US" sz="1800" b="1" i="0" u="none" strike="noStrike" dirty="0" smtClean="0">
                <a:highlight>
                  <a:srgbClr val="000000">
                    <a:alpha val="0"/>
                  </a:srgbClr>
                </a:highlight>
                <a:latin typeface="Calibri"/>
              </a:rPr>
              <a:t>first </a:t>
            </a: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courses</a:t>
            </a: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41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POWER DISTRIBUTION LINES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99" y="731602"/>
            <a:ext cx="2520280" cy="466314"/>
          </a:xfrm>
          <a:prstGeom prst="rect">
            <a:avLst/>
          </a:prstGeom>
        </p:spPr>
      </p:pic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9774" y="1720873"/>
            <a:ext cx="5449552" cy="41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76" y="1720873"/>
            <a:ext cx="4933977" cy="375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06358" y="571728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OPEN type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cubic refrigerated display case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"/>
          <p:cNvGrpSpPr/>
          <p:nvPr/>
        </p:nvGrpSpPr>
        <p:grpSpPr>
          <a:xfrm>
            <a:off x="3755282" y="921882"/>
            <a:ext cx="1802166" cy="1597979"/>
            <a:chOff x="96" y="912"/>
            <a:chExt cx="2268" cy="720"/>
          </a:xfrm>
        </p:grpSpPr>
        <p:sp>
          <p:nvSpPr>
            <p:cNvPr id="26" name="AutoShape 3"/>
            <p:cNvSpPr>
              <a:spLocks noChangeArrowheads="1"/>
            </p:cNvSpPr>
            <p:nvPr/>
          </p:nvSpPr>
          <p:spPr bwMode="auto">
            <a:xfrm>
              <a:off x="96" y="912"/>
              <a:ext cx="2268" cy="720"/>
            </a:xfrm>
            <a:prstGeom prst="star16">
              <a:avLst>
                <a:gd name="adj" fmla="val 38426"/>
              </a:avLst>
            </a:prstGeom>
            <a:solidFill>
              <a:srgbClr val="4DF808"/>
            </a:solidFill>
            <a:ln w="6480" cap="sq">
              <a:solidFill>
                <a:srgbClr val="FFFFFF"/>
              </a:solidFill>
              <a:miter lim="800000"/>
            </a:ln>
            <a:effectLst>
              <a:outerShdw dist="31565" dir="2700000" algn="ctr" rotWithShape="0">
                <a:srgbClr val="000000"/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3" y="1179"/>
              <a:ext cx="1847" cy="3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US" sz="2400" b="1" i="1" u="none" strike="noStrike">
                  <a:highlight>
                    <a:srgbClr val="000000">
                      <a:alpha val="0"/>
                    </a:srgbClr>
                  </a:highlight>
                  <a:latin typeface="Calibri"/>
                  <a:cs typeface="Arial"/>
                </a:rPr>
                <a:t> NEW</a:t>
              </a:r>
              <a:endParaRPr kumimoji="0" lang="ru-RU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9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33" y="647496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Stand for cutlery,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СП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-774-940-02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1645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38" y="411571"/>
            <a:ext cx="5213334" cy="737137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4246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17" y="601355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Refrigerated display case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ХВ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-1200-1370-02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5" y="619156"/>
            <a:ext cx="2723965" cy="5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29" y="268159"/>
            <a:ext cx="5633528" cy="796550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596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27615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2-burner hot food unit for first courses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М1.2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-1370-02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584322"/>
            <a:ext cx="2723965" cy="504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8928" y="1621325"/>
            <a:ext cx="5289376" cy="47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2145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56300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Hot food unit for second courses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М2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-1500-1840-02-П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7" y="611645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332656"/>
            <a:ext cx="5270847" cy="745269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485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29131"/>
            <a:ext cx="1373138" cy="686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6573"/>
            <a:ext cx="2723965" cy="504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077" y="1802214"/>
            <a:ext cx="7056660" cy="42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00110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BookAntiqua-Bold"/>
              </a:rPr>
              <a:t>Cash desk with armrest КСП-1370-02 (left/right)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7454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8284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Finished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5" y="611645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66" y="1610979"/>
            <a:ext cx="6234881" cy="467616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864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Finished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7" y="1563590"/>
            <a:ext cx="7200000" cy="480441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363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2917"/>
            <a:ext cx="5129918" cy="256495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255395" y="692696"/>
            <a:ext cx="871296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24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From 2014 to 2017, </a:t>
            </a:r>
            <a:r>
              <a:rPr lang="en-US" sz="2400" b="1" i="0" u="none" strike="noStrike" dirty="0" err="1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ATESY</a:t>
            </a:r>
            <a:r>
              <a:rPr lang="en-US" sz="24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rebuchet MS"/>
                <a:ea typeface="DejaVu Sans"/>
              </a:rPr>
              <a:t> equipped 18 Autonomous field camps on a turnkey basis for the Ministry of Defense of the Russian Federation, including in the Syrian Arab Republic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76" y="4011853"/>
            <a:ext cx="5113487" cy="26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58" y="577626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Finished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4430"/>
            <a:ext cx="2723965" cy="5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4" y="1517682"/>
            <a:ext cx="7200000" cy="479163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95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Finished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70" y="1706186"/>
            <a:ext cx="6162873" cy="4603134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288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5077"/>
            <a:ext cx="1373138" cy="686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15645"/>
            <a:ext cx="7992888" cy="46166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24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Finished objects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555" y="6309320"/>
            <a:ext cx="2025704" cy="369332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800" b="1" i="0" u="none" strike="noStrike">
                <a:solidFill>
                  <a:srgbClr val="00468D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www.atesy.ru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4" y="635077"/>
            <a:ext cx="2723965" cy="504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1" y="1621910"/>
            <a:ext cx="8546611" cy="427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9584" y="6093296"/>
            <a:ext cx="381505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Cafe "LUCKY" (Moscow city)</a:t>
            </a:r>
            <a:endParaRPr lang="ru-RU" sz="1600" b="1">
              <a:solidFill>
                <a:srgbClr val="0000FF"/>
              </a:solidFill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POWER DISTRIBUTION LINES</a:t>
            </a:r>
            <a:endParaRPr lang="ru-RU" sz="2000" dirty="0"/>
          </a:p>
          <a:p>
            <a:pPr>
              <a:lnSpc>
                <a:spcPct val="100000"/>
              </a:lnSpc>
            </a:pPr>
            <a:r>
              <a:rPr lang="ru-RU" sz="2000" b="1" strike="noStrike" dirty="0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3285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7" y="4170898"/>
            <a:ext cx="1925674" cy="216688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620688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THERMAL EQUIPMENT. Heat line </a:t>
            </a:r>
            <a:r>
              <a:rPr lang="en-US" sz="2000" b="1" i="0" u="none" strike="noStrike" dirty="0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TRADITION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4" y="1844600"/>
            <a:ext cx="2347113" cy="205443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4170897"/>
            <a:ext cx="2353867" cy="216688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44600"/>
            <a:ext cx="2353867" cy="205443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28" y="2875456"/>
            <a:ext cx="2809363" cy="216688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5" name="Прямоугольник 14"/>
          <p:cNvSpPr/>
          <p:nvPr/>
        </p:nvSpPr>
        <p:spPr>
          <a:xfrm>
            <a:off x="425317" y="3820400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ЭПШЧ-9-4-16</a:t>
            </a:r>
            <a:endParaRPr lang="ru-RU" sz="1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58021" y="3820398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ЭПШЧ-9-6-23</a:t>
            </a:r>
            <a:endParaRPr lang="ru-RU" sz="1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1070" y="6259185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ЭПЧ-9-2-6</a:t>
            </a:r>
            <a:endParaRPr lang="ru-RU" sz="1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64198" y="6259184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ЭПЧ-9-4-12</a:t>
            </a:r>
            <a:endParaRPr lang="ru-RU" sz="1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15724" y="5268000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ЭПЧ-9-6-17</a:t>
            </a:r>
            <a:endParaRPr lang="ru-RU" sz="12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295684" y="967496"/>
            <a:ext cx="5373858" cy="830997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stylish modern design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best combination of price, quality and functionality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Gastronorm ovens GN-2/1 </a:t>
            </a:r>
            <a:endParaRPr lang="ru-RU" sz="1600">
              <a:solidFill>
                <a:srgbClr val="0000FF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628800"/>
            <a:ext cx="1732451" cy="49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6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04" y="1315436"/>
            <a:ext cx="2324386" cy="218920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89248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THERMAL EQUIPMENT. Heat line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TRADITION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5" descr="Традиция-2008 - Фритюрни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1742" y="1315436"/>
            <a:ext cx="2186855" cy="219565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39" y="3856224"/>
            <a:ext cx="2129751" cy="2302433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6" y="1916832"/>
            <a:ext cx="3480838" cy="3461098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04" y="3856224"/>
            <a:ext cx="2324386" cy="2282879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20" name="Прямоугольник 19"/>
          <p:cNvSpPr/>
          <p:nvPr/>
        </p:nvSpPr>
        <p:spPr>
          <a:xfrm>
            <a:off x="4165974" y="6223973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ELECTRIC FRYING PAN</a:t>
            </a:r>
            <a:endParaRPr lang="ru-RU" sz="1200" b="1" cap="none" spc="50">
              <a:ln w="1143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88739" y="3519613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FRYER</a:t>
            </a:r>
            <a:endParaRPr lang="ru-RU" sz="1200" b="1" cap="none" spc="50">
              <a:ln w="1143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31922" y="3519848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Hot food unit for second courses</a:t>
            </a:r>
            <a:endParaRPr lang="ru-RU" sz="1200" b="1" cap="none" spc="50">
              <a:ln w="1143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38511" y="5381700"/>
            <a:ext cx="20891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ELECTRIC FRYING PAN with lifting bowl</a:t>
            </a:r>
            <a:endParaRPr lang="ru-RU" sz="1200" b="1" cap="none" spc="50">
              <a:ln w="1143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23574" y="6204420"/>
            <a:ext cx="208915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cap="none" spc="50">
                <a:highlight>
                  <a:srgbClr val="000000">
                    <a:alpha val="0"/>
                  </a:srgbClr>
                </a:highlight>
                <a:latin typeface="Calibri"/>
              </a:rPr>
              <a:t>NEUTRAL TABLE</a:t>
            </a:r>
            <a:endParaRPr lang="ru-RU" sz="1200" b="1" cap="none" spc="50">
              <a:ln w="1143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94" y="851837"/>
            <a:ext cx="975257" cy="277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26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89248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THERMAL EQUIPMENT. Food kettles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TRADITION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32001" y="5972748"/>
            <a:ext cx="20891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Food-cooking boiler АКПЭ-160-2.1</a:t>
            </a:r>
            <a:endParaRPr lang="ru-RU" sz="1200" b="1" cap="none" spc="50">
              <a:ln w="1143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68305" y="5949283"/>
            <a:ext cx="20891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Food-cooking boiler АКПЭ-250-2.1</a:t>
            </a:r>
            <a:endParaRPr lang="ru-RU" sz="1200" b="1" cap="none" spc="50">
              <a:ln w="1143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7" y="2884767"/>
            <a:ext cx="2911061" cy="284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55576" y="5949280"/>
            <a:ext cx="20891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Food-cooking boiler АКПЭ-100-2.1</a:t>
            </a:r>
            <a:endParaRPr lang="ru-RU" sz="1200" b="1" cap="none" spc="50">
              <a:ln w="1143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8532" y="2889256"/>
            <a:ext cx="2930182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0423" y="2291391"/>
            <a:ext cx="2813394" cy="347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76244" y="2158354"/>
            <a:ext cx="162354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100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liters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85986" y="2161337"/>
            <a:ext cx="162354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160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liters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35346" y="1638117"/>
            <a:ext cx="162354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250 </a:t>
            </a:r>
            <a:r>
              <a:rPr lang="en-US" sz="18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liters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06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THERMAL EQUIPMENT. Cabinet ovens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ЭШВ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985124"/>
            <a:ext cx="2554942" cy="383089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ex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2593848"/>
            <a:ext cx="2148634" cy="322217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ex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30" y="3011346"/>
            <a:ext cx="1948927" cy="2804674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22" name="Прямоугольник 21"/>
          <p:cNvSpPr/>
          <p:nvPr/>
        </p:nvSpPr>
        <p:spPr>
          <a:xfrm>
            <a:off x="864259" y="5877113"/>
            <a:ext cx="1656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Cabinet oven ЭШВ-3</a:t>
            </a:r>
            <a:endParaRPr lang="ru-RU" sz="1200" b="1" cap="none" spc="50">
              <a:ln w="1143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79912" y="5845945"/>
            <a:ext cx="1656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Cabinet oven ЭШВ-2</a:t>
            </a:r>
            <a:endParaRPr lang="ru-RU" sz="1200" b="1" cap="none" spc="50">
              <a:ln w="1143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51302" y="5860175"/>
            <a:ext cx="1656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Cabinet oven</a:t>
            </a:r>
          </a:p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ЭШВ-1</a:t>
            </a:r>
            <a:endParaRPr lang="ru-RU" sz="1200" b="1" cap="none" spc="50">
              <a:ln w="1143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683" y="1212140"/>
            <a:ext cx="4572000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classic version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variability of capacity</a:t>
            </a:r>
          </a:p>
        </p:txBody>
      </p:sp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0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THERMAL EQUIPMENT. Water heaters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FOUNTAIN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2" y="2736215"/>
            <a:ext cx="2988072" cy="2988072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3" y="2826325"/>
            <a:ext cx="2897961" cy="289796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4" y="2741501"/>
            <a:ext cx="2982785" cy="298278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4" name="Прямоугольник 13"/>
          <p:cNvSpPr/>
          <p:nvPr/>
        </p:nvSpPr>
        <p:spPr>
          <a:xfrm>
            <a:off x="851575" y="5907500"/>
            <a:ext cx="167100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water heater</a:t>
            </a:r>
          </a:p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АКНЭ-25 FOUNTAIN</a:t>
            </a:r>
            <a:endParaRPr lang="ru-RU" sz="1200" b="1" cap="none" spc="50">
              <a:ln w="1143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3908" y="5902729"/>
            <a:ext cx="1656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Water heater</a:t>
            </a:r>
          </a:p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АКНЭ-50 FOUNTAIN</a:t>
            </a:r>
            <a:endParaRPr lang="ru-RU" sz="1200" b="1" cap="none" spc="50">
              <a:ln w="1143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4208" y="5919663"/>
            <a:ext cx="17639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Water heater</a:t>
            </a:r>
          </a:p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АКНЭ-100 FOUNTAIN</a:t>
            </a:r>
            <a:endParaRPr lang="ru-RU" sz="1200" b="1" cap="none" spc="50">
              <a:ln w="1143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119" y="1412776"/>
            <a:ext cx="5373858" cy="132343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capacity:</a:t>
            </a:r>
          </a:p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- 25 liters/hour</a:t>
            </a:r>
          </a:p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- 50 liters/hour</a:t>
            </a:r>
          </a:p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- 100 liters/hour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100% boiling water preparation</a:t>
            </a: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16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THERMAL EQUIPMENT. Water heaters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SAMSON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  <p:sp>
        <p:nvSpPr>
          <p:cNvPr id="18" name="CustomShape 1"/>
          <p:cNvSpPr/>
          <p:nvPr/>
        </p:nvSpPr>
        <p:spPr>
          <a:xfrm>
            <a:off x="246976" y="1412776"/>
            <a:ext cx="599544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Continuous water heater with</a:t>
            </a:r>
            <a:r>
              <a:rPr lang="en-US" sz="28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boiling water storage unit</a:t>
            </a:r>
            <a:r>
              <a:rPr lang="en-US" sz="28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 </a:t>
            </a:r>
            <a:r>
              <a:rPr lang="en-US" sz="40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Gotham Pro"/>
              </a:rPr>
              <a:t>"Samson"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246976" y="2853496"/>
            <a:ext cx="590328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343080" indent="-342360" rtl="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100% boiled water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" name="CustomShape 4"/>
          <p:cNvSpPr/>
          <p:nvPr/>
        </p:nvSpPr>
        <p:spPr>
          <a:xfrm>
            <a:off x="256336" y="3933496"/>
            <a:ext cx="590328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343080" indent="-342360" rtl="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always hot boiling water 94º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" name="CustomShape 5"/>
          <p:cNvSpPr/>
          <p:nvPr/>
        </p:nvSpPr>
        <p:spPr>
          <a:xfrm>
            <a:off x="362176" y="5040042"/>
            <a:ext cx="8525160" cy="129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343080" indent="-342360" rtl="0">
              <a:lnSpc>
                <a:spcPct val="100000"/>
              </a:lnSpc>
              <a:buClr>
                <a:srgbClr val="2962FF"/>
              </a:buClr>
              <a:buFont typeface="Arial"/>
              <a:buChar char="•"/>
            </a:pPr>
            <a:r>
              <a:rPr lang="en-US" sz="24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maximum capacity 210 cups per hour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3" name="Рисунок 12"/>
          <p:cNvPicPr/>
          <p:nvPr/>
        </p:nvPicPr>
        <p:blipFill>
          <a:blip r:embed="rId2"/>
          <a:srcRect l="21917" t="13701" r="26025" b="5478"/>
          <a:stretch>
            <a:fillRect/>
          </a:stretch>
        </p:blipFill>
        <p:spPr>
          <a:xfrm>
            <a:off x="6150256" y="1268640"/>
            <a:ext cx="2735640" cy="424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15"/>
          <p:cNvPicPr/>
          <p:nvPr/>
        </p:nvPicPr>
        <p:blipFill>
          <a:blip r:embed="rId2"/>
          <a:srcRect l="12205" t="10102" r="15346" b="5898"/>
          <a:stretch>
            <a:fillRect/>
          </a:stretch>
        </p:blipFill>
        <p:spPr>
          <a:xfrm>
            <a:off x="2239476" y="1705403"/>
            <a:ext cx="3813882" cy="4189126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323640" y="470561"/>
            <a:ext cx="83541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Samson </a:t>
            </a:r>
            <a:r>
              <a:rPr lang="en-US" sz="28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water heater </a:t>
            </a:r>
            <a:r>
              <a:rPr lang="en-US" sz="28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solves these problems  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395280" y="2997144"/>
            <a:ext cx="1987435" cy="120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Emergency drain</a:t>
            </a:r>
            <a:endParaRPr lang="ru-RU" sz="16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raw water is discharged into the sewer when the automation fails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395279" y="1150533"/>
            <a:ext cx="1987435" cy="1319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Boiling water generator</a:t>
            </a:r>
            <a:endParaRPr lang="ru-RU" sz="16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boiling of raw water to 100 ° C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395280" y="4762440"/>
            <a:ext cx="1987434" cy="1710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Boiling water storage unit</a:t>
            </a:r>
            <a:endParaRPr lang="ru-RU" sz="16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supports water temperature up to 99 ° C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6444762" y="1150533"/>
            <a:ext cx="2303238" cy="1319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Digital indication of the temperature of boiling water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6444762" y="2712905"/>
            <a:ext cx="2303238" cy="1832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Setting of the boiling water temperature</a:t>
            </a:r>
            <a:endParaRPr lang="ru-RU" sz="16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automatically maintains the set temperature in the boiling water storage unit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4" name="CustomShape 7"/>
          <p:cNvSpPr/>
          <p:nvPr/>
        </p:nvSpPr>
        <p:spPr>
          <a:xfrm flipV="1">
            <a:off x="2382714" y="3433195"/>
            <a:ext cx="927360" cy="225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45" name="CustomShape 8"/>
          <p:cNvSpPr/>
          <p:nvPr/>
        </p:nvSpPr>
        <p:spPr>
          <a:xfrm>
            <a:off x="2382714" y="1776047"/>
            <a:ext cx="1684566" cy="11478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46" name="CustomShape 9"/>
          <p:cNvSpPr/>
          <p:nvPr/>
        </p:nvSpPr>
        <p:spPr>
          <a:xfrm flipV="1">
            <a:off x="2382714" y="4306679"/>
            <a:ext cx="1726326" cy="13116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47" name="CustomShape 10"/>
          <p:cNvSpPr/>
          <p:nvPr/>
        </p:nvSpPr>
        <p:spPr>
          <a:xfrm>
            <a:off x="6444762" y="4739054"/>
            <a:ext cx="2303238" cy="1734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6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Drip-catcher</a:t>
            </a:r>
            <a:endParaRPr lang="ru-RU" sz="16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DejaVu Sans"/>
              </a:rPr>
              <a:t>eliminates the access of boiling water to the countertop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8" name="CustomShape 11"/>
          <p:cNvSpPr/>
          <p:nvPr/>
        </p:nvSpPr>
        <p:spPr>
          <a:xfrm flipH="1" flipV="1">
            <a:off x="5011615" y="3578469"/>
            <a:ext cx="1433147" cy="125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49" name="CustomShape 12"/>
          <p:cNvSpPr/>
          <p:nvPr/>
        </p:nvSpPr>
        <p:spPr>
          <a:xfrm flipH="1">
            <a:off x="5011615" y="1776047"/>
            <a:ext cx="1433147" cy="14917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50" name="CustomShape 13"/>
          <p:cNvSpPr/>
          <p:nvPr/>
        </p:nvSpPr>
        <p:spPr>
          <a:xfrm flipH="1" flipV="1">
            <a:off x="5507280" y="5156280"/>
            <a:ext cx="937482" cy="4620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grpSp>
        <p:nvGrpSpPr>
          <p:cNvPr id="16" name="Группа 15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THERMAL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28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15516" y="692696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Plants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852784" cy="2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853234" cy="257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7544" y="1124744"/>
            <a:ext cx="207984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ATESY-Lyubertsy</a:t>
            </a:r>
            <a:endParaRPr lang="ru-RU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83" y="1126346"/>
            <a:ext cx="207984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ATESY-Serpukhov</a:t>
            </a:r>
            <a:endParaRPr lang="ru-RU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40" y="3861048"/>
            <a:ext cx="3883285" cy="258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82840" y="3873295"/>
            <a:ext cx="260844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ATESY-Tambov</a:t>
            </a:r>
            <a:endParaRPr lang="ru-RU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215516" y="4231508"/>
            <a:ext cx="2437384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total production area is 25 000 m2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total storage area is 4,500 m2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total number of employees is 400 people</a:t>
            </a:r>
            <a:endParaRPr lang="ru-RU" sz="1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ELECTROMECHANICAL EQUIPMENT. Bread cutter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JANISSARY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85" y="2755144"/>
            <a:ext cx="4564782" cy="321284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3" name="Прямоугольник 12"/>
          <p:cNvSpPr/>
          <p:nvPr/>
        </p:nvSpPr>
        <p:spPr>
          <a:xfrm>
            <a:off x="4499992" y="6110266"/>
            <a:ext cx="436458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Bread cutter AXM-300A JANISSARY</a:t>
            </a:r>
            <a:endParaRPr lang="ru-RU" sz="1200" b="1" cap="none" spc="50">
              <a:ln w="1143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1461289"/>
            <a:ext cx="5171682" cy="10772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capacity up to 300 loaves per hour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cuts both "daily" and fresh bread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high level of personal injury protection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stainless or painted steel case</a:t>
            </a:r>
            <a:endParaRPr lang="ru-RU" sz="1600">
              <a:solidFill>
                <a:srgbClr val="0000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9891" y="6114660"/>
            <a:ext cx="421010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Bread cutter AXM-300A JANISSARY painted</a:t>
            </a:r>
            <a:endParaRPr lang="ru-RU" sz="1200" b="1" cap="none" spc="50">
              <a:ln w="1143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" y="2614901"/>
            <a:ext cx="4572000" cy="3429000"/>
          </a:xfrm>
          <a:prstGeom prst="rect">
            <a:avLst/>
          </a:prstGeom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2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ELECTROMECHANICAL EQUIPMENT</a:t>
            </a:r>
            <a:endParaRPr lang="ru-RU" sz="1200"/>
          </a:p>
          <a:p>
            <a:pPr>
              <a:lnSpc>
                <a:spcPct val="100000"/>
              </a:lnSpc>
            </a:pPr>
            <a:r>
              <a:rPr lang="ru-RU" sz="2000" b="1" strike="noStrike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66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Conveyor for collecting of dirty dishes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КАЮР-М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2492896"/>
            <a:ext cx="7776864" cy="380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23527" y="1185501"/>
            <a:ext cx="6323339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modular layout system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maximum length is 20 meters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fully stainless steel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automatic system shutdown in case of overload</a:t>
            </a:r>
          </a:p>
        </p:txBody>
      </p:sp>
      <p:sp>
        <p:nvSpPr>
          <p:cNvPr id="10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/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</a:t>
            </a:r>
            <a:r>
              <a:rPr lang="en-US" sz="12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ELECTROMECHANICAL EQUIPMENT</a:t>
            </a:r>
            <a:endParaRPr lang="ru-RU" sz="1200"/>
          </a:p>
          <a:p>
            <a:pPr>
              <a:lnSpc>
                <a:spcPct val="100000"/>
              </a:lnSpc>
            </a:pPr>
            <a:r>
              <a:rPr lang="ru-RU" sz="2000" b="1" strike="noStrike" smtClean="0">
                <a:solidFill>
                  <a:srgbClr val="0000FF"/>
                </a:solidFill>
                <a:latin typeface="Times New Roman"/>
                <a:ea typeface="DejaVu Sans"/>
              </a:rPr>
              <a:t>   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37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EQUIPMENT FOR DISINFECTION AND CLEANING.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Sterilizers for knives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СТУ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Equipment for disinfection     </a:t>
            </a: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1198894" y="6265757"/>
            <a:ext cx="1252930" cy="338554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18 knives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4168" y="6265757"/>
            <a:ext cx="1284985" cy="338554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rtl="0"/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36 knives</a:t>
            </a:r>
            <a:endParaRPr lang="ru-RU" sz="1600">
              <a:solidFill>
                <a:srgbClr val="0000FF"/>
              </a:solidFill>
            </a:endParaRPr>
          </a:p>
        </p:txBody>
      </p:sp>
      <p:pic>
        <p:nvPicPr>
          <p:cNvPr id="5122" name="Picture 2" descr="Стерилизатор ножей 1 пла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6422" y="3961501"/>
            <a:ext cx="18689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6283" y="1506230"/>
            <a:ext cx="7112869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Equipped with a grid-holder and a magnetic strip for knives</a:t>
            </a:r>
            <a:endParaRPr lang="ru-RU" sz="1600">
              <a:solidFill>
                <a:srgbClr val="0000FF"/>
              </a:solidFill>
            </a:endParaRPr>
          </a:p>
        </p:txBody>
      </p:sp>
      <p:pic>
        <p:nvPicPr>
          <p:cNvPr id="5123" name="Picture 3" descr="Стерилизатор ножей 1 решет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618" y="1916832"/>
            <a:ext cx="1843146" cy="227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Стерилизатор ножей 2 решет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7500" y="1916832"/>
            <a:ext cx="2754959" cy="21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Стерилизатор ножей 2 план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062953"/>
            <a:ext cx="2910775" cy="228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260712" y="836712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EQUIPMENT FOR BAKERIES. Flour sifter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CASCADE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88528"/>
            <a:ext cx="2943669" cy="481968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14" name="Прямоугольник 13"/>
          <p:cNvSpPr/>
          <p:nvPr/>
        </p:nvSpPr>
        <p:spPr>
          <a:xfrm>
            <a:off x="5651789" y="6145643"/>
            <a:ext cx="294400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Flour sifter CASCADE </a:t>
            </a:r>
            <a:endParaRPr lang="ru-RU" sz="1200" b="1" cap="none" spc="50">
              <a:ln w="11430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Equipment for bakeries</a:t>
            </a: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294030" y="1288528"/>
            <a:ext cx="5286082" cy="14773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capacity 150 kg / hour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carefully sifts and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oxygenates the flour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equipped with a magnetic separation system - metal particle capture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7705" y="6164362"/>
            <a:ext cx="33894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1200" b="1" i="0" u="none" strike="noStrike" spc="50">
                <a:highlight>
                  <a:srgbClr val="000000">
                    <a:alpha val="0"/>
                  </a:srgbClr>
                </a:highlight>
                <a:latin typeface="Calibri"/>
              </a:rPr>
              <a:t>Flour cart</a:t>
            </a:r>
            <a:endParaRPr lang="ru-RU" sz="1200" b="1" cap="none" spc="50">
              <a:ln w="1143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" y="3573016"/>
            <a:ext cx="5014701" cy="2409843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</p:spPr>
      </p:pic>
    </p:spTree>
    <p:extLst>
      <p:ext uri="{BB962C8B-B14F-4D97-AF65-F5344CB8AC3E}">
        <p14:creationId xmlns:p14="http://schemas.microsoft.com/office/powerpoint/2010/main" val="15919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M:\Сбыт\ОТДЕЛ ПРОДАЖ восстановленный 2\_РЕКЛАМА\_ДИСК 2017-2018\ФОТО ОБОРУДОВАНИЯ 2019\5. ОБОРУДОВАНИЕ ДЛЯ ФАСТ-ФУД ATESY\ОБОРУДОВАНИЕ ДЛЯ ФАСТ-ФУД ATESY®\шаурма с электроприводом\шурма-4-эл-05-нш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52" y="1469073"/>
            <a:ext cx="3755840" cy="48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Shawarma and contact grills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  <p:sp>
        <p:nvSpPr>
          <p:cNvPr id="34" name="TextBox 33"/>
          <p:cNvSpPr txBox="1"/>
          <p:nvPr/>
        </p:nvSpPr>
        <p:spPr>
          <a:xfrm>
            <a:off x="4642589" y="5996885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gas and electric installations Shawarma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427984" y="1164814"/>
            <a:ext cx="4536504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stainless steel or galvanized housing </a:t>
            </a:r>
            <a:endParaRPr lang="ru-RU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manual or electric drive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6526" y="1164814"/>
            <a:ext cx="4536504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smooth or grooved surfaces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one- and two-section</a:t>
            </a:r>
          </a:p>
          <a:p>
            <a:pPr marL="285750" indent="-285750">
              <a:buFont typeface="Wingdings" pitchFamily="2" charset="2"/>
              <a:buChar char="v"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6526" y="5996885"/>
            <a:ext cx="4248148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griddle plates Maestro, Tavern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403" y="1898754"/>
            <a:ext cx="2599408" cy="197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269" y="3871428"/>
            <a:ext cx="2397817" cy="20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установка-шаурма-ГАЗ колла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6086" y="1898755"/>
            <a:ext cx="3473887" cy="32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4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Meat pasty makers and fryers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0749" y="6057197"/>
            <a:ext cx="4205774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fryers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29469" y="6049384"/>
            <a:ext cx="1394421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meat pasty makers</a:t>
            </a:r>
            <a:endParaRPr lang="ru-RU" sz="1600"/>
          </a:p>
        </p:txBody>
      </p:sp>
      <p:sp>
        <p:nvSpPr>
          <p:cNvPr id="27" name="Прямоугольник 26"/>
          <p:cNvSpPr/>
          <p:nvPr/>
        </p:nvSpPr>
        <p:spPr>
          <a:xfrm>
            <a:off x="323528" y="1250844"/>
            <a:ext cx="6624736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one-and two-section fryers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meat pasty makers of various sizes and capacity </a:t>
            </a:r>
          </a:p>
          <a:p>
            <a:pPr marL="285750" indent="-285750">
              <a:buFont typeface="Wingdings" pitchFamily="2" charset="2"/>
              <a:buChar char="v"/>
            </a:pPr>
            <a:endParaRPr lang="ru-RU">
              <a:solidFill>
                <a:srgbClr val="0000FF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0088" y="2875520"/>
            <a:ext cx="4856634" cy="285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36912"/>
            <a:ext cx="4187957" cy="3140968"/>
          </a:xfrm>
          <a:prstGeom prst="rect">
            <a:avLst/>
          </a:prstGeom>
        </p:spPr>
      </p:pic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8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Pancake machines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  <p:pic>
        <p:nvPicPr>
          <p:cNvPr id="14" name="Picture 2" descr="Блинный аппарат БА-2-400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242" y="4022990"/>
            <a:ext cx="4398439" cy="222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Блинный аппарат БА-1-400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21" y="3862660"/>
            <a:ext cx="3547596" cy="23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0219" y="6294949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single-burner</a:t>
            </a:r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4537242" y="6292767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two-burner</a:t>
            </a:r>
            <a:endParaRPr lang="ru-RU" b="1"/>
          </a:p>
        </p:txBody>
      </p:sp>
      <p:sp>
        <p:nvSpPr>
          <p:cNvPr id="18" name="Прямоугольник 17"/>
          <p:cNvSpPr/>
          <p:nvPr/>
        </p:nvSpPr>
        <p:spPr>
          <a:xfrm>
            <a:off x="177415" y="1164814"/>
            <a:ext cx="8273009" cy="39703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frying surface made of heat-resistant cast iron guarantees high-quality and uniform frying of pancakes over the entire surface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frying surface made of heat-resistant cast iron has high non-stick properties and resistance to mechanical damage</a:t>
            </a:r>
            <a:endParaRPr lang="ru-RU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Enlarged burners with a diameter of 400 mm allow you to cook large pancakes with filling</a:t>
            </a: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edges of the burners are rounded</a:t>
            </a:r>
            <a:endParaRPr lang="ru-RU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70C0"/>
              </a:solidFill>
            </a:endParaRPr>
          </a:p>
          <a:p>
            <a:endParaRPr lang="ru-RU" smtClean="0">
              <a:solidFill>
                <a:srgbClr val="0070C0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Donutmakers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GULF STREAM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049384"/>
            <a:ext cx="9143999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donutmakers Gulf Stream</a:t>
            </a:r>
            <a:endParaRPr lang="ru-RU" sz="1600"/>
          </a:p>
        </p:txBody>
      </p:sp>
      <p:sp>
        <p:nvSpPr>
          <p:cNvPr id="27" name="Прямоугольник 26"/>
          <p:cNvSpPr/>
          <p:nvPr/>
        </p:nvSpPr>
        <p:spPr>
          <a:xfrm>
            <a:off x="6588224" y="1988840"/>
            <a:ext cx="2304256" cy="31393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donuts of the correct shape with any thickness of the dough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same mass of doughnuts </a:t>
            </a:r>
            <a:endParaRPr lang="ru-RU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works on doughnut mixes </a:t>
            </a:r>
            <a:endParaRPr lang="ru-RU" smtClean="0">
              <a:solidFill>
                <a:srgbClr val="0000FF"/>
              </a:solidFill>
            </a:endParaRP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 (Tegral Ringo Type)</a:t>
            </a:r>
          </a:p>
          <a:p>
            <a:pPr marL="285750" indent="-285750">
              <a:buFont typeface="Wingdings" pitchFamily="2" charset="2"/>
              <a:buChar char="v"/>
            </a:pPr>
            <a:endParaRPr lang="ru-RU">
              <a:solidFill>
                <a:srgbClr val="0000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044" y="1385511"/>
            <a:ext cx="6180179" cy="493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572402" y="1154016"/>
            <a:ext cx="1960038" cy="785848"/>
          </a:xfrm>
          <a:prstGeom prst="ellipse">
            <a:avLst/>
          </a:prstGeom>
          <a:solidFill>
            <a:srgbClr val="92D050"/>
          </a:solidFill>
          <a:ln w="6480" cap="sq">
            <a:solidFill>
              <a:srgbClr val="FFFFFF"/>
            </a:solidFill>
            <a:miter lim="800000"/>
          </a:ln>
          <a:effectLst>
            <a:outerShdw dist="31565" dir="2700000" algn="ctr" rotWithShape="0">
              <a:srgbClr val="000000"/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868183" y="1337376"/>
            <a:ext cx="1368476" cy="32285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US" sz="1600" b="1" i="0" u="none" strike="noStrike">
                <a:highlight>
                  <a:srgbClr val="000000">
                    <a:alpha val="0"/>
                  </a:srgbClr>
                </a:highlight>
                <a:latin typeface="Calibri"/>
                <a:cs typeface="Arial"/>
              </a:rPr>
              <a:t>updated dispenser</a:t>
            </a:r>
          </a:p>
        </p:txBody>
      </p:sp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09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"/>
          <p:cNvPicPr/>
          <p:nvPr/>
        </p:nvPicPr>
        <p:blipFill>
          <a:blip r:embed="rId3"/>
          <a:srcRect l="19222" t="16819" r="6295" b="15906"/>
          <a:stretch>
            <a:fillRect/>
          </a:stretch>
        </p:blipFill>
        <p:spPr>
          <a:xfrm>
            <a:off x="4076640" y="1718880"/>
            <a:ext cx="4790631" cy="4131051"/>
          </a:xfrm>
          <a:prstGeom prst="rect">
            <a:avLst/>
          </a:prstGeom>
          <a:ln w="9360">
            <a:noFill/>
          </a:ln>
        </p:spPr>
      </p:pic>
      <p:sp>
        <p:nvSpPr>
          <p:cNvPr id="80" name="CustomShape 2"/>
          <p:cNvSpPr/>
          <p:nvPr/>
        </p:nvSpPr>
        <p:spPr>
          <a:xfrm flipH="1">
            <a:off x="6677668" y="1628639"/>
            <a:ext cx="293012" cy="16039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81" name="CustomShape 3"/>
          <p:cNvSpPr/>
          <p:nvPr/>
        </p:nvSpPr>
        <p:spPr>
          <a:xfrm>
            <a:off x="393921" y="2052428"/>
            <a:ext cx="3599280" cy="468448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Capacity up to 500 pieces per hour </a:t>
            </a:r>
            <a:r>
              <a:rPr lang="en-US" sz="12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the amount may vary, depending on the formulation and the production technology.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Mobility</a:t>
            </a:r>
            <a:endParaRPr lang="ru-RU" sz="14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thanks to its compact size - </a:t>
            </a:r>
            <a:r>
              <a:rPr lang="en-US" sz="12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770 x 515 mm</a:t>
            </a:r>
            <a:r>
              <a:rPr lang="en-US" sz="12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, the device can be placed using a minimum area.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Easy to operate</a:t>
            </a:r>
            <a:endParaRPr lang="ru-RU" sz="14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Does not require special staff qualifications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4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Easy to maintain</a:t>
            </a:r>
            <a:endParaRPr lang="ru-RU" sz="1400" b="0" strike="noStrike" spc="-1">
              <a:latin typeface="Arial"/>
            </a:endParaRPr>
          </a:p>
          <a:p>
            <a:pPr rtl="0">
              <a:lnSpc>
                <a:spcPct val="100000"/>
              </a:lnSpc>
            </a:pPr>
            <a:r>
              <a:rPr lang="en-US" sz="1200" b="0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All elements of the device are easily disassembled and washed after operation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>
            <a:off x="3651076" y="1394662"/>
            <a:ext cx="115200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2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Dough dispenser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3" name="CustomShape 5"/>
          <p:cNvSpPr/>
          <p:nvPr/>
        </p:nvSpPr>
        <p:spPr>
          <a:xfrm>
            <a:off x="6372360" y="1197000"/>
            <a:ext cx="115056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2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Control unit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4" name="CustomShape 6"/>
          <p:cNvSpPr/>
          <p:nvPr/>
        </p:nvSpPr>
        <p:spPr>
          <a:xfrm>
            <a:off x="7524720" y="1916280"/>
            <a:ext cx="129492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2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Tray for layout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5" name="CustomShape 7"/>
          <p:cNvSpPr/>
          <p:nvPr/>
        </p:nvSpPr>
        <p:spPr>
          <a:xfrm>
            <a:off x="3993201" y="1772324"/>
            <a:ext cx="930491" cy="7422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86" name="CustomShape 8"/>
          <p:cNvSpPr/>
          <p:nvPr/>
        </p:nvSpPr>
        <p:spPr>
          <a:xfrm flipH="1">
            <a:off x="7983415" y="2276640"/>
            <a:ext cx="187865" cy="14109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87" name="CustomShape 9"/>
          <p:cNvSpPr/>
          <p:nvPr/>
        </p:nvSpPr>
        <p:spPr>
          <a:xfrm flipV="1">
            <a:off x="5125916" y="4510453"/>
            <a:ext cx="1011116" cy="13394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2962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88" name="CustomShape 10"/>
          <p:cNvSpPr/>
          <p:nvPr/>
        </p:nvSpPr>
        <p:spPr>
          <a:xfrm>
            <a:off x="4658483" y="5849931"/>
            <a:ext cx="1223640" cy="36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1200" b="1" i="0" u="none" strike="noStrike" spc="-1">
                <a:solidFill>
                  <a:srgbClr val="2962FF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Deep-frying vat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89" name="CustomShape 11"/>
          <p:cNvSpPr/>
          <p:nvPr/>
        </p:nvSpPr>
        <p:spPr>
          <a:xfrm rot="1108800">
            <a:off x="6971040" y="4631760"/>
            <a:ext cx="1798200" cy="1798200"/>
          </a:xfrm>
          <a:prstGeom prst="star24">
            <a:avLst>
              <a:gd name="adj" fmla="val 43977"/>
            </a:avLst>
          </a:prstGeom>
          <a:solidFill>
            <a:srgbClr val="FFC000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90" name="CustomShape 12"/>
          <p:cNvSpPr/>
          <p:nvPr/>
        </p:nvSpPr>
        <p:spPr>
          <a:xfrm rot="21414600">
            <a:off x="7140600" y="5006520"/>
            <a:ext cx="1528560" cy="1077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en-US" sz="1200" b="1" i="0" u="none" strike="noStrike" spc="-1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  <a:ea typeface="Microsoft YaHei"/>
              </a:rPr>
              <a:t>The device was developed and patented by ATESY company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91" name="CustomShape 13"/>
          <p:cNvSpPr/>
          <p:nvPr/>
        </p:nvSpPr>
        <p:spPr>
          <a:xfrm>
            <a:off x="7187040" y="4848120"/>
            <a:ext cx="1356480" cy="135648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92" name="CustomShape 14"/>
          <p:cNvSpPr/>
          <p:nvPr/>
        </p:nvSpPr>
        <p:spPr>
          <a:xfrm>
            <a:off x="7220160" y="4881240"/>
            <a:ext cx="1290240" cy="1290240"/>
          </a:xfrm>
          <a:prstGeom prst="ellipse">
            <a:avLst/>
          </a:prstGeom>
          <a:noFill/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06672" y="699165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Devices for the preparation of cheese and curd balls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QUARKINI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  <p:pic>
        <p:nvPicPr>
          <p:cNvPr id="24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971600" y="1544067"/>
            <a:ext cx="2232248" cy="136508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698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6672" y="699165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Hot storage cabinet for pasty and hot dogs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FIOLENT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1407051"/>
            <a:ext cx="4133235" cy="49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642762"/>
            <a:ext cx="4572000" cy="3693319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dirty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Smooth temperature control inside the cabinet</a:t>
            </a:r>
            <a:endParaRPr lang="ru-RU" dirty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The convection of warm air provides fast and </a:t>
            </a:r>
            <a:endParaRPr lang="ru-RU" dirty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uniform heating</a:t>
            </a:r>
            <a:endParaRPr lang="ru-RU" dirty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Easy-to-remove cassette </a:t>
            </a:r>
            <a:endParaRPr lang="ru-RU" b="1" dirty="0" smtClean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made of stainless steel for </a:t>
            </a:r>
            <a:endParaRPr lang="ru-RU" b="1" dirty="0" smtClean="0"/>
          </a:p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the placement of product packages</a:t>
            </a:r>
            <a:endParaRPr lang="ru-RU" dirty="0"/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The door is equipped with</a:t>
            </a:r>
            <a:endParaRPr lang="ru-RU" dirty="0"/>
          </a:p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light panel (lightbox) for</a:t>
            </a:r>
            <a:endParaRPr lang="ru-RU" dirty="0"/>
          </a:p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placement of promotional</a:t>
            </a:r>
            <a:endParaRPr lang="ru-RU" dirty="0"/>
          </a:p>
          <a:p>
            <a:pPr rtl="0"/>
            <a:r>
              <a:rPr lang="en-US" sz="18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Arial"/>
                <a:cs typeface="Arial"/>
              </a:rPr>
              <a:t>Productive capacity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236296" cy="482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484784"/>
            <a:ext cx="532859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modern production equipment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6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qualified personnel</a:t>
            </a:r>
            <a:endParaRPr lang="ru-RU" sz="1600">
              <a:solidFill>
                <a:srgbClr val="0000FF"/>
              </a:solidFill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ABOUT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COMPANY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31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Grills for chickens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COMMANDER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654" y="6082083"/>
            <a:ext cx="4936000" cy="338554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 skewer grills for chickens Commander</a:t>
            </a:r>
            <a:endParaRPr lang="ru-RU" sz="1600" b="1" smtClean="0">
              <a:solidFill>
                <a:srgbClr val="0000FF"/>
              </a:solidFill>
              <a:effectLst/>
              <a:latin typeface="+mj-lt"/>
              <a:ea typeface="Dotum" pitchFamily="34" charset="-127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57936" y="6068124"/>
            <a:ext cx="4134911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carousel grills for chickens Commander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3528" y="1164814"/>
            <a:ext cx="2945448" cy="6463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electric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gas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212976"/>
            <a:ext cx="3737876" cy="265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158098"/>
            <a:ext cx="3720736" cy="371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35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rademaster.ua/im/pics/5622509-piaterochka_logo_trademaster_rus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143648"/>
            <a:ext cx="1750765" cy="13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FAST FOOD EQUIPMENT. Grills and showcases for chickens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COMMANDER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64088" y="5776801"/>
            <a:ext cx="2664296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carousel grill for chickens </a:t>
            </a:r>
            <a:endParaRPr lang="ru-RU" sz="1600" b="1" smtClean="0">
              <a:solidFill>
                <a:srgbClr val="0000FF"/>
              </a:solidFill>
              <a:latin typeface="+mj-lt"/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Commander</a:t>
            </a:r>
            <a:endParaRPr lang="ru-RU" sz="1600" b="1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164814"/>
            <a:ext cx="2945448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 8 chickens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 12 chickens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 18 chickens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492731"/>
            <a:ext cx="3262630" cy="29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38719" y="5776800"/>
            <a:ext cx="2664296" cy="584775"/>
          </a:xfrm>
          <a:prstGeom prst="rect">
            <a:avLst/>
          </a:prstGeom>
          <a:noFill/>
          <a:ln w="0">
            <a:noFill/>
          </a:ln>
          <a:effectLst>
            <a:softEdge rad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thermal display case for chickens </a:t>
            </a:r>
            <a:endParaRPr lang="ru-RU" sz="1600" b="1" smtClean="0">
              <a:solidFill>
                <a:srgbClr val="0000FF"/>
              </a:solidFill>
              <a:latin typeface="+mj-lt"/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Commander</a:t>
            </a:r>
            <a:endParaRPr lang="ru-RU" sz="1600" b="1">
              <a:solidFill>
                <a:srgbClr val="0000FF"/>
              </a:solidFill>
              <a:latin typeface="+mj-lt"/>
              <a:ea typeface="Dotum" pitchFamily="34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267" y="2240021"/>
            <a:ext cx="430197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Fast food equipment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63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Hot dog station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BAVARIA 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1235 mm</a:t>
            </a:r>
            <a:endParaRPr lang="ru-RU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12003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will fit seamlessly into any gas station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stationary or street trading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is equipped with everything necessary for cooking hot dogs:</a:t>
            </a:r>
            <a:endParaRPr lang="ru-RU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559520"/>
            <a:ext cx="45466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Картинка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046" y="3009784"/>
            <a:ext cx="1492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516217" y="3174067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Roller grill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for sausages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Грати-5/500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73705" y="4341785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Grill </a:t>
            </a:r>
            <a:endParaRPr lang="ru-RU" sz="1600" b="1" smtClean="0">
              <a:solidFill>
                <a:srgbClr val="0000FF"/>
              </a:solidFill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SALAMANDER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ГСЛ-1-400.300-01</a:t>
            </a:r>
            <a:endParaRPr lang="ru-RU" sz="1600" b="1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5" y="5443029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Contact grill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Maestro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ГК-1/1.55Р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5407439"/>
            <a:ext cx="1296145" cy="86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11" y="3977417"/>
            <a:ext cx="1674094" cy="14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Station for burgers and hot dogs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BAVARIA 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1235 mm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will fit seamlessly into any gas station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stationary or street trading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completeв with everything you need: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3" y="3589565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Combi grill </a:t>
            </a:r>
            <a:endParaRPr lang="ru-RU" sz="1600" b="1" smtClean="0">
              <a:solidFill>
                <a:srgbClr val="0000FF"/>
              </a:solidFill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ARBAT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КГ-7.3-570-01</a:t>
            </a:r>
            <a:endParaRPr lang="ru-RU" sz="1600" b="1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4" y="5404581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Contact grill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Maestro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5131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407" y="5098057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56792"/>
            <a:ext cx="3930138" cy="42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2" y="2973145"/>
            <a:ext cx="2463639" cy="1847729"/>
          </a:xfrm>
          <a:prstGeom prst="rect">
            <a:avLst/>
          </a:prstGeom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98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Station for burgers and hot dogs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BAVARIA 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900 mm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will fit seamlessly into any gas station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stationary or street trading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completeв with everything you need: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3" y="3589565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Combi grill </a:t>
            </a:r>
            <a:endParaRPr lang="ru-RU" sz="1600" b="1" smtClean="0">
              <a:solidFill>
                <a:srgbClr val="0000FF"/>
              </a:solidFill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ARBAT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КГ-7.3-570-01</a:t>
            </a:r>
            <a:endParaRPr lang="ru-RU" sz="1600" b="1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404" y="5404581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Contact grill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Maestro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5131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407" y="5098057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2" y="2973145"/>
            <a:ext cx="2463639" cy="18477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08298"/>
            <a:ext cx="3448247" cy="45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57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8" y="3709264"/>
            <a:ext cx="3131840" cy="234888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Station for burgers and hot dogs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BAVARIA plus 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900 mm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3842" y="2996952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Combi grill </a:t>
            </a:r>
            <a:endParaRPr lang="ru-RU" sz="1600" b="1" smtClean="0">
              <a:solidFill>
                <a:srgbClr val="0000FF"/>
              </a:solidFill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ARBAT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КГ-7.3-570-01</a:t>
            </a:r>
            <a:endParaRPr lang="ru-RU" sz="1600" b="1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5505" y="5799392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Contact grill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Maestro </a:t>
            </a: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ГК-1/1.55Р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751316"/>
            <a:ext cx="1012684" cy="901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9508" y="5492868"/>
            <a:ext cx="1670436" cy="11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11" y="2348880"/>
            <a:ext cx="2463639" cy="184772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73318"/>
            <a:ext cx="3816424" cy="483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794470" y="1772816"/>
            <a:ext cx="4170018" cy="923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will fit seamlessly into any gas station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stationary or street trading</a:t>
            </a:r>
          </a:p>
          <a:p>
            <a:pPr marL="285750" indent="-285750" rtl="0">
              <a:buFont typeface="Wingdings" pitchFamily="2" charset="2"/>
              <a:buChar char="v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completeв with everything you need:</a:t>
            </a:r>
            <a:endParaRPr lang="ru-RU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96257" y="4581128"/>
            <a:ext cx="2460645" cy="8309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Roller grill for sausages </a:t>
            </a:r>
            <a:endParaRPr lang="ru-RU" sz="1600" b="1" smtClean="0">
              <a:solidFill>
                <a:srgbClr val="0000FF"/>
              </a:solidFill>
              <a:ea typeface="Dotum" pitchFamily="34" charset="-127"/>
            </a:endParaRPr>
          </a:p>
          <a:p>
            <a:pPr algn="ctr" rtl="0"/>
            <a:r>
              <a:rPr lang="en-US" sz="1600" b="1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Dotum"/>
              </a:rPr>
              <a:t>Грати-5.440-02</a:t>
            </a:r>
            <a:endParaRPr lang="ru-RU" sz="1600" b="1">
              <a:solidFill>
                <a:srgbClr val="0000FF"/>
              </a:solidFill>
              <a:ea typeface="Dotum" pitchFamily="34" charset="-127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1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Pancake station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GOURMAND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  <p:pic>
        <p:nvPicPr>
          <p:cNvPr id="22" name="Picture 2" descr="pancake-station-bs-2-400-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44824"/>
            <a:ext cx="4725451" cy="462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475656" y="6202213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БС-2.400-1350.750-02</a:t>
            </a:r>
            <a:endParaRPr lang="ru-RU" b="1"/>
          </a:p>
        </p:txBody>
      </p:sp>
      <p:sp>
        <p:nvSpPr>
          <p:cNvPr id="25" name="Прямоугольник 24"/>
          <p:cNvSpPr/>
          <p:nvPr/>
        </p:nvSpPr>
        <p:spPr>
          <a:xfrm>
            <a:off x="4952111" y="908720"/>
            <a:ext cx="3984304" cy="56323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Frying surface made of heat-resistant cast iron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Enlarged burners with a diameter of 400 mm </a:t>
            </a:r>
          </a:p>
          <a:p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edges of the burners are rounded</a:t>
            </a:r>
            <a:endParaRPr lang="ru-RU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Protective glass protects the buyer from the cooking process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Built-in пastronorm holders for storing fillings and dough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Built-in drawer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 easy storage of inventory</a:t>
            </a:r>
            <a:endParaRPr lang="ru-RU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Pancake station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GOURMAND</a:t>
            </a:r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92488" y="5210248"/>
            <a:ext cx="4572000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rtl="0"/>
            <a:r>
              <a:rPr lang="en-US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БС-2.400-1350.750-02</a:t>
            </a:r>
            <a:endParaRPr lang="ru-RU" b="1"/>
          </a:p>
        </p:txBody>
      </p:sp>
      <p:pic>
        <p:nvPicPr>
          <p:cNvPr id="24" name="Picture 2" descr="pancake-station-bs-2-400-1350p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130" y="1118647"/>
            <a:ext cx="4217972" cy="40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6481" y="1628800"/>
            <a:ext cx="8251794" cy="61863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Protective glass protects the buyer from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cooking process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Lightbox shapes the station into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unique appearance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High non-stick properties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High-quality and uniform roasting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of pancakes all over the surface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Wooden turner for dough distribution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included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mtClean="0">
              <a:solidFill>
                <a:srgbClr val="0000FF"/>
              </a:solidFill>
            </a:endParaRPr>
          </a:p>
          <a:p>
            <a:pPr marL="285750" indent="-285750" rtl="0">
              <a:buFont typeface="Wingdings" pitchFamily="2" charset="2"/>
              <a:buChar char="ü"/>
            </a:pPr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Wooden turner for turning </a:t>
            </a:r>
          </a:p>
          <a:p>
            <a:pPr rtl="0"/>
            <a:r>
              <a:rPr lang="en-US" sz="1800" b="0" i="0" u="none" strike="noStrike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 pancakes included</a:t>
            </a:r>
            <a:endParaRPr lang="ru-RU">
              <a:solidFill>
                <a:srgbClr val="0000FF"/>
              </a:solidFill>
            </a:endParaRPr>
          </a:p>
          <a:p>
            <a:endParaRPr lang="ru-RU" smtClean="0">
              <a:solidFill>
                <a:srgbClr val="0000FF"/>
              </a:solidFill>
            </a:endParaRPr>
          </a:p>
          <a:p>
            <a:endParaRPr lang="en-US" smtClean="0">
              <a:solidFill>
                <a:srgbClr val="0000FF"/>
              </a:solidFill>
            </a:endParaRPr>
          </a:p>
          <a:p>
            <a:r>
              <a:rPr lang="en-US" smtClean="0">
                <a:solidFill>
                  <a:srgbClr val="0000FF"/>
                </a:solidFill>
              </a:rPr>
              <a:t> </a:t>
            </a:r>
            <a:endParaRPr lang="ru-RU" smtClean="0">
              <a:solidFill>
                <a:srgbClr val="0000FF"/>
              </a:solidFill>
            </a:endParaRPr>
          </a:p>
          <a:p>
            <a:endParaRPr lang="ru-RU" smtClean="0">
              <a:solidFill>
                <a:srgbClr val="0000FF"/>
              </a:solidFill>
            </a:endParaRPr>
          </a:p>
          <a:p>
            <a:endParaRPr lang="ru-RU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Coffee station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SUMATRA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  <p:pic>
        <p:nvPicPr>
          <p:cNvPr id="11" name="Picture 3" descr="M:\Сбыт\ОТДЕЛ ПРОДАЖ восстановленный 2\_РЕКЛАМА\_ДИСК 2017-2018\ФОТО ОБОРУДОВАНИЯ 2019\6. ГОТОВЫЕ РЕШЕНИЯ ДЛЯ БИЗНЕСА ATESY\Кофе-станция\КС.01.000.000 Кофе-станция КС-1500.700-01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5771" y="1340768"/>
            <a:ext cx="5972794" cy="45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2128" y="1939926"/>
            <a:ext cx="3517332" cy="4524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 fontAlgn="base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housing is made of corrosion resistant stainless steel</a:t>
            </a:r>
          </a:p>
          <a:p>
            <a:pPr marL="285750" indent="-285750" rtl="0" fontAlgn="base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station's countertop is made of artificial stone</a:t>
            </a:r>
          </a:p>
          <a:p>
            <a:pPr marL="285750" indent="-285750" rtl="0" fontAlgn="base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Two dispensers for glasses and two niches for lids</a:t>
            </a:r>
          </a:p>
          <a:p>
            <a:pPr marL="285750" indent="-285750" rtl="0" fontAlgn="base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Special cabinet for waste collection with a container included </a:t>
            </a:r>
          </a:p>
          <a:p>
            <a:pPr marL="285750" indent="-285750" rtl="0" fontAlgn="base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Spacious cabinet with hinged doors for storing water, dishes, coffee and ingredients</a:t>
            </a:r>
          </a:p>
        </p:txBody>
      </p:sp>
    </p:spTree>
    <p:extLst>
      <p:ext uri="{BB962C8B-B14F-4D97-AF65-F5344CB8AC3E}">
        <p14:creationId xmlns:p14="http://schemas.microsoft.com/office/powerpoint/2010/main" val="24149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61" y="1978209"/>
            <a:ext cx="5802627" cy="45091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4076" y="-63596"/>
            <a:ext cx="9144000" cy="609691"/>
            <a:chOff x="0" y="0"/>
            <a:chExt cx="9144000" cy="60969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91440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rtl="0"/>
              <a:r>
                <a:rPr lang="en-US" sz="2800" b="1" i="0" u="none" strike="noStrike" cap="none" spc="5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ATESY</a:t>
              </a:r>
              <a:r>
                <a:rPr lang="en-US" sz="2800" b="1" i="0" u="none" strike="noStrike" cap="none" spc="50" baseline="30000">
                  <a:solidFill>
                    <a:srgbClr val="0000FF"/>
                  </a:solidFill>
                  <a:highlight>
                    <a:srgbClr val="000000">
                      <a:alpha val="0"/>
                    </a:srgbClr>
                  </a:highlight>
                  <a:latin typeface="Times New Roman"/>
                  <a:cs typeface="Times New Roman"/>
                </a:rPr>
                <a:t>®</a:t>
              </a:r>
              <a:endParaRPr lang="ru-RU" sz="2800" b="1" cap="none" spc="50" baseline="3000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>
            <a:xfrm>
              <a:off x="0" y="512468"/>
              <a:ext cx="9144000" cy="0"/>
            </a:xfrm>
            <a:prstGeom prst="line">
              <a:avLst/>
            </a:prstGeom>
            <a:ln w="7937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9691"/>
              <a:ext cx="914400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51520" y="764704"/>
            <a:ext cx="871296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READY-MADE SOLUTIONS FOR BUSINESS. </a:t>
            </a:r>
          </a:p>
          <a:p>
            <a:pPr rtl="0"/>
            <a:r>
              <a:rPr lang="en-US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Coffee station </a:t>
            </a:r>
            <a:r>
              <a:rPr lang="en-US" sz="2000" b="1" i="0" u="none" strike="noStrike">
                <a:solidFill>
                  <a:srgbClr val="FF00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SUMATRA</a:t>
            </a:r>
            <a:endParaRPr lang="ru-RU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ustomShape 1"/>
          <p:cNvSpPr/>
          <p:nvPr/>
        </p:nvSpPr>
        <p:spPr>
          <a:xfrm>
            <a:off x="-3960" y="-63720"/>
            <a:ext cx="914292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rtl="0">
              <a:lnSpc>
                <a:spcPct val="100000"/>
              </a:lnSpc>
            </a:pP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</a:t>
            </a:r>
            <a:r>
              <a:rPr lang="en-US" sz="2800" b="1" i="0" u="none" strike="noStrike" baseline="30000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	</a:t>
            </a:r>
            <a:r>
              <a:rPr lang="en-US" sz="28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        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                      </a:t>
            </a:r>
            <a:r>
              <a:rPr lang="en-US" sz="2000" b="1" i="0" u="none" strike="noStrike" dirty="0" smtClean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Ready-made </a:t>
            </a:r>
            <a:r>
              <a:rPr lang="en-US" sz="2000" b="1" i="0" u="none" strike="noStrike" dirty="0">
                <a:solidFill>
                  <a:srgbClr val="0000FF"/>
                </a:solidFill>
                <a:highlight>
                  <a:srgbClr val="000000">
                    <a:alpha val="0"/>
                  </a:srgbClr>
                </a:highlight>
                <a:latin typeface="Times New Roman"/>
                <a:ea typeface="DejaVu Sans"/>
              </a:rPr>
              <a:t>solutions for business     </a:t>
            </a:r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5280" y="3632605"/>
            <a:ext cx="3438608" cy="14773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The station can be used both for stationary, street trade, and for placement in the gas station format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280" y="1978209"/>
            <a:ext cx="3438608" cy="14773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rtl="0">
              <a:buFont typeface="Wingdings" pitchFamily="2" charset="2"/>
              <a:buChar char="q"/>
            </a:pPr>
            <a:r>
              <a:rPr lang="en-US" sz="1800" b="0" i="0" u="none" strike="noStrike">
                <a:solidFill>
                  <a:srgbClr val="00206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It is intended for complex equipment of the workplace preparation and sale of coffee</a:t>
            </a: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1.14"/>
  <p:tag name="AS_TITLE" val="Aspose.Slides for .NET 4.0 Client Profile"/>
  <p:tag name="AS_VERSION" val="19.1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10313</TotalTime>
  <Words>4136</Words>
  <Application>Microsoft Office PowerPoint</Application>
  <PresentationFormat>Экран (4:3)</PresentationFormat>
  <Paragraphs>1343</Paragraphs>
  <Slides>139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139</vt:i4>
      </vt:variant>
    </vt:vector>
  </HeadingPairs>
  <TitlesOfParts>
    <vt:vector size="1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Левада Виктор Васильевич</dc:creator>
  <cp:lastModifiedBy>Shatilov.m.s</cp:lastModifiedBy>
  <cp:revision>1495</cp:revision>
  <dcterms:created xsi:type="dcterms:W3CDTF">2012-08-24T14:33:39Z</dcterms:created>
  <dcterms:modified xsi:type="dcterms:W3CDTF">2020-03-18T12:04:48Z</dcterms:modified>
</cp:coreProperties>
</file>