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364" r:id="rId2"/>
    <p:sldId id="363" r:id="rId3"/>
    <p:sldId id="365" r:id="rId4"/>
    <p:sldId id="381" r:id="rId5"/>
    <p:sldId id="371" r:id="rId6"/>
    <p:sldId id="372" r:id="rId7"/>
    <p:sldId id="373" r:id="rId8"/>
    <p:sldId id="375" r:id="rId9"/>
    <p:sldId id="374" r:id="rId10"/>
    <p:sldId id="376" r:id="rId11"/>
    <p:sldId id="380" r:id="rId12"/>
    <p:sldId id="382" r:id="rId13"/>
    <p:sldId id="400" r:id="rId14"/>
    <p:sldId id="377" r:id="rId15"/>
    <p:sldId id="379" r:id="rId16"/>
    <p:sldId id="389" r:id="rId17"/>
    <p:sldId id="386" r:id="rId18"/>
    <p:sldId id="387" r:id="rId19"/>
    <p:sldId id="383" r:id="rId20"/>
    <p:sldId id="384" r:id="rId21"/>
    <p:sldId id="385" r:id="rId22"/>
    <p:sldId id="388" r:id="rId23"/>
    <p:sldId id="390" r:id="rId24"/>
    <p:sldId id="391" r:id="rId25"/>
    <p:sldId id="393" r:id="rId26"/>
    <p:sldId id="394" r:id="rId27"/>
    <p:sldId id="395" r:id="rId28"/>
    <p:sldId id="396" r:id="rId29"/>
    <p:sldId id="397" r:id="rId30"/>
    <p:sldId id="398" r:id="rId31"/>
    <p:sldId id="399" r:id="rId3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8A43275-3B31-4E48-ABE4-EC2E00A7042D}">
          <p14:sldIdLst>
            <p14:sldId id="364"/>
            <p14:sldId id="363"/>
            <p14:sldId id="365"/>
            <p14:sldId id="381"/>
            <p14:sldId id="371"/>
            <p14:sldId id="372"/>
            <p14:sldId id="373"/>
            <p14:sldId id="375"/>
            <p14:sldId id="374"/>
            <p14:sldId id="376"/>
            <p14:sldId id="380"/>
            <p14:sldId id="382"/>
            <p14:sldId id="400"/>
            <p14:sldId id="377"/>
            <p14:sldId id="379"/>
            <p14:sldId id="389"/>
            <p14:sldId id="386"/>
            <p14:sldId id="387"/>
            <p14:sldId id="383"/>
            <p14:sldId id="384"/>
            <p14:sldId id="385"/>
            <p14:sldId id="388"/>
            <p14:sldId id="390"/>
            <p14:sldId id="391"/>
            <p14:sldId id="393"/>
            <p14:sldId id="394"/>
            <p14:sldId id="395"/>
            <p14:sldId id="396"/>
            <p14:sldId id="397"/>
            <p14:sldId id="398"/>
            <p14:sldId id="3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468D"/>
    <a:srgbClr val="FFFFCC"/>
    <a:srgbClr val="CC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6864" autoAdjust="0"/>
  </p:normalViewPr>
  <p:slideViewPr>
    <p:cSldViewPr>
      <p:cViewPr>
        <p:scale>
          <a:sx n="120" d="100"/>
          <a:sy n="120" d="100"/>
        </p:scale>
        <p:origin x="-137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38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67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5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4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84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7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3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7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1FA7-CB88-4296-8C7E-CD9BC84869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F7C8-9241-4656-9E44-6CAE6AE0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3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" y="1381844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15645"/>
            <a:ext cx="5688632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468D"/>
                </a:solidFill>
                <a:latin typeface="+mj-lt"/>
                <a:ea typeface="Dotum" pitchFamily="34" charset="-127"/>
              </a:rPr>
              <a:t>линия раздачи </a:t>
            </a:r>
            <a:r>
              <a:rPr lang="ru-RU" sz="2400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питания</a:t>
            </a:r>
            <a:r>
              <a:rPr lang="en-US" sz="2400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 2-</a:t>
            </a:r>
            <a:r>
              <a:rPr lang="ru-RU" sz="2400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го поколения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797152"/>
            <a:ext cx="28132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latin typeface="Century Schoolbook" panose="02040604050505020304" pitchFamily="18" charset="0"/>
              </a:rPr>
              <a:t>7</a:t>
            </a:r>
            <a:r>
              <a:rPr lang="ru-RU" sz="4800" b="1" dirty="0" smtClean="0">
                <a:solidFill>
                  <a:srgbClr val="0000FF"/>
                </a:solidFill>
                <a:latin typeface="Bahnschrift SemiBold" panose="020B0502040204020203" pitchFamily="34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преимуществ</a:t>
            </a:r>
            <a:endParaRPr lang="ru-RU" sz="28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304" y="1780629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9068" y="1352962"/>
            <a:ext cx="6175260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Эффективное использование пространства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  <a:ea typeface="Dotum" pitchFamily="34" charset="-127"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вери-«купе» со стороны обслуживающего персонала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90" name="Прямая соединительная линия 89"/>
          <p:cNvCxnSpPr>
            <a:endCxn id="24" idx="0"/>
          </p:cNvCxnSpPr>
          <p:nvPr/>
        </p:nvCxnSpPr>
        <p:spPr>
          <a:xfrm flipH="1" flipV="1">
            <a:off x="3535865" y="4395410"/>
            <a:ext cx="3373039" cy="949310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1027710" y="4048144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99719" y="4149080"/>
            <a:ext cx="237626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двери-«купе»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7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292" y="1352962"/>
            <a:ext cx="6841036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Маркировка модулей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2060848"/>
            <a:ext cx="6912768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Ривьера - мармит 1-х блюд 3-х конф. </a:t>
            </a:r>
            <a:endParaRPr lang="ru-RU" sz="28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 1 – 3 . 1500 – </a:t>
            </a:r>
            <a:r>
              <a:rPr lang="ru-RU" sz="3200" b="1" dirty="0">
                <a:solidFill>
                  <a:srgbClr val="0000FF"/>
                </a:solidFill>
                <a:latin typeface="+mj-lt"/>
                <a:ea typeface="Dotum" pitchFamily="34" charset="-127"/>
              </a:rPr>
              <a:t>02 – </a:t>
            </a:r>
            <a:r>
              <a:rPr lang="ru-RU" sz="32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516332" y="3472131"/>
            <a:ext cx="2994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49903" y="2986388"/>
            <a:ext cx="301461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тверстие под полку</a:t>
            </a:r>
            <a:endParaRPr lang="ru-RU" sz="2400" b="1" dirty="0" smtClean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12493" y="4005064"/>
            <a:ext cx="20921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64548" y="3531523"/>
            <a:ext cx="204007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02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поколение</a:t>
            </a:r>
            <a:endParaRPr lang="ru-RU" sz="2400" b="1" dirty="0" smtClean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7804" y="4084749"/>
            <a:ext cx="3780420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1500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– длина модуля в мм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4516332" y="2996952"/>
            <a:ext cx="0" cy="4751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349387" y="2996952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812493" y="2972875"/>
            <a:ext cx="0" cy="1032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35896" y="2972874"/>
            <a:ext cx="3696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71800" y="4576104"/>
            <a:ext cx="38164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771800" y="2986389"/>
            <a:ext cx="0" cy="1594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11760" y="2986387"/>
            <a:ext cx="792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979712" y="5229200"/>
            <a:ext cx="17281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979712" y="2986383"/>
            <a:ext cx="0" cy="2242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71700" y="2986380"/>
            <a:ext cx="252028" cy="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15715" y="4752256"/>
            <a:ext cx="179677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3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конфорки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150622" y="5877272"/>
            <a:ext cx="2485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150622" y="2996954"/>
            <a:ext cx="0" cy="2880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2590" y="2996952"/>
            <a:ext cx="613066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74559" y="5394237"/>
            <a:ext cx="2533345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армит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1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-х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блюд</a:t>
            </a:r>
          </a:p>
        </p:txBody>
      </p:sp>
    </p:spTree>
    <p:extLst>
      <p:ext uri="{BB962C8B-B14F-4D97-AF65-F5344CB8AC3E}">
        <p14:creationId xmlns:p14="http://schemas.microsoft.com/office/powerpoint/2010/main" val="37109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292" y="1352962"/>
            <a:ext cx="6841036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Маркировка модулей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2060848"/>
            <a:ext cx="6912768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Ривьера - мармит 2-х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блюд 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 2 –1200 – </a:t>
            </a:r>
            <a:r>
              <a:rPr lang="ru-RU" sz="3200" b="1" dirty="0">
                <a:solidFill>
                  <a:srgbClr val="0000FF"/>
                </a:solidFill>
                <a:latin typeface="+mj-lt"/>
                <a:ea typeface="Dotum" pitchFamily="34" charset="-127"/>
              </a:rPr>
              <a:t>02 – </a:t>
            </a:r>
            <a:r>
              <a:rPr lang="ru-RU" sz="32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 О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289645" y="3463505"/>
            <a:ext cx="29946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23216" y="2977762"/>
            <a:ext cx="301461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тверстие под полку</a:t>
            </a:r>
            <a:endParaRPr lang="ru-RU" sz="2400" b="1" dirty="0" smtClean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22005" y="4013340"/>
            <a:ext cx="230617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6318" y="4093857"/>
            <a:ext cx="204007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02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поколение</a:t>
            </a:r>
            <a:endParaRPr lang="ru-RU" sz="2400" b="1" dirty="0" smtClean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50147" y="4736243"/>
            <a:ext cx="3780420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1200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– длина модуля в мм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V="1">
            <a:off x="4289645" y="2988326"/>
            <a:ext cx="0" cy="4751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122700" y="2988326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3922005" y="2981151"/>
            <a:ext cx="0" cy="1032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17416" y="2981151"/>
            <a:ext cx="2518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235664" y="4576104"/>
            <a:ext cx="206073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235664" y="2986389"/>
            <a:ext cx="0" cy="1594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875624" y="2986387"/>
            <a:ext cx="792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235164" y="5229200"/>
            <a:ext cx="37954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2235164" y="2986383"/>
            <a:ext cx="0" cy="2242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763688" y="2996953"/>
            <a:ext cx="86409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943361" y="3537348"/>
            <a:ext cx="2788879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аровой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нагрев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150622" y="5877272"/>
            <a:ext cx="248527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150622" y="2996954"/>
            <a:ext cx="0" cy="2880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2590" y="2996952"/>
            <a:ext cx="613066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74559" y="5394237"/>
            <a:ext cx="2533345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армит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2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-х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блюд</a:t>
            </a:r>
          </a:p>
        </p:txBody>
      </p:sp>
    </p:spTree>
    <p:extLst>
      <p:ext uri="{BB962C8B-B14F-4D97-AF65-F5344CB8AC3E}">
        <p14:creationId xmlns:p14="http://schemas.microsoft.com/office/powerpoint/2010/main" val="191026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292" y="1352962"/>
            <a:ext cx="6841036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Маркировка полок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2060848"/>
            <a:ext cx="6912768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ea typeface="Dotum" pitchFamily="34" charset="-127"/>
              </a:rPr>
              <a:t>Ривьера -  полка 3-х ярусная </a:t>
            </a:r>
          </a:p>
          <a:p>
            <a:r>
              <a:rPr lang="ru-RU" sz="2800" b="1" dirty="0">
                <a:solidFill>
                  <a:srgbClr val="0000FF"/>
                </a:solidFill>
                <a:ea typeface="Dotum" pitchFamily="34" charset="-127"/>
              </a:rPr>
              <a:t>  </a:t>
            </a:r>
            <a:r>
              <a:rPr lang="ru-RU" sz="3200" b="1" dirty="0" smtClean="0">
                <a:solidFill>
                  <a:srgbClr val="0000FF"/>
                </a:solidFill>
                <a:ea typeface="Dotum" pitchFamily="34" charset="-127"/>
              </a:rPr>
              <a:t>П  -   3 . 1200  - 02</a:t>
            </a:r>
            <a:endParaRPr lang="ru-RU" sz="3200" b="1" dirty="0">
              <a:solidFill>
                <a:srgbClr val="0000FF"/>
              </a:solidFill>
              <a:ea typeface="Dotum" pitchFamily="34" charset="-127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812493" y="4005064"/>
            <a:ext cx="209213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64548" y="3531523"/>
            <a:ext cx="204007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02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поколение</a:t>
            </a:r>
            <a:endParaRPr lang="ru-RU" sz="2400" b="1" dirty="0" smtClean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07804" y="4084749"/>
            <a:ext cx="3780420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1200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– длина полки в мм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12493" y="2972875"/>
            <a:ext cx="0" cy="10321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35896" y="2972874"/>
            <a:ext cx="3696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71800" y="4576104"/>
            <a:ext cx="38164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2771800" y="2986389"/>
            <a:ext cx="0" cy="15947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11760" y="2986387"/>
            <a:ext cx="7920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979712" y="5229200"/>
            <a:ext cx="12241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979712" y="2986383"/>
            <a:ext cx="0" cy="2242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71700" y="2986380"/>
            <a:ext cx="252028" cy="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015715" y="4752256"/>
            <a:ext cx="1796777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3 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яруса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1150622" y="5863853"/>
            <a:ext cx="129061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1150622" y="2996954"/>
            <a:ext cx="0" cy="28803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62590" y="2996952"/>
            <a:ext cx="613066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174559" y="5394237"/>
            <a:ext cx="2533345" cy="46166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олка</a:t>
            </a:r>
          </a:p>
        </p:txBody>
      </p:sp>
    </p:spTree>
    <p:extLst>
      <p:ext uri="{BB962C8B-B14F-4D97-AF65-F5344CB8AC3E}">
        <p14:creationId xmlns:p14="http://schemas.microsoft.com/office/powerpoint/2010/main" val="38870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988" y="1268760"/>
            <a:ext cx="819148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СТОЙКА  ДЛЯ 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ПРИБОРОВ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СП-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700-02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67" y="2709499"/>
            <a:ext cx="4392488" cy="255454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полка для хлеба двух сортов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5 секций для хранения: </a:t>
            </a:r>
          </a:p>
          <a:p>
            <a:r>
              <a:rPr lang="ru-RU" sz="1600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     - столовых ложек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     -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чайных ложек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Dotum" pitchFamily="34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    -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вилок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Dotum" pitchFamily="34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    -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столовых ножей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Dotum" pitchFamily="34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    -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салфеток</a:t>
            </a:r>
          </a:p>
          <a:p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ниша для хранения подносов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12946"/>
            <a:ext cx="2880320" cy="434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01" y="1449198"/>
            <a:ext cx="4718918" cy="47189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066" y="2902292"/>
            <a:ext cx="4642013" cy="270843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эффективное динамическое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охлаждение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температурный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режим +2 … +6 °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3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съемные перфорированные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полки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высокий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уровень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теплоизоляции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дверцы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со стороны клиента с самозакрывающимся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механизмом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освещение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внутреннего 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объема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от сети 220 В, 50 Гц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ХОЛОДИЛЬНАЯ 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ВИТРИНА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ХВ-1120-02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ХВ-1200-02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ХВ-1500-02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2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МОДУЛЬ ПОДОГРЕВА ТАРЕЛОК</a:t>
            </a:r>
          </a:p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МПТ-2. 950-02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83" y="1700808"/>
            <a:ext cx="4399200" cy="439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292" y="3392576"/>
            <a:ext cx="5263728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00CC"/>
                </a:solidFill>
                <a:effectLst/>
                <a:latin typeface="+mj-lt"/>
                <a:ea typeface="Dotum" pitchFamily="34" charset="-127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вместимость до 90 тарелок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диаметр тарелок от 160 до 320 мм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27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ОХЛАЖДАЕМЫЙ  СТОЛ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ОС-1120-02-О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ОС-1200-02-О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ОС-1200-02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04" y="1772816"/>
            <a:ext cx="4399200" cy="43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7544" y="3501008"/>
            <a:ext cx="4991344" cy="1354217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астронормированная ванна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гл. 150мм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под столешницей тумба с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дверями-купе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температурный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режим +2 … +6 °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329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ОХЛАЖДАЕМЫЙ  СТОЛ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ОС-1500-02-О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ОС-1500-02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01008"/>
            <a:ext cx="4991344" cy="1354217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г</a:t>
            </a: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астронормированная ванна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гл. 150мм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под столешницей тумба с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дверями-купе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температурный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режим +2 … +6 °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34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МАРМИТ ДЛЯ  ПЕРВЫХ  БЛЮД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М1-1.700-02-О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46" y="1627815"/>
            <a:ext cx="4399200" cy="439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014" y="3573014"/>
            <a:ext cx="499134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кастрюль 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баков до 50 литров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шесть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уровней регулировки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мощности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0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5575" y="1268760"/>
            <a:ext cx="7074212" cy="954107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Модули комплектуются на выбор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  <a:ea typeface="Dotum" pitchFamily="34" charset="-127"/>
              </a:rPr>
              <a:t>1-но, 2-х или 3-х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ярусными полками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полка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Dotum" pitchFamily="34" charset="-127"/>
              </a:rPr>
              <a:t>к модулю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заказывается дополнительно</a:t>
            </a:r>
            <a:endParaRPr lang="ru-RU" sz="1600" dirty="0" smtClean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564904"/>
            <a:ext cx="8612127" cy="333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1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0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МАРМИТ ДЛЯ  ПЕРВЫХ  БЛЮД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М1-2.1120-02-О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М1-2.1200-02-О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99200" cy="439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14" y="3573014"/>
            <a:ext cx="499134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кастрюль 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баков до 50 литров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шесть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уровней регулировки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мощности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МАРМИТ ДЛЯ  ПЕРВЫХ  БЛЮД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М1-3.1500-02-О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99200" cy="439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014" y="3573014"/>
            <a:ext cx="499134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для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кастрюль 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баков до 50 литров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шесть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уровней регулировки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мощности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986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63121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МАРМИТ ДЛЯ  ВТОРЫХ  БЛЮД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М2-1120-02-ПО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М2-1120-02-СО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М2-1200-02-ПО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М2-1200-02-СО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99200" cy="439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915" y="3429000"/>
            <a:ext cx="4991344" cy="184665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гастроемкости глубиной до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150мм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под столешницей тумба с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дверями-купе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два варианта исполнения:</a:t>
            </a:r>
          </a:p>
          <a:p>
            <a:pPr marL="800100" lvl="1" indent="-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сухой нагрев</a:t>
            </a:r>
          </a:p>
          <a:p>
            <a:pPr marL="800100" lvl="1" indent="-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паровой нагрев</a:t>
            </a:r>
          </a:p>
          <a:p>
            <a:pPr lvl="1"/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65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МАРМИТ ДЛЯ  ВТОРЫХ  БЛЮД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М2-1500-02-ПО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М2-1500-02-СО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915" y="3429000"/>
            <a:ext cx="4991344" cy="184665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гастроемкости глубиной до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150мм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под столешницей тумба с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дверями-купе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два варианта исполнения:</a:t>
            </a:r>
          </a:p>
          <a:p>
            <a:pPr marL="800100" lvl="1" indent="-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сухой нагрев</a:t>
            </a:r>
          </a:p>
          <a:p>
            <a:pPr marL="800100" lvl="1" indent="-342900">
              <a:buFontTx/>
              <a:buChar char="-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паровой нагрев</a:t>
            </a:r>
          </a:p>
          <a:p>
            <a:pPr lvl="1"/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399200" cy="4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61448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224676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ПРИЛАВОК  ДЛЯ  ГОРЯЧИХ  НАПИТКОВ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ПГН-1120-02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ПГН-1120-02-О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ПГН-1200-02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ПГН-1200-02-О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ПГН-1500-02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ПГН-1500-02-О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66" y="3861048"/>
            <a:ext cx="4991344" cy="144655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укороченная полка </a:t>
            </a:r>
          </a:p>
          <a:p>
            <a:endParaRPr lang="ru-RU" sz="600" b="1" dirty="0" smtClean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2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электрические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розетки</a:t>
            </a:r>
          </a:p>
          <a:p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под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столешницей тумба с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дверями-купе</a:t>
            </a:r>
          </a:p>
          <a:p>
            <a:endParaRPr lang="ru-RU" sz="600" b="1" dirty="0" smtClean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97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5" y="1844824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КАССОВЫЙ   СТОЛ С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ПОДЛОКОТНИКОМ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КСП-1120-02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КСП-1200-02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163" y="3212976"/>
            <a:ext cx="5263728" cy="1015663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комплектуется  электрической  розеткой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 правым и левым подлокотником</a:t>
            </a:r>
            <a:endParaRPr lang="ru-RU" sz="1600" b="1" dirty="0" smtClean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6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90484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268760"/>
            <a:ext cx="819148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КАССОВЫЙ  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СТОЛ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КСУ-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700-02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163" y="3212976"/>
            <a:ext cx="5263728" cy="677108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 комплектуется  электрической  розеткой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6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работает </a:t>
            </a:r>
            <a:r>
              <a:rPr lang="ru-RU" sz="1600" b="1" dirty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от сети 220 В, 50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Гц</a:t>
            </a:r>
            <a:endParaRPr lang="ru-RU" sz="1600" b="1" dirty="0">
              <a:solidFill>
                <a:schemeClr val="tx1"/>
              </a:solidFill>
              <a:effectLst/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25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196752"/>
            <a:ext cx="819148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Комплектование модулей полкой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73628"/>
              </p:ext>
            </p:extLst>
          </p:nvPr>
        </p:nvGraphicFramePr>
        <p:xfrm>
          <a:off x="698586" y="1844824"/>
          <a:ext cx="7982856" cy="4352925"/>
        </p:xfrm>
        <a:graphic>
          <a:graphicData uri="http://schemas.openxmlformats.org/drawingml/2006/table">
            <a:tbl>
              <a:tblPr/>
              <a:tblGrid>
                <a:gridCol w="4426292"/>
                <a:gridCol w="3556564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модуль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комплектация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кассовый стол КСУ- 700-02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кассовый стол с подлокотником КСП-1120-02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кассовый стол с подлокотником КСП-1200-02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1-х блюд 1 конф. М1-1.700-02-О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1-х блюд 2-х конф. М1-2.1120-02-О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1-х блюд 2-х конф. М1-2.1200-02-О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1-х блюд 3-х конф. М1-3.1500-02-О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М2-1120-02-ПО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М2-1120-02-СО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9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196752"/>
            <a:ext cx="819148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Комплектование модулей полкой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60478"/>
              </p:ext>
            </p:extLst>
          </p:nvPr>
        </p:nvGraphicFramePr>
        <p:xfrm>
          <a:off x="755576" y="1867694"/>
          <a:ext cx="7848872" cy="3990975"/>
        </p:xfrm>
        <a:graphic>
          <a:graphicData uri="http://schemas.openxmlformats.org/drawingml/2006/table">
            <a:tbl>
              <a:tblPr/>
              <a:tblGrid>
                <a:gridCol w="4352001"/>
                <a:gridCol w="349687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модуль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комплектация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М2-1200-02-ПО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М2-1200-02-СО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М2-1500-02-ПО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мармит 2-х блюд М2-1500-02-СО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модуль подогрева тарелок МПТ-2. 950-02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охлаждаемый стол ОС-1120-02-О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охлаждаемый стол ОС-1200-02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 полки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охлаждаемый стол ОС-1200-02-О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охлаждаемый стол ОС-1500-02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 полки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85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196752"/>
            <a:ext cx="819148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Комплектование модулей полкой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300753"/>
              </p:ext>
            </p:extLst>
          </p:nvPr>
        </p:nvGraphicFramePr>
        <p:xfrm>
          <a:off x="755576" y="1600202"/>
          <a:ext cx="7848871" cy="4525959"/>
        </p:xfrm>
        <a:graphic>
          <a:graphicData uri="http://schemas.openxmlformats.org/drawingml/2006/table">
            <a:tbl>
              <a:tblPr/>
              <a:tblGrid>
                <a:gridCol w="4352000"/>
                <a:gridCol w="3496871"/>
              </a:tblGrid>
              <a:tr h="1901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модуль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комплектация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охлаждаемый стол ОС-1500-02-О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П-1.1500-02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П-2.1500-02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П-3.1500-02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поворотный модуль ПМВН-90-02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поворотный модуль ПМВШ-90-02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ПГН-1120-02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 полки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ПГН-1120-02-О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755-02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755-02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755-02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ПГН-1200-02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 полки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ПГН-1200-02-О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800-02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800-02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800-02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13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ПГН-1500-02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без полки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прилавок для горячих напитков ПГН-1500-02-О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П-1.1000-02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П-2.1000-02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П-3.1000-02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стойка для приборов СП- 700-02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холодильная витрина ХВ-1120-02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холодильная витрина ХВ-1200-02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холодильная витрина ХВ-1500-02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полки не предусмотрены</a:t>
                      </a:r>
                    </a:p>
                  </a:txBody>
                  <a:tcPr marL="9508" marR="9508" marT="95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77210"/>
            <a:ext cx="8509093" cy="40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67544" y="2564904"/>
            <a:ext cx="2219985" cy="50405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67211" y="3067460"/>
            <a:ext cx="1800200" cy="58477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длина модуля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1200 мм</a:t>
            </a:r>
            <a:endParaRPr lang="ru-RU" sz="16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3070701"/>
            <a:ext cx="1800200" cy="584775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длина полки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1200 мм</a:t>
            </a:r>
            <a:endParaRPr lang="ru-RU" sz="16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249409"/>
            <a:ext cx="8280920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/>
                <a:latin typeface="+mj-lt"/>
                <a:ea typeface="Dotum" pitchFamily="34" charset="-127"/>
              </a:rPr>
              <a:t>Пример комплектования модуля полкой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381" y="1852516"/>
            <a:ext cx="1800200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БЫЛО</a:t>
            </a:r>
            <a:endParaRPr lang="ru-RU" sz="1600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1825523"/>
            <a:ext cx="5472608" cy="338554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СТАЛО</a:t>
            </a:r>
            <a:endParaRPr lang="ru-RU" sz="1600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85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196752"/>
            <a:ext cx="819148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Комплектование полки стеклом и козырьками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38360"/>
              </p:ext>
            </p:extLst>
          </p:nvPr>
        </p:nvGraphicFramePr>
        <p:xfrm>
          <a:off x="520700" y="1694339"/>
          <a:ext cx="8102600" cy="4337685"/>
        </p:xfrm>
        <a:graphic>
          <a:graphicData uri="http://schemas.openxmlformats.org/drawingml/2006/table">
            <a:tbl>
              <a:tblPr/>
              <a:tblGrid>
                <a:gridCol w="3618082"/>
                <a:gridCol w="3875157"/>
                <a:gridCol w="609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комплектация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( 700мм)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619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700-02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( 700мм)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755-02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( 755мм)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755-02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( 755мм)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( 755мм)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755-02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( 755мм)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( 755мм)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 800-02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( 800мм)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 800-02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( 800мм)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( 800мм)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 800-02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( 800мм)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( 800мм)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П-1.1000-02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( 1000мм)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П-2.1000-02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( 1000мм)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( 1000мм)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П-3.1000-02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( 1000мм)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( 1000мм)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95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88" y="1196752"/>
            <a:ext cx="8191484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Комплектование полки стеклом и козырьками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0700" y="2233454"/>
          <a:ext cx="8102600" cy="3259455"/>
        </p:xfrm>
        <a:graphic>
          <a:graphicData uri="http://schemas.openxmlformats.org/drawingml/2006/table">
            <a:tbl>
              <a:tblPr/>
              <a:tblGrid>
                <a:gridCol w="3618082"/>
                <a:gridCol w="3875157"/>
                <a:gridCol w="609361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полка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комплектация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кол-во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( 1120мм)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( 1120мм)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( 1120мм)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П-3.1120-02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( 1120мм)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( 1120мм)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( 1200мм)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( 1200мм)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( 1200мм)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П-3.1200-02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( 1200мм)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( 1200мм)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1-но ярусная П-1.1500-02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( 1500мм)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2-х ярусная П-2.1500-02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( 1500мм)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( 1500мм)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8097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 полка 3-х ярусная П-3.1500-02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защитное стекло полки 1-го яруса ( 1500мм)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Ривьера - козырек полки 2-го яруса ( 1500мм)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0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7074212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Длина полки прилавков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для горячих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напитков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ПГН-1120-02-О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ПГН-1200-02-О</a:t>
            </a:r>
          </a:p>
          <a:p>
            <a:r>
              <a:rPr lang="ru-RU" sz="2000" b="1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ПГН-1500-02-О</a:t>
            </a:r>
            <a:endParaRPr lang="ru-RU" sz="2000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88849" y="3424585"/>
            <a:ext cx="2508155" cy="1002309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3389" y="3585210"/>
            <a:ext cx="23762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длина полки равна 2/3 длины модуля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6591"/>
            <a:ext cx="4399200" cy="43992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>
            <a:endCxn id="8" idx="0"/>
          </p:cNvCxnSpPr>
          <p:nvPr/>
        </p:nvCxnSpPr>
        <p:spPr>
          <a:xfrm flipH="1">
            <a:off x="3197004" y="3212976"/>
            <a:ext cx="3391220" cy="712764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3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99259" cy="4399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1640" y="1340768"/>
            <a:ext cx="7488832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Уникальные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направляющие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обеспечивают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Dotum" pitchFamily="34" charset="-127"/>
              </a:rPr>
              <a:t>плавное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передвижение подносов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без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Dotum" pitchFamily="34" charset="-127"/>
              </a:rPr>
              <a:t>вибраций и толчков</a:t>
            </a:r>
          </a:p>
          <a:p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2636913"/>
            <a:ext cx="3096344" cy="1395446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27584" y="2708920"/>
            <a:ext cx="2952327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направляющие соседних модулей скрепляются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между собой болтами</a:t>
            </a:r>
          </a:p>
        </p:txBody>
      </p:sp>
      <p:cxnSp>
        <p:nvCxnSpPr>
          <p:cNvPr id="15" name="Прямая соединительная линия 14"/>
          <p:cNvCxnSpPr>
            <a:endCxn id="13" idx="0"/>
          </p:cNvCxnSpPr>
          <p:nvPr/>
        </p:nvCxnSpPr>
        <p:spPr>
          <a:xfrm flipH="1" flipV="1">
            <a:off x="3851920" y="3334636"/>
            <a:ext cx="1872208" cy="1174486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55576" y="4783210"/>
            <a:ext cx="3096344" cy="1310085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27585" y="4769857"/>
            <a:ext cx="2952326" cy="1323439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направляющие имеют продольные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выпуклые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элементы облегчающие скольжение подносов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20" name="Прямая соединительная линия 19"/>
          <p:cNvCxnSpPr>
            <a:endCxn id="16" idx="0"/>
          </p:cNvCxnSpPr>
          <p:nvPr/>
        </p:nvCxnSpPr>
        <p:spPr>
          <a:xfrm flipH="1">
            <a:off x="3851920" y="4378457"/>
            <a:ext cx="3096346" cy="1059796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8939" y="135589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2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78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99259" cy="4399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052" y="1268760"/>
            <a:ext cx="6967348" cy="954107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Легкозаменяемая </a:t>
            </a:r>
            <a:r>
              <a:rPr lang="ru-RU" sz="2000" b="1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передняя панель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позволяет создать необходимый интерьер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  <a:p>
            <a:r>
              <a:rPr lang="ru-RU" sz="1600" dirty="0" smtClean="0">
                <a:solidFill>
                  <a:schemeClr val="tx1"/>
                </a:solidFill>
                <a:ea typeface="Dotum" pitchFamily="34" charset="-127"/>
              </a:rPr>
              <a:t>изготавливается под заказ</a:t>
            </a:r>
            <a:r>
              <a:rPr lang="en-US" sz="1600" dirty="0" smtClean="0">
                <a:solidFill>
                  <a:schemeClr val="tx1"/>
                </a:solidFill>
                <a:ea typeface="Dotum" pitchFamily="34" charset="-127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a typeface="Dotum" pitchFamily="34" charset="-127"/>
              </a:rPr>
              <a:t>любого дизайна</a:t>
            </a:r>
            <a:endParaRPr lang="ru-RU" sz="1600" dirty="0">
              <a:solidFill>
                <a:schemeClr val="tx1"/>
              </a:solidFill>
              <a:ea typeface="Dotum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100" y="3068960"/>
            <a:ext cx="3520852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стандартная комплектация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«беленый дуб»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97100" y="3126110"/>
            <a:ext cx="3520852" cy="650736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>
            <a:endCxn id="3" idx="0"/>
          </p:cNvCxnSpPr>
          <p:nvPr/>
        </p:nvCxnSpPr>
        <p:spPr>
          <a:xfrm flipH="1" flipV="1">
            <a:off x="4417952" y="3451478"/>
            <a:ext cx="2497693" cy="1561700"/>
          </a:xfrm>
          <a:prstGeom prst="straightConnector1">
            <a:avLst/>
          </a:prstGeom>
          <a:ln w="6350">
            <a:solidFill>
              <a:srgbClr val="0000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52" y="4720203"/>
            <a:ext cx="35433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8027" y="4320093"/>
            <a:ext cx="3822982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любой дизайн под заказ</a:t>
            </a:r>
            <a:endParaRPr lang="ru-RU" sz="2000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3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79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99259" cy="4399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1352962"/>
            <a:ext cx="7848872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Подсветка в полках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освещает блюда в модулях, на 2-х нижних полках и переднюю панель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74876" y="3515014"/>
            <a:ext cx="495944" cy="37223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38842" y="3555987"/>
            <a:ext cx="495944" cy="37223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62611" y="3481890"/>
            <a:ext cx="495944" cy="37223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79003" y="2942968"/>
            <a:ext cx="354543" cy="3960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2859" y="2942968"/>
            <a:ext cx="354543" cy="396000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8372" y="2963621"/>
            <a:ext cx="354543" cy="396000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96671" y="2536156"/>
            <a:ext cx="354543" cy="396000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00527" y="2524280"/>
            <a:ext cx="354543" cy="3960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56040" y="2534882"/>
            <a:ext cx="354543" cy="396000"/>
          </a:xfrm>
          <a:prstGeom prst="rect">
            <a:avLst/>
          </a:prstGeom>
        </p:spPr>
      </p:pic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754524" y="2305646"/>
            <a:ext cx="2508155" cy="119536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755575" y="2448655"/>
            <a:ext cx="2508156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под заказ: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светильник для полки 2-го и 3-го уровня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00" name="Прямоугольник с двумя скругленными противолежащими углами 99"/>
          <p:cNvSpPr/>
          <p:nvPr/>
        </p:nvSpPr>
        <p:spPr>
          <a:xfrm>
            <a:off x="755576" y="3717032"/>
            <a:ext cx="2508155" cy="119536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TextBox 100"/>
          <p:cNvSpPr txBox="1"/>
          <p:nvPr/>
        </p:nvSpPr>
        <p:spPr>
          <a:xfrm>
            <a:off x="755575" y="3846211"/>
            <a:ext cx="2508156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стандартная поставка: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светильник полки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 1-го уровня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105" name="Прямая соединительная линия 104"/>
          <p:cNvCxnSpPr>
            <a:endCxn id="88" idx="0"/>
          </p:cNvCxnSpPr>
          <p:nvPr/>
        </p:nvCxnSpPr>
        <p:spPr>
          <a:xfrm flipH="1">
            <a:off x="3262679" y="2448655"/>
            <a:ext cx="2532404" cy="454672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endCxn id="88" idx="0"/>
          </p:cNvCxnSpPr>
          <p:nvPr/>
        </p:nvCxnSpPr>
        <p:spPr>
          <a:xfrm flipH="1">
            <a:off x="3262679" y="2903327"/>
            <a:ext cx="2533458" cy="0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endCxn id="100" idx="0"/>
          </p:cNvCxnSpPr>
          <p:nvPr/>
        </p:nvCxnSpPr>
        <p:spPr>
          <a:xfrm flipH="1">
            <a:off x="3263731" y="3501008"/>
            <a:ext cx="2532406" cy="813705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4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743654" y="5113958"/>
            <a:ext cx="2508155" cy="119536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744705" y="5256967"/>
            <a:ext cx="2508156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под заказ: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подсветка передней панели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3251809" y="4653136"/>
            <a:ext cx="2544328" cy="1047706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85565" y="4436728"/>
            <a:ext cx="354543" cy="396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89421" y="4633896"/>
            <a:ext cx="354543" cy="396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54050" y="4516394"/>
            <a:ext cx="354543" cy="396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5435" y="5256967"/>
            <a:ext cx="354543" cy="3960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517" y="2368789"/>
            <a:ext cx="354543" cy="3960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64156" y="3459897"/>
            <a:ext cx="495944" cy="3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23" y="1748514"/>
            <a:ext cx="4399200" cy="4399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052" y="1268760"/>
            <a:ext cx="7183372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Защитные лобовые стекла и козырьки</a:t>
            </a:r>
          </a:p>
          <a:p>
            <a:r>
              <a:rPr lang="ru-RU" sz="2000" dirty="0">
                <a:solidFill>
                  <a:schemeClr val="tx1"/>
                </a:solidFill>
                <a:latin typeface="+mj-lt"/>
                <a:ea typeface="Dotum" pitchFamily="34" charset="-127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беспечивают гигиеничность раздачи блюд</a:t>
            </a:r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755576" y="3094508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27585" y="3081154"/>
            <a:ext cx="23762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козырек полки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2-го и 3-го </a:t>
            </a:r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яруса 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263732" y="2564904"/>
            <a:ext cx="2820436" cy="876870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755576" y="4378458"/>
            <a:ext cx="2508155" cy="694532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827585" y="4365104"/>
            <a:ext cx="23762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+mj-lt"/>
                <a:ea typeface="Dotum" pitchFamily="34" charset="-127"/>
              </a:rPr>
              <a:t>защитное стекло полки 1-го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яруса</a:t>
            </a:r>
            <a:endParaRPr lang="ru-RU" sz="2000" b="1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cxnSp>
        <p:nvCxnSpPr>
          <p:cNvPr id="86" name="Прямая соединительная линия 85"/>
          <p:cNvCxnSpPr>
            <a:endCxn id="82" idx="0"/>
          </p:cNvCxnSpPr>
          <p:nvPr/>
        </p:nvCxnSpPr>
        <p:spPr>
          <a:xfrm flipH="1">
            <a:off x="3263731" y="4011380"/>
            <a:ext cx="2892445" cy="714344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endCxn id="58" idx="0"/>
          </p:cNvCxnSpPr>
          <p:nvPr/>
        </p:nvCxnSpPr>
        <p:spPr>
          <a:xfrm flipH="1">
            <a:off x="3263731" y="3036441"/>
            <a:ext cx="2820437" cy="405333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5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520" y="2692823"/>
            <a:ext cx="2508156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под заказ: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5" y="3995772"/>
            <a:ext cx="2508156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под заказ:</a:t>
            </a:r>
            <a:endParaRPr lang="ru-RU" sz="2000" b="1" dirty="0" smtClean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47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72816"/>
            <a:ext cx="4399259" cy="43992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43793"/>
            <a:ext cx="1373138" cy="686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2" y="624667"/>
            <a:ext cx="2004237" cy="576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16555" y="6309320"/>
            <a:ext cx="2025704" cy="369332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468D"/>
                </a:solidFill>
                <a:latin typeface="+mj-lt"/>
                <a:ea typeface="Dotum" pitchFamily="34" charset="-127"/>
              </a:rPr>
              <a:t>www.atesy.ru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060" y="1424970"/>
            <a:ext cx="7111364" cy="707886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Широкий размерный ряд модулей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позволяет подобрать линию под любую площадь</a:t>
            </a:r>
            <a:endParaRPr lang="ru-RU" sz="2000" dirty="0">
              <a:solidFill>
                <a:schemeClr val="tx1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1403648" y="3226330"/>
            <a:ext cx="1860083" cy="486768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406405" y="2564904"/>
            <a:ext cx="3822982" cy="40011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+mj-lt"/>
                <a:ea typeface="Dotum" pitchFamily="34" charset="-127"/>
              </a:rPr>
              <a:t>д</a:t>
            </a:r>
            <a:r>
              <a:rPr lang="ru-RU" sz="2000" b="1" dirty="0" smtClean="0">
                <a:solidFill>
                  <a:srgbClr val="0000FF"/>
                </a:solidFill>
                <a:latin typeface="+mj-lt"/>
                <a:ea typeface="Dotum" pitchFamily="34" charset="-127"/>
              </a:rPr>
              <a:t>лина модулей</a:t>
            </a:r>
            <a:endParaRPr lang="ru-RU" sz="2000" dirty="0">
              <a:solidFill>
                <a:srgbClr val="0000FF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64097" y="3212976"/>
            <a:ext cx="1767744" cy="52322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1 120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мм</a:t>
            </a: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3248045" y="5333171"/>
            <a:ext cx="3700219" cy="0"/>
          </a:xfrm>
          <a:prstGeom prst="line">
            <a:avLst/>
          </a:prstGeom>
          <a:ln w="6350">
            <a:solidFill>
              <a:srgbClr val="0000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3263732" y="4376936"/>
            <a:ext cx="804212" cy="0"/>
          </a:xfrm>
          <a:prstGeom prst="line">
            <a:avLst/>
          </a:prstGeom>
          <a:ln w="6350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3263732" y="3446100"/>
            <a:ext cx="804212" cy="0"/>
          </a:xfrm>
          <a:prstGeom prst="line">
            <a:avLst/>
          </a:prstGeom>
          <a:ln w="6350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078238" y="3446100"/>
            <a:ext cx="0" cy="1898620"/>
          </a:xfrm>
          <a:prstGeom prst="line">
            <a:avLst/>
          </a:prstGeom>
          <a:ln w="6350">
            <a:solidFill>
              <a:srgbClr val="000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1403648" y="4128680"/>
            <a:ext cx="1860083" cy="486768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/>
          <p:cNvSpPr txBox="1"/>
          <p:nvPr/>
        </p:nvSpPr>
        <p:spPr>
          <a:xfrm>
            <a:off x="1403649" y="4115326"/>
            <a:ext cx="1728192" cy="52322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1 200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мм</a:t>
            </a:r>
          </a:p>
        </p:txBody>
      </p:sp>
      <p:sp>
        <p:nvSpPr>
          <p:cNvPr id="96" name="Прямоугольник с двумя скругленными противолежащими углами 95"/>
          <p:cNvSpPr/>
          <p:nvPr/>
        </p:nvSpPr>
        <p:spPr>
          <a:xfrm>
            <a:off x="1379999" y="5096464"/>
            <a:ext cx="1860083" cy="486768"/>
          </a:xfrm>
          <a:prstGeom prst="round2Diag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1364097" y="5083110"/>
            <a:ext cx="1767743" cy="52322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1 500 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  <a:ea typeface="Dotum" pitchFamily="34" charset="-127"/>
              </a:rPr>
              <a:t>мм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11" y="1266659"/>
            <a:ext cx="648072" cy="923330"/>
          </a:xfrm>
          <a:prstGeom prst="rect">
            <a:avLst/>
          </a:prstGeom>
          <a:noFill/>
          <a:ln w="0">
            <a:noFill/>
          </a:ln>
          <a:effectLst>
            <a:softEdge rad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  <a:latin typeface="Century" panose="02040604050505020304" pitchFamily="18" charset="0"/>
              </a:rPr>
              <a:t>6</a:t>
            </a:r>
            <a:endParaRPr lang="ru-RU" sz="4400" b="1" dirty="0" smtClean="0">
              <a:solidFill>
                <a:schemeClr val="tx1"/>
              </a:solidFill>
              <a:effectLst/>
              <a:latin typeface="Century" panose="02040604050505020304" pitchFamily="18" charset="0"/>
              <a:ea typeface="Dotum" pitchFamily="34" charset="-127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724128" y="5083110"/>
            <a:ext cx="2448272" cy="500122"/>
          </a:xfrm>
          <a:prstGeom prst="straightConnector1">
            <a:avLst/>
          </a:prstGeom>
          <a:ln w="127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10483</TotalTime>
  <Words>1797</Words>
  <Application>Microsoft Office PowerPoint</Application>
  <PresentationFormat>Экран (4:3)</PresentationFormat>
  <Paragraphs>465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Левада Виктор Васильевич</dc:creator>
  <cp:lastModifiedBy>Левада Виктор Васильевич</cp:lastModifiedBy>
  <cp:revision>1158</cp:revision>
  <cp:lastPrinted>2018-12-12T13:43:33Z</cp:lastPrinted>
  <dcterms:created xsi:type="dcterms:W3CDTF">2012-08-24T14:33:39Z</dcterms:created>
  <dcterms:modified xsi:type="dcterms:W3CDTF">2019-02-27T11:00:03Z</dcterms:modified>
</cp:coreProperties>
</file>