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B60513A-CEDC-4413-9061-8212DECC0E5D}" type="datetime">
              <a:rPr lang="ru-RU" sz="1200" b="0" strike="noStrike" spc="-1">
                <a:solidFill>
                  <a:srgbClr val="8B8B8B"/>
                </a:solidFill>
                <a:latin typeface="Arial"/>
              </a:rPr>
              <a:t>14.02.2020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14101D8-44DF-445B-B6AD-6B8DB92BFF33}" type="slidenum">
              <a:rPr lang="ru-RU" sz="1200" b="0" strike="noStrike" spc="-1">
                <a:solidFill>
                  <a:srgbClr val="898989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E6B76D7-4310-4725-B281-5F20871A1D08}" type="datetime">
              <a:rPr lang="ru-RU" sz="1200" b="0" strike="noStrike" spc="-1">
                <a:solidFill>
                  <a:srgbClr val="8B8B8B"/>
                </a:solidFill>
                <a:latin typeface="Arial"/>
              </a:rPr>
              <a:t>14.02.2020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06D65E2-94BE-49CA-8850-2521FEA1A453}" type="slidenum">
              <a:rPr lang="ru-RU" sz="1200" b="0" strike="noStrike" spc="-1">
                <a:solidFill>
                  <a:srgbClr val="898989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2"/>
          <p:cNvSpPr/>
          <p:nvPr/>
        </p:nvSpPr>
        <p:spPr>
          <a:xfrm>
            <a:off x="2411280" y="395280"/>
            <a:ext cx="3096720" cy="502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профессиональное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кухонное оборудование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6084720" y="189000"/>
            <a:ext cx="3058920" cy="64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595959"/>
                </a:solidFill>
                <a:latin typeface="Arial"/>
              </a:rPr>
              <a:t>Тел.: 8 </a:t>
            </a:r>
            <a:r>
              <a:rPr lang="ru-RU" sz="1400" b="0" strike="noStrike" spc="-1" dirty="0" smtClean="0">
                <a:solidFill>
                  <a:srgbClr val="595959"/>
                </a:solidFill>
                <a:latin typeface="Arial"/>
              </a:rPr>
              <a:t>(495) 995-95-99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595959"/>
                </a:solidFill>
                <a:latin typeface="Arial"/>
              </a:rPr>
              <a:t>E-</a:t>
            </a:r>
            <a:r>
              <a:rPr lang="ru-RU" sz="1400" b="0" strike="noStrike" spc="-1" dirty="0" err="1">
                <a:solidFill>
                  <a:srgbClr val="595959"/>
                </a:solidFill>
                <a:latin typeface="Arial"/>
              </a:rPr>
              <a:t>mail</a:t>
            </a:r>
            <a:r>
              <a:rPr lang="ru-RU" sz="1400" b="0" strike="noStrike" spc="-1" dirty="0">
                <a:solidFill>
                  <a:srgbClr val="595959"/>
                </a:solidFill>
                <a:latin typeface="Arial"/>
              </a:rPr>
              <a:t>: info@atesy.info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595959"/>
                </a:solidFill>
                <a:latin typeface="Arial"/>
              </a:rPr>
              <a:t>www.atesy.ru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86" name="Рисунок 13"/>
          <p:cNvPicPr/>
          <p:nvPr/>
        </p:nvPicPr>
        <p:blipFill>
          <a:blip r:embed="rId3"/>
          <a:stretch/>
        </p:blipFill>
        <p:spPr>
          <a:xfrm>
            <a:off x="315988" y="3440040"/>
            <a:ext cx="1633582" cy="1326084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16"/>
          <p:cNvPicPr/>
          <p:nvPr/>
        </p:nvPicPr>
        <p:blipFill>
          <a:blip r:embed="rId4"/>
          <a:stretch/>
        </p:blipFill>
        <p:spPr>
          <a:xfrm>
            <a:off x="2411280" y="3516325"/>
            <a:ext cx="2001125" cy="1270323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04" y="1412493"/>
            <a:ext cx="4337988" cy="4859067"/>
          </a:xfrm>
          <a:prstGeom prst="rect">
            <a:avLst/>
          </a:prstGeom>
        </p:spPr>
      </p:pic>
      <p:sp>
        <p:nvSpPr>
          <p:cNvPr id="85" name="CustomShape 4"/>
          <p:cNvSpPr/>
          <p:nvPr/>
        </p:nvSpPr>
        <p:spPr>
          <a:xfrm>
            <a:off x="395640" y="4766124"/>
            <a:ext cx="4464000" cy="136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962FF"/>
                </a:solidFill>
                <a:latin typeface="Arial"/>
              </a:rPr>
              <a:t>Разработана специально для индустрии гостеприимства, гостиничного сервиса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2" name="TextShape 1"/>
          <p:cNvSpPr txBox="1"/>
          <p:nvPr/>
        </p:nvSpPr>
        <p:spPr>
          <a:xfrm>
            <a:off x="395639" y="1668383"/>
            <a:ext cx="4693945" cy="129672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595959"/>
                </a:solidFill>
                <a:latin typeface="Arial"/>
                <a:ea typeface="Gotham Pro"/>
              </a:rPr>
              <a:t>Автоматическая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595959"/>
                </a:solidFill>
                <a:latin typeface="Arial"/>
                <a:ea typeface="Gotham Pro"/>
              </a:rPr>
              <a:t>яйцеварка </a:t>
            </a:r>
            <a:r>
              <a:rPr lang="ru-RU" sz="5400" b="1" strike="noStrike" spc="-1" dirty="0" smtClean="0">
                <a:solidFill>
                  <a:srgbClr val="2962FF"/>
                </a:solidFill>
                <a:latin typeface="Arial"/>
                <a:ea typeface="Gotham Pro"/>
              </a:rPr>
              <a:t>ЯВА</a:t>
            </a:r>
            <a:endParaRPr lang="ru-RU" sz="5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042920" y="6094440"/>
            <a:ext cx="381600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800000"/>
                </a:solidFill>
                <a:latin typeface="Arial"/>
              </a:rPr>
              <a:t>Как решить эту проблему?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971640" y="333360"/>
            <a:ext cx="7921440" cy="13680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 fontScale="89000" lnSpcReduction="20000"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595959"/>
                </a:solidFill>
                <a:latin typeface="Arial"/>
              </a:rPr>
              <a:t>Вопросы, которые возникают в организации завтраков в гостиничном бизнесе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087560" y="1844640"/>
            <a:ext cx="2304720" cy="86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Необоснованный расход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продукта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4446720" y="2916360"/>
            <a:ext cx="601200" cy="657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5"/>
          <p:cNvSpPr/>
          <p:nvPr/>
        </p:nvSpPr>
        <p:spPr>
          <a:xfrm>
            <a:off x="3602160" y="1844640"/>
            <a:ext cx="2304720" cy="86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Продукт приготовлен заранее и уже несвеж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6154560" y="1844640"/>
            <a:ext cx="2304720" cy="86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Неконтролируемый результат степени проварки яиц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95" name="Рисунок 10"/>
          <p:cNvPicPr/>
          <p:nvPr/>
        </p:nvPicPr>
        <p:blipFill>
          <a:blip r:embed="rId3"/>
          <a:stretch/>
        </p:blipFill>
        <p:spPr>
          <a:xfrm>
            <a:off x="6515280" y="4221000"/>
            <a:ext cx="2304720" cy="2304720"/>
          </a:xfrm>
          <a:prstGeom prst="rect">
            <a:avLst/>
          </a:prstGeom>
          <a:ln w="9360">
            <a:noFill/>
          </a:ln>
        </p:spPr>
      </p:pic>
      <p:sp>
        <p:nvSpPr>
          <p:cNvPr id="96" name="CustomShape 7"/>
          <p:cNvSpPr/>
          <p:nvPr/>
        </p:nvSpPr>
        <p:spPr>
          <a:xfrm>
            <a:off x="1123920" y="3360240"/>
            <a:ext cx="7272000" cy="12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595959"/>
                </a:solidFill>
                <a:latin typeface="Arial"/>
              </a:rPr>
              <a:t>Скорость и качество самообслуживания клиентов ухудшается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971640" y="189000"/>
            <a:ext cx="7811640" cy="647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 fontScale="91500"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2962FF"/>
                </a:solidFill>
                <a:latin typeface="Arial"/>
              </a:rPr>
              <a:t>Яйцеварка ЯВА </a:t>
            </a:r>
            <a:r>
              <a:rPr lang="ru-RU" sz="3600" b="1" strike="noStrike" spc="-1">
                <a:solidFill>
                  <a:srgbClr val="595959"/>
                </a:solidFill>
                <a:latin typeface="Arial"/>
              </a:rPr>
              <a:t>решает эти вопросы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042920" y="5445000"/>
            <a:ext cx="4320720" cy="79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1227240" y="2781360"/>
            <a:ext cx="7200720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962FF"/>
                </a:solidFill>
                <a:latin typeface="Arial"/>
              </a:rPr>
              <a:t>Качественное самообслуживание клиентов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1160640" y="981000"/>
            <a:ext cx="2304720" cy="86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Три автоматические программы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приготовления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3675240" y="981000"/>
            <a:ext cx="2304720" cy="86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Четыре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одновременно приготовленных яйца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6227640" y="981000"/>
            <a:ext cx="2304720" cy="86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Всегда свежий и полезный завтрак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3" name="CustomShape 7"/>
          <p:cNvSpPr/>
          <p:nvPr/>
        </p:nvSpPr>
        <p:spPr>
          <a:xfrm>
            <a:off x="4518000" y="2062080"/>
            <a:ext cx="601200" cy="657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96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8"/>
          <p:cNvSpPr/>
          <p:nvPr/>
        </p:nvSpPr>
        <p:spPr>
          <a:xfrm>
            <a:off x="1476360" y="6165720"/>
            <a:ext cx="3681000" cy="296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5" name="Рисунок 1"/>
          <p:cNvPicPr/>
          <p:nvPr/>
        </p:nvPicPr>
        <p:blipFill>
          <a:blip r:embed="rId3"/>
          <a:stretch/>
        </p:blipFill>
        <p:spPr>
          <a:xfrm>
            <a:off x="3204000" y="3645000"/>
            <a:ext cx="3458880" cy="233928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9"/>
          <p:cNvSpPr/>
          <p:nvPr/>
        </p:nvSpPr>
        <p:spPr>
          <a:xfrm>
            <a:off x="971640" y="6191280"/>
            <a:ext cx="7992720" cy="477720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10"/>
          <p:cNvSpPr/>
          <p:nvPr/>
        </p:nvSpPr>
        <p:spPr>
          <a:xfrm>
            <a:off x="1118160" y="6228000"/>
            <a:ext cx="770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D0D0D"/>
                </a:solidFill>
                <a:latin typeface="Arial"/>
              </a:rPr>
              <a:t>Яйцеварка «ЯВА» идеальна для линий шведского стола в гостиницах и отелях</a:t>
            </a:r>
            <a:r>
              <a:rPr lang="ru-RU" sz="1800" b="0" strike="noStrike" spc="-1">
                <a:solidFill>
                  <a:srgbClr val="0D0D0D"/>
                </a:solidFill>
                <a:latin typeface="Arial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"/>
          <p:cNvPicPr/>
          <p:nvPr/>
        </p:nvPicPr>
        <p:blipFill>
          <a:blip r:embed="rId3"/>
          <a:stretch/>
        </p:blipFill>
        <p:spPr>
          <a:xfrm>
            <a:off x="974867" y="820414"/>
            <a:ext cx="4406572" cy="480312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1044720" y="187200"/>
            <a:ext cx="5616360" cy="72036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595959"/>
                </a:solidFill>
                <a:latin typeface="Arial"/>
              </a:rPr>
              <a:t>Яйцеварка</a:t>
            </a:r>
            <a:r>
              <a:rPr lang="ru-RU" sz="3200" b="0" strike="noStrike" spc="-1" baseline="3000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strike="noStrike" spc="-1">
                <a:solidFill>
                  <a:srgbClr val="2962FF"/>
                </a:solidFill>
                <a:latin typeface="Arial"/>
              </a:rPr>
              <a:t>ЯВА-4-01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1490385" y="5623534"/>
            <a:ext cx="3459684" cy="79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808080"/>
                </a:solidFill>
                <a:latin typeface="Arial"/>
              </a:rPr>
              <a:t>Габариты</a:t>
            </a:r>
            <a:r>
              <a:rPr lang="ru-RU" sz="1200" b="0" strike="noStrike" spc="-1" dirty="0" smtClean="0">
                <a:solidFill>
                  <a:srgbClr val="808080"/>
                </a:solidFill>
                <a:latin typeface="Arial"/>
              </a:rPr>
              <a:t>:	</a:t>
            </a:r>
            <a:r>
              <a:rPr lang="ru-RU" sz="1200" spc="-1" dirty="0">
                <a:solidFill>
                  <a:srgbClr val="808080"/>
                </a:solidFill>
                <a:latin typeface="Arial"/>
              </a:rPr>
              <a:t>	</a:t>
            </a:r>
            <a:r>
              <a:rPr lang="ru-RU" sz="1200" spc="-1" dirty="0" smtClean="0">
                <a:solidFill>
                  <a:srgbClr val="808080"/>
                </a:solidFill>
              </a:rPr>
              <a:t>430 </a:t>
            </a:r>
            <a:r>
              <a:rPr lang="ru-RU" sz="1200" spc="-1" dirty="0">
                <a:solidFill>
                  <a:srgbClr val="808080"/>
                </a:solidFill>
              </a:rPr>
              <a:t>х 535 х 520 мм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808080"/>
                </a:solidFill>
                <a:latin typeface="Arial"/>
              </a:rPr>
              <a:t>Напряжение</a:t>
            </a:r>
            <a:r>
              <a:rPr lang="ru-RU" sz="1200" b="0" strike="noStrike" spc="-1" dirty="0" smtClean="0">
                <a:solidFill>
                  <a:srgbClr val="808080"/>
                </a:solidFill>
                <a:latin typeface="Arial"/>
              </a:rPr>
              <a:t>:	220 В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808080"/>
                </a:solidFill>
                <a:latin typeface="Arial"/>
              </a:rPr>
              <a:t>Мощность</a:t>
            </a:r>
            <a:r>
              <a:rPr lang="ru-RU" sz="1200" b="0" strike="noStrike" spc="-1" dirty="0" smtClean="0">
                <a:solidFill>
                  <a:srgbClr val="808080"/>
                </a:solidFill>
                <a:latin typeface="Arial"/>
              </a:rPr>
              <a:t>:		2 кВт</a:t>
            </a: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solidFill>
                  <a:srgbClr val="808080"/>
                </a:solidFill>
                <a:latin typeface="Arial"/>
              </a:rPr>
              <a:t>Вместимость:	4 яйца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113" name="Group 5"/>
          <p:cNvGrpSpPr/>
          <p:nvPr/>
        </p:nvGrpSpPr>
        <p:grpSpPr>
          <a:xfrm>
            <a:off x="875221" y="4179317"/>
            <a:ext cx="1410778" cy="1444217"/>
            <a:chOff x="-2369140" y="2830951"/>
            <a:chExt cx="1980720" cy="1980720"/>
          </a:xfrm>
        </p:grpSpPr>
        <p:sp>
          <p:nvSpPr>
            <p:cNvPr id="114" name="CustomShape 6"/>
            <p:cNvSpPr/>
            <p:nvPr/>
          </p:nvSpPr>
          <p:spPr>
            <a:xfrm rot="1108800">
              <a:off x="-2369140" y="2830951"/>
              <a:ext cx="1980720" cy="1980720"/>
            </a:xfrm>
            <a:prstGeom prst="star24">
              <a:avLst>
                <a:gd name="adj" fmla="val 43977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/>
          </p:style>
        </p:sp>
        <p:sp>
          <p:nvSpPr>
            <p:cNvPr id="115" name="CustomShape 7"/>
            <p:cNvSpPr/>
            <p:nvPr/>
          </p:nvSpPr>
          <p:spPr>
            <a:xfrm>
              <a:off x="-2220822" y="3221974"/>
              <a:ext cx="1684080" cy="11872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Arial"/>
                </a:rPr>
                <a:t>Аппарат разработан и запатентован компанией «АТЕСИ»</a:t>
              </a:r>
              <a:endParaRPr lang="ru-RU" sz="1100" b="0" strike="noStrike" spc="-1" dirty="0">
                <a:latin typeface="Arial"/>
              </a:endParaRPr>
            </a:p>
          </p:txBody>
        </p:sp>
        <p:sp>
          <p:nvSpPr>
            <p:cNvPr id="116" name="CustomShape 8"/>
            <p:cNvSpPr/>
            <p:nvPr/>
          </p:nvSpPr>
          <p:spPr>
            <a:xfrm>
              <a:off x="-2126142" y="3068254"/>
              <a:ext cx="1494720" cy="1494720"/>
            </a:xfrm>
            <a:prstGeom prst="ellipse">
              <a:avLst/>
            </a:prstGeom>
            <a:noFill/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5311586" y="825662"/>
            <a:ext cx="3638071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2962FF"/>
                </a:solidFill>
              </a:rPr>
              <a:t>■</a:t>
            </a:r>
            <a:r>
              <a:rPr lang="ru-RU" spc="-1" dirty="0">
                <a:solidFill>
                  <a:srgbClr val="000000"/>
                </a:solidFill>
              </a:rPr>
              <a:t>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Автоматизация процесса варки </a:t>
            </a:r>
            <a:r>
              <a:rPr lang="ru-RU" sz="1700" spc="-1" dirty="0" smtClean="0">
                <a:solidFill>
                  <a:srgbClr val="000000"/>
                </a:solidFill>
                <a:latin typeface="Calibri"/>
              </a:rPr>
              <a:t>яиц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3 встроенных режима приготовления:  </a:t>
            </a:r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000000"/>
                </a:solidFill>
                <a:latin typeface="Calibri"/>
              </a:rPr>
              <a:t>- всмятку</a:t>
            </a:r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000000"/>
                </a:solidFill>
                <a:latin typeface="Calibri"/>
              </a:rPr>
              <a:t>- в </a:t>
            </a:r>
            <a:r>
              <a:rPr lang="ru-RU" sz="1700" spc="-1" dirty="0" smtClean="0">
                <a:solidFill>
                  <a:srgbClr val="000000"/>
                </a:solidFill>
                <a:latin typeface="Calibri"/>
              </a:rPr>
              <a:t>«мешочек»</a:t>
            </a:r>
            <a:endParaRPr lang="ru-RU" sz="17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000000"/>
                </a:solidFill>
                <a:latin typeface="Calibri"/>
              </a:rPr>
              <a:t>- вкрутую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Таймер с индикацией отсчета времени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Звуковой сигнал по окончании приготовления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Индикация низкого уровня воды и перегрева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Возможность программирования режимов приготовления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Декоративная полка-подставка из натурального бука в комплекте</a:t>
            </a:r>
            <a:endParaRPr lang="ru-RU" sz="1700" spc="-1" dirty="0"/>
          </a:p>
          <a:p>
            <a:pPr>
              <a:lnSpc>
                <a:spcPct val="100000"/>
              </a:lnSpc>
            </a:pPr>
            <a:r>
              <a:rPr lang="ru-RU" sz="1700" spc="-1" dirty="0">
                <a:solidFill>
                  <a:srgbClr val="2962FF"/>
                </a:solidFill>
              </a:rPr>
              <a:t>■ </a:t>
            </a:r>
            <a:r>
              <a:rPr lang="ru-RU" sz="1700" spc="-1" dirty="0">
                <a:solidFill>
                  <a:srgbClr val="000000"/>
                </a:solidFill>
                <a:latin typeface="Calibri"/>
              </a:rPr>
              <a:t>Кулинарный пинцет и набор подставок для приготовленных яиц в комплекте</a:t>
            </a:r>
            <a:endParaRPr lang="ru-RU" sz="1700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042920" y="189000"/>
            <a:ext cx="750996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595959"/>
                </a:solidFill>
                <a:latin typeface="Arial"/>
              </a:rPr>
              <a:t>Специально разработана для гостиничного бизнеса: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619280" y="2421000"/>
            <a:ext cx="223164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6372360" y="2421000"/>
            <a:ext cx="259200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4"/>
          <p:cNvSpPr/>
          <p:nvPr/>
        </p:nvSpPr>
        <p:spPr>
          <a:xfrm>
            <a:off x="5651640" y="4292640"/>
            <a:ext cx="259200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5"/>
          <p:cNvSpPr/>
          <p:nvPr/>
        </p:nvSpPr>
        <p:spPr>
          <a:xfrm>
            <a:off x="5651640" y="5229360"/>
            <a:ext cx="259200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8" name="Объект 4"/>
          <p:cNvPicPr/>
          <p:nvPr/>
        </p:nvPicPr>
        <p:blipFill>
          <a:blip r:embed="rId3"/>
          <a:stretch/>
        </p:blipFill>
        <p:spPr>
          <a:xfrm>
            <a:off x="1114560" y="1600200"/>
            <a:ext cx="2060280" cy="1252080"/>
          </a:xfrm>
          <a:prstGeom prst="rect">
            <a:avLst/>
          </a:prstGeom>
          <a:ln w="9360">
            <a:noFill/>
          </a:ln>
        </p:spPr>
      </p:pic>
      <p:pic>
        <p:nvPicPr>
          <p:cNvPr id="129" name="Рисунок 6"/>
          <p:cNvPicPr/>
          <p:nvPr/>
        </p:nvPicPr>
        <p:blipFill>
          <a:blip r:embed="rId4"/>
          <a:stretch/>
        </p:blipFill>
        <p:spPr>
          <a:xfrm>
            <a:off x="873360" y="3409920"/>
            <a:ext cx="2379960" cy="1189800"/>
          </a:xfrm>
          <a:prstGeom prst="rect">
            <a:avLst/>
          </a:prstGeom>
          <a:ln>
            <a:noFill/>
          </a:ln>
        </p:spPr>
      </p:pic>
      <p:pic>
        <p:nvPicPr>
          <p:cNvPr id="130" name="Рисунок 7"/>
          <p:cNvPicPr/>
          <p:nvPr/>
        </p:nvPicPr>
        <p:blipFill>
          <a:blip r:embed="rId5"/>
          <a:stretch/>
        </p:blipFill>
        <p:spPr>
          <a:xfrm>
            <a:off x="6004080" y="3386160"/>
            <a:ext cx="2991960" cy="121356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8"/>
          <p:cNvPicPr/>
          <p:nvPr/>
        </p:nvPicPr>
        <p:blipFill>
          <a:blip r:embed="rId6"/>
          <a:stretch/>
        </p:blipFill>
        <p:spPr>
          <a:xfrm>
            <a:off x="6156000" y="1680480"/>
            <a:ext cx="2554920" cy="102780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9"/>
          <p:cNvPicPr/>
          <p:nvPr/>
        </p:nvPicPr>
        <p:blipFill>
          <a:blip r:embed="rId7"/>
          <a:stretch/>
        </p:blipFill>
        <p:spPr>
          <a:xfrm>
            <a:off x="6228360" y="5216760"/>
            <a:ext cx="2578320" cy="96192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10"/>
          <p:cNvPicPr/>
          <p:nvPr/>
        </p:nvPicPr>
        <p:blipFill>
          <a:blip r:embed="rId8"/>
          <a:stretch/>
        </p:blipFill>
        <p:spPr>
          <a:xfrm>
            <a:off x="3613680" y="1922040"/>
            <a:ext cx="2410920" cy="179460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11"/>
          <p:cNvPicPr/>
          <p:nvPr/>
        </p:nvPicPr>
        <p:blipFill>
          <a:blip r:embed="rId9"/>
          <a:stretch/>
        </p:blipFill>
        <p:spPr>
          <a:xfrm>
            <a:off x="1042920" y="5148720"/>
            <a:ext cx="2339280" cy="133344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1"/>
          <p:cNvPicPr/>
          <p:nvPr/>
        </p:nvPicPr>
        <p:blipFill>
          <a:blip r:embed="rId10"/>
          <a:stretch/>
        </p:blipFill>
        <p:spPr>
          <a:xfrm>
            <a:off x="3784320" y="4005000"/>
            <a:ext cx="2083320" cy="166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042920" y="2925720"/>
            <a:ext cx="7849800" cy="17269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95959"/>
                </a:solidFill>
                <a:latin typeface="Arial"/>
              </a:rPr>
              <a:t>Позвоните менеджеру, </a:t>
            </a:r>
            <a:r>
              <a:rPr lang="ru-RU" sz="3200" b="1" strike="noStrike" spc="-1" dirty="0" smtClean="0">
                <a:solidFill>
                  <a:srgbClr val="595959"/>
                </a:solidFill>
                <a:latin typeface="Arial"/>
              </a:rPr>
              <a:t>чтобы </a:t>
            </a:r>
            <a:r>
              <a:rPr lang="ru-RU" sz="3200" b="1" strike="noStrike" spc="-1" dirty="0">
                <a:solidFill>
                  <a:srgbClr val="595959"/>
                </a:solidFill>
                <a:latin typeface="Arial"/>
              </a:rPr>
              <a:t>узнать </a:t>
            </a:r>
            <a:r>
              <a:rPr lang="ru-RU" sz="3200" b="1" strike="noStrike" spc="-1" dirty="0" smtClean="0">
                <a:solidFill>
                  <a:srgbClr val="2962FF"/>
                </a:solidFill>
                <a:latin typeface="Arial"/>
              </a:rPr>
              <a:t>больше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116000" y="4932484"/>
            <a:ext cx="3382560" cy="125375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latin typeface="Arial"/>
              </a:rPr>
              <a:t>8 </a:t>
            </a:r>
            <a:r>
              <a:rPr lang="ru-RU" sz="1800" b="0" strike="noStrike" spc="-1" dirty="0">
                <a:latin typeface="Arial"/>
              </a:rPr>
              <a:t>(495) 995-95-99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многоканальный телефон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E-</a:t>
            </a:r>
            <a:r>
              <a:rPr lang="ru-RU" sz="1800" b="0" strike="noStrike" spc="-1" dirty="0" err="1">
                <a:latin typeface="Arial"/>
              </a:rPr>
              <a:t>mail</a:t>
            </a:r>
            <a:r>
              <a:rPr lang="ru-RU" sz="1800" b="0" strike="noStrike" spc="-1" dirty="0" smtClean="0">
                <a:latin typeface="Arial"/>
              </a:rPr>
              <a:t>: info@atesy.info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www.atesy.ru</a:t>
            </a:r>
          </a:p>
        </p:txBody>
      </p:sp>
      <p:sp>
        <p:nvSpPr>
          <p:cNvPr id="138" name="CustomShape 3"/>
          <p:cNvSpPr/>
          <p:nvPr/>
        </p:nvSpPr>
        <p:spPr>
          <a:xfrm>
            <a:off x="5219640" y="4724280"/>
            <a:ext cx="360000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Центральный офис: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140000, Московская область, Люберцы, Красная 1, </a:t>
            </a:r>
            <a:r>
              <a:rPr lang="ru-RU" sz="1800" b="0" strike="noStrike" spc="-1" dirty="0" err="1">
                <a:latin typeface="Arial"/>
              </a:rPr>
              <a:t>кор</a:t>
            </a:r>
            <a:r>
              <a:rPr lang="ru-RU" sz="1800" b="0" strike="noStrike" spc="-1" dirty="0">
                <a:latin typeface="Arial"/>
              </a:rPr>
              <a:t>. Литера Б, Б1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Режим работы</a:t>
            </a:r>
            <a:r>
              <a:rPr lang="ru-RU" sz="1800" b="0" strike="noStrike" cap="all" spc="-1" dirty="0">
                <a:latin typeface="Arial"/>
              </a:rPr>
              <a:t>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Пн.-Пт. с 9-00 до 18-00</a:t>
            </a:r>
          </a:p>
        </p:txBody>
      </p:sp>
      <p:pic>
        <p:nvPicPr>
          <p:cNvPr id="139" name="Picture 6"/>
          <p:cNvPicPr/>
          <p:nvPr/>
        </p:nvPicPr>
        <p:blipFill>
          <a:blip r:embed="rId3"/>
          <a:srcRect t="9383" b="19749"/>
          <a:stretch/>
        </p:blipFill>
        <p:spPr>
          <a:xfrm>
            <a:off x="3780000" y="476640"/>
            <a:ext cx="2174040" cy="230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3821</TotalTime>
  <Words>223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Нарубанский Александр Владимирович</dc:creator>
  <dc:description/>
  <cp:lastModifiedBy>Левада Виктор Васильевич</cp:lastModifiedBy>
  <cp:revision>342</cp:revision>
  <dcterms:created xsi:type="dcterms:W3CDTF">2018-11-13T10:49:44Z</dcterms:created>
  <dcterms:modified xsi:type="dcterms:W3CDTF">2020-02-14T11:52:05Z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