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549" r:id="rId2"/>
    <p:sldId id="602" r:id="rId3"/>
    <p:sldId id="603" r:id="rId4"/>
    <p:sldId id="604" r:id="rId5"/>
    <p:sldId id="597" r:id="rId6"/>
    <p:sldId id="605" r:id="rId7"/>
    <p:sldId id="598" r:id="rId8"/>
    <p:sldId id="606" r:id="rId9"/>
    <p:sldId id="607" r:id="rId10"/>
    <p:sldId id="608" r:id="rId11"/>
    <p:sldId id="613" r:id="rId12"/>
    <p:sldId id="592" r:id="rId13"/>
    <p:sldId id="593" r:id="rId14"/>
    <p:sldId id="609" r:id="rId15"/>
    <p:sldId id="594" r:id="rId16"/>
    <p:sldId id="595" r:id="rId17"/>
    <p:sldId id="610" r:id="rId18"/>
    <p:sldId id="550" r:id="rId19"/>
    <p:sldId id="612" r:id="rId20"/>
    <p:sldId id="611" r:id="rId21"/>
    <p:sldId id="554" r:id="rId22"/>
    <p:sldId id="614" r:id="rId23"/>
    <p:sldId id="551" r:id="rId24"/>
    <p:sldId id="615" r:id="rId25"/>
    <p:sldId id="556" r:id="rId26"/>
    <p:sldId id="599" r:id="rId27"/>
    <p:sldId id="557" r:id="rId28"/>
    <p:sldId id="552" r:id="rId29"/>
    <p:sldId id="553" r:id="rId30"/>
    <p:sldId id="616" r:id="rId31"/>
    <p:sldId id="617" r:id="rId32"/>
    <p:sldId id="619" r:id="rId33"/>
    <p:sldId id="618" r:id="rId34"/>
    <p:sldId id="620" r:id="rId35"/>
    <p:sldId id="60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DEF0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6864" autoAdjust="0"/>
  </p:normalViewPr>
  <p:slideViewPr>
    <p:cSldViewPr>
      <p:cViewPr>
        <p:scale>
          <a:sx n="90" d="100"/>
          <a:sy n="90" d="100"/>
        </p:scale>
        <p:origin x="-15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0A302-F928-474D-A516-CAB6005297A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CD7AA-5521-42BB-8649-BF5E410A9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51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886745" y="8687635"/>
            <a:ext cx="2969539" cy="455982"/>
          </a:xfrm>
          <a:prstGeom prst="rect">
            <a:avLst/>
          </a:prstGeom>
          <a:noFill/>
          <a:ln>
            <a:noFill/>
          </a:ln>
        </p:spPr>
        <p:txBody>
          <a:bodyPr lIns="85167" tIns="44287" rIns="85167" bIns="44287" anchor="b"/>
          <a:lstStyle/>
          <a:p>
            <a:pPr algn="r">
              <a:lnSpc>
                <a:spcPct val="100000"/>
              </a:lnSpc>
            </a:pPr>
            <a:fld id="{CDB530B6-162C-4609-939F-506FFDF6DF5A}" type="slidenum">
              <a:rPr lang="ru-RU" sz="1100" spc="-1">
                <a:solidFill>
                  <a:srgbClr val="000000"/>
                </a:solid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25</a:t>
            </a:fld>
            <a:endParaRPr lang="ru-RU" sz="1100" spc="-1">
              <a:latin typeface="Times New Roman"/>
            </a:endParaRPr>
          </a:p>
        </p:txBody>
      </p:sp>
      <p:sp>
        <p:nvSpPr>
          <p:cNvPr id="13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6388" cy="3086100"/>
          </a:xfrm>
          <a:prstGeom prst="rect">
            <a:avLst/>
          </a:prstGeom>
        </p:spPr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86023" y="4401144"/>
            <a:ext cx="5487465" cy="3601205"/>
          </a:xfrm>
          <a:prstGeom prst="rect">
            <a:avLst/>
          </a:prstGeom>
        </p:spPr>
        <p:txBody>
          <a:bodyPr lIns="85167" tIns="44287" rIns="85167" bIns="44287" anchor="ctr"/>
          <a:lstStyle/>
          <a:p>
            <a:endParaRPr lang="ru-RU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886745" y="8687635"/>
            <a:ext cx="2969539" cy="455982"/>
          </a:xfrm>
          <a:prstGeom prst="rect">
            <a:avLst/>
          </a:prstGeom>
          <a:noFill/>
          <a:ln>
            <a:noFill/>
          </a:ln>
        </p:spPr>
        <p:txBody>
          <a:bodyPr lIns="85167" tIns="44287" rIns="85167" bIns="44287" anchor="b"/>
          <a:lstStyle/>
          <a:p>
            <a:pPr algn="r">
              <a:lnSpc>
                <a:spcPct val="100000"/>
              </a:lnSpc>
            </a:pPr>
            <a:fld id="{85527789-4272-4BA4-92E0-D997C9E0D091}" type="slidenum">
              <a:rPr lang="ru-RU" sz="1100" spc="-1">
                <a:solidFill>
                  <a:srgbClr val="000000"/>
                </a:solid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26</a:t>
            </a:fld>
            <a:endParaRPr lang="ru-RU" sz="1100" spc="-1" dirty="0">
              <a:latin typeface="Times New Roman"/>
            </a:endParaRPr>
          </a:p>
        </p:txBody>
      </p:sp>
      <p:sp>
        <p:nvSpPr>
          <p:cNvPr id="14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6388" cy="3086100"/>
          </a:xfrm>
          <a:prstGeom prst="rect">
            <a:avLst/>
          </a:prstGeom>
        </p:spPr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86023" y="4401144"/>
            <a:ext cx="5487465" cy="3601205"/>
          </a:xfrm>
          <a:prstGeom prst="rect">
            <a:avLst/>
          </a:prstGeom>
        </p:spPr>
        <p:txBody>
          <a:bodyPr lIns="85167" tIns="44287" rIns="85167" bIns="44287" anchor="ctr"/>
          <a:lstStyle/>
          <a:p>
            <a:endParaRPr lang="ru-RU" sz="1900" spc="-1" dirty="0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3886745" y="8687635"/>
            <a:ext cx="2970973" cy="4572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167" tIns="44287" rIns="85167" bIns="44287" anchor="b"/>
          <a:lstStyle/>
          <a:p>
            <a:pPr algn="r">
              <a:lnSpc>
                <a:spcPct val="100000"/>
              </a:lnSpc>
            </a:pPr>
            <a:fld id="{0208BE56-FE57-4487-B14C-1082FF034A44}" type="slidenum">
              <a:rPr lang="ru-RU" sz="1100" spc="-1">
                <a:solidFill>
                  <a:srgbClr val="000000"/>
                </a:solid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26</a:t>
            </a:fld>
            <a:endParaRPr lang="ru-RU" sz="11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886745" y="8687635"/>
            <a:ext cx="2969539" cy="455982"/>
          </a:xfrm>
          <a:prstGeom prst="rect">
            <a:avLst/>
          </a:prstGeom>
          <a:noFill/>
          <a:ln>
            <a:noFill/>
          </a:ln>
        </p:spPr>
        <p:txBody>
          <a:bodyPr lIns="85167" tIns="44287" rIns="85167" bIns="44287" anchor="b"/>
          <a:lstStyle/>
          <a:p>
            <a:pPr algn="r">
              <a:lnSpc>
                <a:spcPct val="100000"/>
              </a:lnSpc>
            </a:pPr>
            <a:fld id="{CDB530B6-162C-4609-939F-506FFDF6DF5A}" type="slidenum">
              <a:rPr lang="ru-RU" sz="1100" spc="-1">
                <a:solidFill>
                  <a:srgbClr val="000000"/>
                </a:solid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27</a:t>
            </a:fld>
            <a:endParaRPr lang="ru-RU" sz="1100" spc="-1">
              <a:latin typeface="Times New Roman"/>
            </a:endParaRPr>
          </a:p>
        </p:txBody>
      </p:sp>
      <p:sp>
        <p:nvSpPr>
          <p:cNvPr id="13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6388" cy="3086100"/>
          </a:xfrm>
          <a:prstGeom prst="rect">
            <a:avLst/>
          </a:prstGeom>
        </p:spPr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86023" y="4401144"/>
            <a:ext cx="5487465" cy="3601205"/>
          </a:xfrm>
          <a:prstGeom prst="rect">
            <a:avLst/>
          </a:prstGeom>
        </p:spPr>
        <p:txBody>
          <a:bodyPr lIns="85167" tIns="44287" rIns="85167" bIns="44287" anchor="ctr"/>
          <a:lstStyle/>
          <a:p>
            <a:endParaRPr lang="ru-RU" sz="19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1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5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71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36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5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9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1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879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78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9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38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1FA7-CB88-4296-8C7E-CD9BC84869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64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ОБОРУДОВАНИЕ </a:t>
            </a:r>
            <a:r>
              <a:rPr lang="ru-RU" sz="3200" b="1" dirty="0">
                <a:solidFill>
                  <a:srgbClr val="002060"/>
                </a:solidFill>
              </a:rPr>
              <a:t>ДЛЯ </a:t>
            </a:r>
            <a:r>
              <a:rPr lang="ru-RU" sz="3200" b="1" dirty="0" smtClean="0">
                <a:solidFill>
                  <a:srgbClr val="002060"/>
                </a:solidFill>
              </a:rPr>
              <a:t>ФАСТ-ФУД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397817" cy="20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s://atesy.ru/upload/iblock/405/ZHarochnaya-poverkhnost-Taverna_2005-_elektroskovoroda_300_-kolba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2595836" cy="2595836"/>
          </a:xfrm>
          <a:prstGeom prst="rect">
            <a:avLst/>
          </a:prstGeom>
          <a:noFill/>
        </p:spPr>
      </p:pic>
      <p:pic>
        <p:nvPicPr>
          <p:cNvPr id="14" name="Picture 4" descr="установка-шаурма-ГАЗ  с приводом коллаж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752671" cy="252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406076" cy="14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Блинный аппарат БА-1-400-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1813886" cy="120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s://atesy.ru/upload/iblock/99e/Ponchikovyi_U0306-apparat-Golfstrim_11M_2-s-ponchikam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5728" y="4149080"/>
            <a:ext cx="2448272" cy="2282654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13176"/>
            <a:ext cx="2047949" cy="164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31032" y="62068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Электроплиты настольные </a:t>
            </a:r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ru-RU" sz="3200" b="1" dirty="0" smtClean="0">
                <a:solidFill>
                  <a:srgbClr val="FF0000"/>
                </a:solidFill>
              </a:rPr>
              <a:t>ТАВЕРНА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14" name="Picture 8" descr="https://atesy.ru/upload/iblock/672/Elektroplita_600-Taverna_2005-_2_kh-konforochnay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3150350" cy="2520280"/>
          </a:xfrm>
          <a:prstGeom prst="rect">
            <a:avLst/>
          </a:prstGeom>
          <a:noFill/>
        </p:spPr>
      </p:pic>
      <p:pic>
        <p:nvPicPr>
          <p:cNvPr id="39938" name="Picture 2" descr="https://atesy.ru/upload/iblock/907/Elektroplita_300-Taverna_2005-_1_no-konforochnay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883868" cy="288386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43608" y="1124744"/>
            <a:ext cx="4248148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Электроплита-300</a:t>
            </a:r>
            <a:endParaRPr lang="ru-RU" sz="16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4005064"/>
            <a:ext cx="4248148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Электроплита-</a:t>
            </a:r>
            <a:r>
              <a:rPr lang="en-US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600</a:t>
            </a:r>
            <a:endParaRPr lang="ru-RU" sz="16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предназначена для приготовления первых, вторых и третьих блюд в </a:t>
            </a:r>
            <a:r>
              <a:rPr lang="ru-RU" b="1" dirty="0" err="1" smtClean="0">
                <a:solidFill>
                  <a:srgbClr val="FF0000"/>
                </a:solidFill>
              </a:rPr>
              <a:t>наплитной</a:t>
            </a:r>
            <a:r>
              <a:rPr lang="ru-RU" b="1" dirty="0" smtClean="0">
                <a:solidFill>
                  <a:srgbClr val="FF0000"/>
                </a:solidFill>
              </a:rPr>
              <a:t> посуде.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39952" y="25649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 Ступенчатый регулятор температуры определяет шесть уровней нагрева конфорки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Термоограничитель</a:t>
            </a:r>
            <a:r>
              <a:rPr lang="ru-RU" dirty="0" smtClean="0"/>
              <a:t> конфорки предотвращает ее перегрев и выход из строя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 Корпус из пищевой нержавеющей стали обеспечивает удобство проведения санитарной обработки поверхностей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31032" y="620689"/>
            <a:ext cx="860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Фритюрницы настольные </a:t>
            </a:r>
            <a:r>
              <a:rPr lang="en-US" sz="2800" b="1" dirty="0" smtClean="0">
                <a:solidFill>
                  <a:srgbClr val="FF0000"/>
                </a:solidFill>
              </a:rPr>
              <a:t>“</a:t>
            </a:r>
            <a:r>
              <a:rPr lang="ru-RU" sz="2800" b="1" dirty="0" smtClean="0">
                <a:solidFill>
                  <a:srgbClr val="FF0000"/>
                </a:solidFill>
              </a:rPr>
              <a:t>ТАВЕРНА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45058" name="Picture 2" descr="https://atesy.ru/upload/iblock/f2b/Frityurnitsa_300-Taverna_2005-_1_sektsionnaya_-kryshka-Otkry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936438" cy="2952329"/>
          </a:xfrm>
          <a:prstGeom prst="rect">
            <a:avLst/>
          </a:prstGeom>
          <a:noFill/>
        </p:spPr>
      </p:pic>
      <p:pic>
        <p:nvPicPr>
          <p:cNvPr id="45060" name="Picture 4" descr="https://atesy.ru/upload/iblock/2b4/Frityurnitsa_600-Taverna_2005-_2_sektsionnaya_-kryshka-Otkry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25652"/>
            <a:ext cx="4176464" cy="31323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27584" y="1196752"/>
            <a:ext cx="4248148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Фритюрница-300 (1-но секционная)</a:t>
            </a:r>
            <a:endParaRPr lang="ru-RU" sz="16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17032"/>
            <a:ext cx="4248148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Фритюрница-600 (2-х секционная)</a:t>
            </a:r>
            <a:endParaRPr lang="ru-RU" sz="16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1484784"/>
            <a:ext cx="442798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Компактная, малогабаритная фритюрница настольного исполнения</a:t>
            </a:r>
          </a:p>
          <a:p>
            <a:pPr fontAlgn="base">
              <a:buFont typeface="Wingdings" pitchFamily="2" charset="2"/>
              <a:buChar char="ü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Сетка фритюрницы выполнена из нержавеющей стали и имеет удобную ручку с «холодной» пластиковой накладкой</a:t>
            </a:r>
          </a:p>
          <a:p>
            <a:pPr fontAlgn="base">
              <a:buFont typeface="Wingdings" pitchFamily="2" charset="2"/>
              <a:buChar char="ü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Съемный блок управления дает возможность легко производить санитарно-гигиеническую очистку </a:t>
            </a:r>
            <a:r>
              <a:rPr lang="ru-RU" sz="1400" b="1" dirty="0" err="1" smtClean="0">
                <a:solidFill>
                  <a:srgbClr val="FF0000"/>
                </a:solidFill>
              </a:rPr>
              <a:t>фритюрной</a:t>
            </a:r>
            <a:r>
              <a:rPr lang="ru-RU" sz="1400" b="1" dirty="0" smtClean="0">
                <a:solidFill>
                  <a:srgbClr val="FF0000"/>
                </a:solidFill>
              </a:rPr>
              <a:t> ванны</a:t>
            </a:r>
          </a:p>
          <a:p>
            <a:pPr fontAlgn="base">
              <a:buFont typeface="Wingdings" pitchFamily="2" charset="2"/>
              <a:buChar char="ü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Ванна оснащена краном для слива масла</a:t>
            </a:r>
          </a:p>
          <a:p>
            <a:pPr fontAlgn="base">
              <a:buFont typeface="Wingdings" pitchFamily="2" charset="2"/>
              <a:buChar char="ü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Ванна имеет маркировку уровня масла (</a:t>
            </a:r>
            <a:r>
              <a:rPr lang="ru-RU" sz="1400" b="1" dirty="0" err="1" smtClean="0">
                <a:solidFill>
                  <a:srgbClr val="FF0000"/>
                </a:solidFill>
              </a:rPr>
              <a:t>max</a:t>
            </a:r>
            <a:r>
              <a:rPr lang="ru-RU" sz="1400" b="1" dirty="0" smtClean="0">
                <a:solidFill>
                  <a:srgbClr val="FF0000"/>
                </a:solidFill>
              </a:rPr>
              <a:t> и </a:t>
            </a:r>
            <a:r>
              <a:rPr lang="ru-RU" sz="1400" b="1" dirty="0" err="1" smtClean="0">
                <a:solidFill>
                  <a:srgbClr val="FF0000"/>
                </a:solidFill>
              </a:rPr>
              <a:t>min</a:t>
            </a:r>
            <a:r>
              <a:rPr lang="ru-RU" sz="1400" b="1" dirty="0" smtClean="0">
                <a:solidFill>
                  <a:srgbClr val="FF0000"/>
                </a:solidFill>
              </a:rPr>
              <a:t>) </a:t>
            </a:r>
            <a:r>
              <a:rPr lang="ru-RU" sz="1400" b="1" dirty="0" err="1" smtClean="0">
                <a:solidFill>
                  <a:srgbClr val="FF0000"/>
                </a:solidFill>
              </a:rPr>
              <a:t>и</a:t>
            </a:r>
            <a:r>
              <a:rPr lang="ru-RU" sz="1400" b="1" dirty="0" smtClean="0">
                <a:solidFill>
                  <a:srgbClr val="FF0000"/>
                </a:solidFill>
              </a:rPr>
              <a:t> кран для слива масла.</a:t>
            </a:r>
          </a:p>
          <a:p>
            <a:pPr fontAlgn="base">
              <a:buFont typeface="Wingdings" pitchFamily="2" charset="2"/>
              <a:buChar char="ü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Терморегулятор обеспечивает поддержание в ванне заданной температуры масла +50°С…+190°С.</a:t>
            </a:r>
          </a:p>
          <a:p>
            <a:pPr fontAlgn="base">
              <a:buFont typeface="Wingdings" pitchFamily="2" charset="2"/>
              <a:buChar char="ü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Специальная нержавеющая решетка, закрывающая ТЭН, исключает контакт </a:t>
            </a:r>
            <a:r>
              <a:rPr lang="ru-RU" sz="1400" b="1" dirty="0" err="1" smtClean="0">
                <a:solidFill>
                  <a:srgbClr val="FF0000"/>
                </a:solidFill>
              </a:rPr>
              <a:t>ТЭНа</a:t>
            </a:r>
            <a:r>
              <a:rPr lang="ru-RU" sz="1400" b="1" dirty="0" smtClean="0">
                <a:solidFill>
                  <a:srgbClr val="FF0000"/>
                </a:solidFill>
              </a:rPr>
              <a:t> с продуктом, тем самым предотвращая его подгорание.</a:t>
            </a:r>
          </a:p>
          <a:p>
            <a:pPr fontAlgn="base">
              <a:buFont typeface="Wingdings" pitchFamily="2" charset="2"/>
              <a:buChar char="ü"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Сверху ванна закрывается крышкой.</a:t>
            </a:r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становка-шаурма-ГАЗ колла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9" y="2367059"/>
            <a:ext cx="3841534" cy="357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установка-шаурма-ГАЗ  с приводом колла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1" y="2676087"/>
            <a:ext cx="3966946" cy="36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8202" y="1773928"/>
            <a:ext cx="1865088" cy="1773357"/>
            <a:chOff x="-35" y="919"/>
            <a:chExt cx="2268" cy="720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-35" y="919"/>
              <a:ext cx="2268" cy="720"/>
            </a:xfrm>
            <a:prstGeom prst="star16">
              <a:avLst>
                <a:gd name="adj" fmla="val 38426"/>
              </a:avLst>
            </a:prstGeom>
            <a:solidFill>
              <a:srgbClr val="4DF808"/>
            </a:solidFill>
            <a:ln w="648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31565" dir="2700000" algn="ctr" rotWithShape="0">
                <a:srgbClr val="000000"/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04" y="1184"/>
              <a:ext cx="1847" cy="3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b="1" i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lang="ru-RU" sz="2400" b="1" i="1" dirty="0" smtClean="0">
                  <a:latin typeface="Calibri" pitchFamily="34" charset="0"/>
                  <a:cs typeface="Arial" pitchFamily="34" charset="0"/>
                </a:rPr>
                <a:t>НОВИНКА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CustomShape 1"/>
          <p:cNvSpPr/>
          <p:nvPr/>
        </p:nvSpPr>
        <p:spPr>
          <a:xfrm>
            <a:off x="501193" y="1212358"/>
            <a:ext cx="8775972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spc="-1" dirty="0" smtClean="0">
                <a:latin typeface="Arial"/>
              </a:rPr>
              <a:t>Установки</a:t>
            </a:r>
            <a:r>
              <a:rPr lang="ru-RU" sz="28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800" b="1" spc="-1" dirty="0" smtClean="0">
                <a:solidFill>
                  <a:srgbClr val="FF0000"/>
                </a:solidFill>
                <a:latin typeface="Arial"/>
              </a:rPr>
              <a:t>ШАУРМА</a:t>
            </a:r>
            <a:r>
              <a:rPr lang="ru-RU" sz="28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800" b="1" spc="-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газовые</a:t>
            </a:r>
            <a:r>
              <a:rPr lang="ru-RU" sz="28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800" b="1" spc="-1" dirty="0" smtClean="0">
                <a:solidFill>
                  <a:srgbClr val="FF0000"/>
                </a:solidFill>
                <a:latin typeface="Arial"/>
              </a:rPr>
              <a:t>5 ПОКОЛЕНИЯ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2411280" y="405360"/>
            <a:ext cx="3096360" cy="50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профессиональное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кухонное оборудование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31053" y="2109885"/>
            <a:ext cx="1757871" cy="5647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базовый  комплект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99325" y="2000900"/>
            <a:ext cx="1685925" cy="8629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базовый комплект +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электропривод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48038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становка-шаурма-ГАЗ колла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8" y="2006353"/>
            <a:ext cx="4229447" cy="393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CustomShape 1"/>
          <p:cNvSpPr/>
          <p:nvPr/>
        </p:nvSpPr>
        <p:spPr>
          <a:xfrm>
            <a:off x="368028" y="1105826"/>
            <a:ext cx="8775972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spc="-1" dirty="0" smtClean="0">
                <a:latin typeface="Arial"/>
              </a:rPr>
              <a:t>Установки</a:t>
            </a:r>
            <a:r>
              <a:rPr lang="ru-RU" sz="28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800" b="1" spc="-1" dirty="0" smtClean="0">
                <a:solidFill>
                  <a:srgbClr val="FF0000"/>
                </a:solidFill>
                <a:latin typeface="Arial"/>
              </a:rPr>
              <a:t>ШАУРМА</a:t>
            </a:r>
            <a:r>
              <a:rPr lang="ru-RU" sz="28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800" b="1" spc="-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газовые</a:t>
            </a:r>
            <a:r>
              <a:rPr lang="ru-RU" sz="28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800" b="1" spc="-1" dirty="0" smtClean="0">
                <a:solidFill>
                  <a:srgbClr val="FF0000"/>
                </a:solidFill>
                <a:latin typeface="Arial"/>
              </a:rPr>
              <a:t>5 ПОКОЛЕНИЯ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2411280" y="405360"/>
            <a:ext cx="3096360" cy="50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профессиональное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кухонное оборудование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8505644"/>
              </p:ext>
            </p:extLst>
          </p:nvPr>
        </p:nvGraphicFramePr>
        <p:xfrm>
          <a:off x="4676999" y="1676175"/>
          <a:ext cx="4187355" cy="44691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187355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"/>
                      </a:pPr>
                      <a:r>
                        <a:rPr lang="ru-RU" sz="1100" b="1" dirty="0">
                          <a:effectLst/>
                        </a:rPr>
                        <a:t>Контроль пламени автоматически отключает подачу газа при полном угасании пламени</a:t>
                      </a:r>
                    </a:p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"/>
                      </a:pPr>
                      <a:r>
                        <a:rPr lang="ru-RU" sz="1100" b="1" dirty="0">
                          <a:effectLst/>
                        </a:rPr>
                        <a:t>Специальные беспламенные горелки не гаснут при порывах ветра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"/>
                      </a:pPr>
                      <a:r>
                        <a:rPr lang="ru-RU" sz="1100" b="1" dirty="0" err="1">
                          <a:effectLst/>
                        </a:rPr>
                        <a:t>Нихромовая</a:t>
                      </a:r>
                      <a:r>
                        <a:rPr lang="ru-RU" sz="1100" b="1" dirty="0">
                          <a:effectLst/>
                        </a:rPr>
                        <a:t> сетка горелок позволяет добиться равномерности пламени и обеспечивает автоматический </a:t>
                      </a:r>
                      <a:r>
                        <a:rPr lang="ru-RU" sz="1100" b="1" dirty="0" err="1">
                          <a:effectLst/>
                        </a:rPr>
                        <a:t>поджиг</a:t>
                      </a:r>
                      <a:r>
                        <a:rPr lang="ru-RU" sz="1100" b="1" dirty="0">
                          <a:effectLst/>
                        </a:rPr>
                        <a:t> при кратковременном угасании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"/>
                      </a:pPr>
                      <a:r>
                        <a:rPr lang="ru-RU" sz="1100" b="1" dirty="0">
                          <a:effectLst/>
                        </a:rPr>
                        <a:t>Независимое включение и регулировка пламени горелок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"/>
                      </a:pPr>
                      <a:r>
                        <a:rPr lang="ru-RU" sz="1100" b="1" dirty="0">
                          <a:effectLst/>
                        </a:rPr>
                        <a:t>Регулировка расстояния между ножом и горелками позволяет подобрать оптимальный режим приготовления продукта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"/>
                      </a:pPr>
                      <a:r>
                        <a:rPr lang="ru-RU" sz="1100" b="1" dirty="0">
                          <a:effectLst/>
                        </a:rPr>
                        <a:t>Установка может оснащаться ручным или электрическим </a:t>
                      </a:r>
                      <a:r>
                        <a:rPr lang="ru-RU" sz="1100" b="1" dirty="0" smtClean="0">
                          <a:effectLst/>
                        </a:rPr>
                        <a:t>приводом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"/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Wingdings"/>
                        <a:buChar char=""/>
                        <a:tabLst/>
                        <a:defRPr/>
                      </a:pPr>
                      <a:r>
                        <a:rPr lang="ru-RU" sz="1100" b="1" baseline="0" dirty="0" smtClean="0">
                          <a:effectLst/>
                        </a:rPr>
                        <a:t>Внутренняя газовая фурнитура выполнена из медных трубок</a:t>
                      </a:r>
                      <a:r>
                        <a:rPr lang="en-US" sz="1100" b="1" baseline="0" dirty="0" smtClean="0">
                          <a:effectLst/>
                        </a:rPr>
                        <a:t>, </a:t>
                      </a:r>
                      <a:r>
                        <a:rPr lang="ru-RU" sz="1100" b="1" baseline="0" dirty="0" smtClean="0">
                          <a:effectLst/>
                        </a:rPr>
                        <a:t>что исключает утечку газа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"/>
                      </a:pPr>
                      <a:endParaRPr lang="ru-RU" sz="13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"/>
                      </a:pP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14300" marR="114300" marT="0" marB="0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165503"/>
            <a:ext cx="80648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rgbClr val="FF0000"/>
                </a:solidFill>
              </a:rPr>
              <a:t>работает от баллона со сжиженным газом по ГОСТ 20448-90 и предназначена для эксплуатации в помещении (при условии гарантированного проветривания и наличии вытяжной вентиляции), или на открытом воздухе (при условии защиты установки от ветра и попадания на нее атмосферных осадков). </a:t>
            </a:r>
            <a:endParaRPr lang="ru-RU" sz="1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352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6481" y="1492643"/>
            <a:ext cx="8775972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800" spc="-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2411280" y="405360"/>
            <a:ext cx="3096360" cy="50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профессиональное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кухонное оборудование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285524" y="5346616"/>
            <a:ext cx="1467637" cy="78789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8667560"/>
              </p:ext>
            </p:extLst>
          </p:nvPr>
        </p:nvGraphicFramePr>
        <p:xfrm>
          <a:off x="467544" y="1268760"/>
          <a:ext cx="8424936" cy="5130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8406"/>
                <a:gridCol w="4759917"/>
                <a:gridCol w="1106613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Характеристики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Цена </a:t>
                      </a:r>
                      <a:r>
                        <a:rPr lang="ru-RU" sz="1400" dirty="0">
                          <a:effectLst/>
                        </a:rPr>
                        <a:t>розница с НДС, руб.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0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Установка  Шаурма-2-Газ-05-Н (с руч. приводом)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475х690х975 мм, 2 горелки, </a:t>
                      </a:r>
                      <a:r>
                        <a:rPr lang="ru-RU" sz="1400" dirty="0" err="1">
                          <a:effectLst/>
                        </a:rPr>
                        <a:t>экв</a:t>
                      </a:r>
                      <a:r>
                        <a:rPr lang="ru-RU" sz="1400" dirty="0">
                          <a:effectLst/>
                        </a:rPr>
                        <a:t>. эл. мощность 7,3 кВт, вес одновременно приготовляемого мяса 20 кг, </a:t>
                      </a:r>
                      <a:r>
                        <a:rPr lang="ru-RU" sz="1400" dirty="0" smtClean="0">
                          <a:effectLst/>
                        </a:rPr>
                        <a:t>корпус </a:t>
                      </a:r>
                      <a:r>
                        <a:rPr lang="ru-RU" sz="1400" dirty="0">
                          <a:effectLst/>
                        </a:rPr>
                        <a:t>AISI430, ручной привод, </a:t>
                      </a:r>
                      <a:r>
                        <a:rPr lang="ru-RU" sz="1400" dirty="0" err="1">
                          <a:effectLst/>
                        </a:rPr>
                        <a:t>газконтроль</a:t>
                      </a:r>
                      <a:r>
                        <a:rPr lang="ru-RU" sz="1400" dirty="0">
                          <a:effectLst/>
                        </a:rPr>
                        <a:t> на каждой горелке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28 500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0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Установка  Шаурма-2-Газ-05-Оц (с руч. приводом)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475х690х975 мм, 2 горелки, </a:t>
                      </a:r>
                      <a:r>
                        <a:rPr lang="ru-RU" sz="1400" dirty="0" err="1">
                          <a:effectLst/>
                        </a:rPr>
                        <a:t>экв</a:t>
                      </a:r>
                      <a:r>
                        <a:rPr lang="ru-RU" sz="1400" dirty="0">
                          <a:effectLst/>
                        </a:rPr>
                        <a:t>. эл. мощность 7,3 кВт, вес одновременно приготовляемого мяса 20 кг, </a:t>
                      </a:r>
                      <a:r>
                        <a:rPr lang="ru-RU" sz="1400" dirty="0" smtClean="0">
                          <a:effectLst/>
                        </a:rPr>
                        <a:t>корпус </a:t>
                      </a:r>
                      <a:r>
                        <a:rPr lang="ru-RU" sz="1400" dirty="0" err="1">
                          <a:effectLst/>
                        </a:rPr>
                        <a:t>оцинк</a:t>
                      </a:r>
                      <a:r>
                        <a:rPr lang="ru-RU" sz="1400" dirty="0">
                          <a:effectLst/>
                        </a:rPr>
                        <a:t>. сталь, ручной привод, </a:t>
                      </a:r>
                      <a:r>
                        <a:rPr lang="ru-RU" sz="1400" dirty="0" err="1">
                          <a:effectLst/>
                        </a:rPr>
                        <a:t>газконтроль</a:t>
                      </a:r>
                      <a:r>
                        <a:rPr lang="ru-RU" sz="1400" dirty="0">
                          <a:effectLst/>
                        </a:rPr>
                        <a:t> на каждой горелке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24 950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0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Установка  Шаурма-3-Газ-05-Н (с руч. приводом)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475х690х1270 мм, 3 горелки, </a:t>
                      </a:r>
                      <a:r>
                        <a:rPr lang="ru-RU" sz="1400" dirty="0" err="1">
                          <a:effectLst/>
                        </a:rPr>
                        <a:t>экв</a:t>
                      </a:r>
                      <a:r>
                        <a:rPr lang="ru-RU" sz="1400" dirty="0">
                          <a:effectLst/>
                        </a:rPr>
                        <a:t>. эл. мощность 11 кВт, вес одновременно приготовляемого мяса 30 кг, </a:t>
                      </a:r>
                      <a:r>
                        <a:rPr lang="ru-RU" sz="1400" dirty="0" smtClean="0">
                          <a:effectLst/>
                        </a:rPr>
                        <a:t>корпус </a:t>
                      </a:r>
                      <a:r>
                        <a:rPr lang="ru-RU" sz="1400" dirty="0">
                          <a:effectLst/>
                        </a:rPr>
                        <a:t>AISI430, ручной привод, </a:t>
                      </a:r>
                      <a:r>
                        <a:rPr lang="ru-RU" sz="1400" dirty="0" err="1">
                          <a:effectLst/>
                        </a:rPr>
                        <a:t>газконтроль</a:t>
                      </a:r>
                      <a:r>
                        <a:rPr lang="ru-RU" sz="1400" dirty="0">
                          <a:effectLst/>
                        </a:rPr>
                        <a:t> на каждой горелке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39 500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0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Установка  Шаурма-3-Газ-05-Оц (с руч. приводом)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475х690х1270 мм, 3 горелки, </a:t>
                      </a:r>
                      <a:r>
                        <a:rPr lang="ru-RU" sz="1400" dirty="0" err="1">
                          <a:effectLst/>
                        </a:rPr>
                        <a:t>экв</a:t>
                      </a:r>
                      <a:r>
                        <a:rPr lang="ru-RU" sz="1400" dirty="0">
                          <a:effectLst/>
                        </a:rPr>
                        <a:t>. эл. мощность 11 кВт, вес одновременно приготовляемого мяса 30 кг, </a:t>
                      </a:r>
                      <a:r>
                        <a:rPr lang="ru-RU" sz="1400" dirty="0" smtClean="0">
                          <a:effectLst/>
                        </a:rPr>
                        <a:t>корпус </a:t>
                      </a:r>
                      <a:r>
                        <a:rPr lang="ru-RU" sz="1400" dirty="0" err="1">
                          <a:effectLst/>
                        </a:rPr>
                        <a:t>оцинк</a:t>
                      </a:r>
                      <a:r>
                        <a:rPr lang="ru-RU" sz="1400" dirty="0">
                          <a:effectLst/>
                        </a:rPr>
                        <a:t> сталь, ручной привод, </a:t>
                      </a:r>
                      <a:r>
                        <a:rPr lang="ru-RU" sz="1400" dirty="0" err="1">
                          <a:effectLst/>
                        </a:rPr>
                        <a:t>газконтроль</a:t>
                      </a:r>
                      <a:r>
                        <a:rPr lang="ru-RU" sz="1400" dirty="0">
                          <a:effectLst/>
                        </a:rPr>
                        <a:t> на каждой горелке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35 150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93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Электропривод к установке </a:t>
                      </a:r>
                      <a:r>
                        <a:rPr lang="ru-RU" sz="1400" dirty="0" err="1">
                          <a:effectLst/>
                        </a:rPr>
                        <a:t>Шаурма</a:t>
                      </a:r>
                      <a:r>
                        <a:rPr lang="ru-RU" sz="1400" dirty="0">
                          <a:effectLst/>
                        </a:rPr>
                        <a:t> ЭПШ-01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установок </a:t>
                      </a:r>
                      <a:r>
                        <a:rPr lang="ru-RU" sz="1400" dirty="0" err="1">
                          <a:effectLst/>
                        </a:rPr>
                        <a:t>Шаурма</a:t>
                      </a:r>
                      <a:r>
                        <a:rPr lang="ru-RU" sz="1400" dirty="0">
                          <a:effectLst/>
                        </a:rPr>
                        <a:t> 05-го поколения, 220 В, 0.012 кВт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7 640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CustomShape 1"/>
          <p:cNvSpPr/>
          <p:nvPr/>
        </p:nvSpPr>
        <p:spPr>
          <a:xfrm>
            <a:off x="368028" y="692696"/>
            <a:ext cx="8775972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spc="-1" dirty="0" smtClean="0">
                <a:latin typeface="Arial"/>
              </a:rPr>
              <a:t>Установки</a:t>
            </a:r>
            <a:r>
              <a:rPr lang="ru-RU" sz="28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800" b="1" spc="-1" dirty="0" smtClean="0">
                <a:solidFill>
                  <a:srgbClr val="FF0000"/>
                </a:solidFill>
                <a:latin typeface="Arial"/>
              </a:rPr>
              <a:t>ШАУРМА</a:t>
            </a:r>
            <a:r>
              <a:rPr lang="ru-RU" sz="28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800" b="1" spc="-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газовые</a:t>
            </a:r>
            <a:r>
              <a:rPr lang="ru-RU" sz="28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800" b="1" spc="-1" dirty="0" smtClean="0">
                <a:solidFill>
                  <a:srgbClr val="FF0000"/>
                </a:solidFill>
                <a:latin typeface="Arial"/>
              </a:rPr>
              <a:t>5 ПОКОЛЕНИЯ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0036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:\Сбыт\ОТДЕЛ ПРОДАЖ восстановленный 2\_РЕКЛАМА\_ДИСК 2017-2018\ФОТО ОБОРУДОВАНИЯ 2019\5. ОБОРУДОВАНИЕ ДЛЯ ФАСТ-ФУД ATESY\ОБОРУДОВАНИЕ ДЛЯ ФАСТ-ФУД ATESY®\шаурма с электроприводом\шурма-4-эл-05-нш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24" y="1397529"/>
            <a:ext cx="4014216" cy="5135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:\Сбыт\ОТДЕЛ ПРОДАЖ восстановленный 2\_РЕКЛАМА\_ДИСК 2017-2018\ФОТО ОБОРУДОВАНИЯ 2019\5. ОБОРУДОВАНИЕ ДЛЯ ФАСТ-ФУД ATESY\ОБОРУДОВАНИЕ ДЛЯ ФАСТ-ФУД ATESY®\шаурма с электроприводом\шурма-2-эл-05-нш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1860087"/>
            <a:ext cx="3064900" cy="447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:\Сбыт\ОТДЕЛ ПРОДАЖ восстановленный 2\_РЕКЛАМА\_ДИСК 2017-2018\ФОТО ОБОРУДОВАНИЯ 2019\5. ОБОРУДОВАНИЕ ДЛЯ ФАСТ-ФУД ATESY\ОБОРУДОВАНИЕ ДЛЯ ФАСТ-ФУД ATESY®\шаурма с электроприводом\шурма-3-эл-05-нш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20" y="1707496"/>
            <a:ext cx="3660336" cy="4710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CustomShape 1"/>
          <p:cNvSpPr/>
          <p:nvPr/>
        </p:nvSpPr>
        <p:spPr>
          <a:xfrm>
            <a:off x="269999" y="1198288"/>
            <a:ext cx="9117367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1" spc="-1" dirty="0" smtClean="0">
                <a:latin typeface="Arial"/>
              </a:rPr>
              <a:t>Установки</a:t>
            </a:r>
            <a:r>
              <a:rPr lang="ru-RU" sz="24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400" b="1" spc="-1" dirty="0" smtClean="0">
                <a:solidFill>
                  <a:srgbClr val="FF0000"/>
                </a:solidFill>
                <a:latin typeface="Arial"/>
              </a:rPr>
              <a:t>ШАУРМА</a:t>
            </a:r>
            <a:r>
              <a:rPr lang="ru-RU" sz="24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400" b="1" spc="-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электрические </a:t>
            </a:r>
            <a:r>
              <a:rPr lang="ru-RU" sz="24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400" b="1" spc="-1" dirty="0" smtClean="0">
                <a:solidFill>
                  <a:srgbClr val="FF0000"/>
                </a:solidFill>
                <a:latin typeface="Arial"/>
              </a:rPr>
              <a:t>5 ПОКОЛЕНИЯ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2411280" y="405360"/>
            <a:ext cx="3096360" cy="50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профессиональное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кухонное оборудование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280" y="6348104"/>
            <a:ext cx="2653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Шаурма</a:t>
            </a:r>
            <a:r>
              <a:rPr lang="ru-RU" b="1" dirty="0" smtClean="0"/>
              <a:t> 2-Эл-05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34456" y="6333027"/>
            <a:ext cx="2653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Шаурма</a:t>
            </a:r>
            <a:r>
              <a:rPr lang="ru-RU" b="1" dirty="0" smtClean="0"/>
              <a:t> 4-Эл-05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41468" y="6348104"/>
            <a:ext cx="2653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Шаурма</a:t>
            </a:r>
            <a:r>
              <a:rPr lang="ru-RU" b="1" dirty="0" smtClean="0"/>
              <a:t> 3-Эл-05</a:t>
            </a:r>
            <a:endParaRPr lang="ru-RU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5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84191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M:\Сбыт\ОТДЕЛ ПРОДАЖ восстановленный 2\_РЕКЛАМА\_ДИСК 2017-2018\ФОТО ОБОРУДОВАНИЯ 2019\5. ОБОРУДОВАНИЕ ДЛЯ ФАСТ-ФУД ATESY\ОБОРУДОВАНИЕ ДЛЯ ФАСТ-ФУД ATESY®\шаурма с электроприводом\шурма-3-эл-05-н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43" y="1393794"/>
            <a:ext cx="4910184" cy="5345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CustomShape 1"/>
          <p:cNvSpPr/>
          <p:nvPr/>
        </p:nvSpPr>
        <p:spPr>
          <a:xfrm>
            <a:off x="269999" y="1198288"/>
            <a:ext cx="9117367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1" spc="-1" dirty="0" smtClean="0">
                <a:latin typeface="Arial"/>
              </a:rPr>
              <a:t>Установки</a:t>
            </a:r>
            <a:r>
              <a:rPr lang="ru-RU" sz="24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400" b="1" spc="-1" dirty="0" smtClean="0">
                <a:solidFill>
                  <a:srgbClr val="FF0000"/>
                </a:solidFill>
                <a:latin typeface="Arial"/>
              </a:rPr>
              <a:t>ШАУРМА</a:t>
            </a:r>
            <a:r>
              <a:rPr lang="ru-RU" sz="24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400" b="1" spc="-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электрические </a:t>
            </a:r>
            <a:r>
              <a:rPr lang="ru-RU" sz="2400" b="1" spc="-1" dirty="0" smtClean="0">
                <a:solidFill>
                  <a:srgbClr val="FF0000"/>
                </a:solidFill>
                <a:latin typeface="Arial"/>
              </a:rPr>
              <a:t>5 ПОКОЛЕНИЯ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2411280" y="405360"/>
            <a:ext cx="3096360" cy="50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профессиональное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кухонное оборудование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768919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70C0"/>
                </a:solidFill>
              </a:rPr>
              <a:t>Равномерное приготовление продукта обеспечивается за счет: 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</a:rPr>
              <a:t>специальной изогнутой формы </a:t>
            </a:r>
            <a:r>
              <a:rPr lang="ru-RU" sz="1400" b="1" dirty="0" err="1" smtClean="0">
                <a:solidFill>
                  <a:srgbClr val="0070C0"/>
                </a:solidFill>
              </a:rPr>
              <a:t>ТЭНов</a:t>
            </a:r>
            <a:r>
              <a:rPr lang="en-US" sz="1400" b="1" dirty="0" smtClean="0">
                <a:solidFill>
                  <a:srgbClr val="0070C0"/>
                </a:solidFill>
              </a:rPr>
              <a:t>;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fontAlgn="base"/>
            <a:endParaRPr lang="ru-RU" sz="1400" b="1" dirty="0" smtClean="0">
              <a:solidFill>
                <a:srgbClr val="0070C0"/>
              </a:solidFill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</a:rPr>
              <a:t>оптимальной </a:t>
            </a:r>
            <a:r>
              <a:rPr lang="ru-RU" sz="1400" b="1" dirty="0">
                <a:solidFill>
                  <a:srgbClr val="0070C0"/>
                </a:solidFill>
              </a:rPr>
              <a:t>скорости вращения ножа;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285750" indent="-285750" fontAlgn="base">
              <a:buFont typeface="Wingdings" pitchFamily="2" charset="2"/>
              <a:buChar char="Ø"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</a:rPr>
              <a:t>наличия </a:t>
            </a:r>
            <a:r>
              <a:rPr lang="ru-RU" sz="1400" b="1" dirty="0">
                <a:solidFill>
                  <a:srgbClr val="0070C0"/>
                </a:solidFill>
              </a:rPr>
              <a:t>отражателей </a:t>
            </a:r>
            <a:r>
              <a:rPr lang="ru-RU" sz="1400" b="1" dirty="0" smtClean="0">
                <a:solidFill>
                  <a:srgbClr val="0070C0"/>
                </a:solidFill>
              </a:rPr>
              <a:t>тепла</a:t>
            </a:r>
          </a:p>
          <a:p>
            <a:pPr marL="285750" indent="-285750" fontAlgn="base">
              <a:buFont typeface="Wingdings" pitchFamily="2" charset="2"/>
              <a:buChar char="Ø"/>
            </a:pPr>
            <a:endParaRPr lang="ru-RU" sz="1400" b="1" dirty="0">
              <a:solidFill>
                <a:srgbClr val="0070C0"/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Отдельное включение нагрева каждого </a:t>
            </a:r>
            <a:r>
              <a:rPr lang="ru-RU" sz="1400" b="1" dirty="0" err="1" smtClean="0">
                <a:solidFill>
                  <a:srgbClr val="0070C0"/>
                </a:solidFill>
              </a:rPr>
              <a:t>ТЭНа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endParaRPr lang="ru-RU" sz="1400" b="1" dirty="0">
              <a:solidFill>
                <a:srgbClr val="0070C0"/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Регулировка расстояния между ножом и горелками позволяет подобрать оптимальный режим приготовления </a:t>
            </a:r>
            <a:r>
              <a:rPr lang="ru-RU" sz="1400" b="1" dirty="0" smtClean="0">
                <a:solidFill>
                  <a:srgbClr val="0070C0"/>
                </a:solidFill>
              </a:rPr>
              <a:t>продукта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ru-RU" sz="1400" b="1" dirty="0">
              <a:solidFill>
                <a:srgbClr val="0070C0"/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Защитный козырек препятствует перегреву электропривода, увеличивая срок его </a:t>
            </a:r>
            <a:r>
              <a:rPr lang="ru-RU" sz="1400" b="1" dirty="0" smtClean="0">
                <a:solidFill>
                  <a:srgbClr val="0070C0"/>
                </a:solidFill>
              </a:rPr>
              <a:t>службы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ru-RU" sz="1400" b="1" dirty="0">
              <a:solidFill>
                <a:srgbClr val="0070C0"/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70C0"/>
                </a:solidFill>
              </a:rPr>
              <a:t>Усиленная </a:t>
            </a:r>
            <a:r>
              <a:rPr lang="ru-RU" sz="1400" b="1" dirty="0">
                <a:solidFill>
                  <a:srgbClr val="0070C0"/>
                </a:solidFill>
              </a:rPr>
              <a:t>нижняя шайба и штанга крепления </a:t>
            </a:r>
            <a:r>
              <a:rPr lang="ru-RU" sz="1400" b="1" dirty="0" smtClean="0">
                <a:solidFill>
                  <a:srgbClr val="0070C0"/>
                </a:solidFill>
              </a:rPr>
              <a:t>ножа обеспечивают долговечность эксплуатации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405898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M:\Сбыт\ОТДЕЛ ПРОДАЖ восстановленный 2\_РЕКЛАМА\_ДИСК 2017-2018\ФОТО ОБОРУДОВАНИЯ 2019\5. ОБОРУДОВАНИЕ ДЛЯ ФАСТ-ФУД ATESY\ОБОРУДОВАНИЕ ДЛЯ ФАСТ-ФУД ATESY®\шаурма с ручным приводом\шурма-2-эл-05-н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052736"/>
            <a:ext cx="3384376" cy="5024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CustomShape 1"/>
          <p:cNvSpPr/>
          <p:nvPr/>
        </p:nvSpPr>
        <p:spPr>
          <a:xfrm>
            <a:off x="323528" y="764704"/>
            <a:ext cx="9117367" cy="1079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1" spc="-1" dirty="0" smtClean="0">
                <a:latin typeface="Arial"/>
              </a:rPr>
              <a:t>Установки</a:t>
            </a:r>
            <a:r>
              <a:rPr lang="ru-RU" sz="24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400" b="1" spc="-1" dirty="0" smtClean="0">
                <a:solidFill>
                  <a:srgbClr val="FF0000"/>
                </a:solidFill>
                <a:latin typeface="Arial"/>
              </a:rPr>
              <a:t>ШАУРМА</a:t>
            </a:r>
            <a:r>
              <a:rPr lang="ru-RU" sz="2400" b="1" spc="-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400" b="1" spc="-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электрические </a:t>
            </a:r>
            <a:r>
              <a:rPr lang="ru-RU" sz="2400" b="1" spc="-1" dirty="0" smtClean="0">
                <a:solidFill>
                  <a:srgbClr val="FF0000"/>
                </a:solidFill>
                <a:latin typeface="Arial"/>
              </a:rPr>
              <a:t>5 ПОКОЛЕНИЯ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2411280" y="405360"/>
            <a:ext cx="3096360" cy="50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профессиональное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кухонное оборудование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563180"/>
              </p:ext>
            </p:extLst>
          </p:nvPr>
        </p:nvGraphicFramePr>
        <p:xfrm>
          <a:off x="269998" y="1412776"/>
          <a:ext cx="6174209" cy="4853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723"/>
                <a:gridCol w="1925486"/>
              </a:tblGrid>
              <a:tr h="959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установок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05-го поколения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Цена розница с НДС20%, руб.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</a:tr>
              <a:tr h="59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Установка Шаурма-2-Эл-05-Н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(с </a:t>
                      </a:r>
                      <a:r>
                        <a:rPr lang="ru-RU" sz="1600" dirty="0" err="1">
                          <a:effectLst/>
                        </a:rPr>
                        <a:t>руч</a:t>
                      </a:r>
                      <a:r>
                        <a:rPr lang="ru-RU" sz="1600" dirty="0">
                          <a:effectLst/>
                        </a:rPr>
                        <a:t>. приводом)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20 570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</a:tr>
              <a:tr h="59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Установка Шаурма-2-Эл-05-Оц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(с </a:t>
                      </a:r>
                      <a:r>
                        <a:rPr lang="ru-RU" sz="1600" dirty="0" err="1">
                          <a:effectLst/>
                        </a:rPr>
                        <a:t>руч</a:t>
                      </a:r>
                      <a:r>
                        <a:rPr lang="ru-RU" sz="1600" dirty="0">
                          <a:effectLst/>
                        </a:rPr>
                        <a:t>. приводом)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16 930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</a:tr>
              <a:tr h="59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Установка Шаурма-3-Эл-05-Н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(с </a:t>
                      </a:r>
                      <a:r>
                        <a:rPr lang="ru-RU" sz="1600" dirty="0" err="1">
                          <a:effectLst/>
                        </a:rPr>
                        <a:t>руч</a:t>
                      </a:r>
                      <a:r>
                        <a:rPr lang="ru-RU" sz="1600" dirty="0">
                          <a:effectLst/>
                        </a:rPr>
                        <a:t>. приводом)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25 760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</a:tr>
              <a:tr h="59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Установка Шаурма-3-Эл-05-Оц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(с </a:t>
                      </a:r>
                      <a:r>
                        <a:rPr lang="ru-RU" sz="1600" dirty="0" err="1">
                          <a:effectLst/>
                        </a:rPr>
                        <a:t>руч</a:t>
                      </a:r>
                      <a:r>
                        <a:rPr lang="ru-RU" sz="1600" dirty="0">
                          <a:effectLst/>
                        </a:rPr>
                        <a:t>. приводом)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19 700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</a:tr>
              <a:tr h="59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Установка Шаурма-4-Эл-05-Н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(с </a:t>
                      </a:r>
                      <a:r>
                        <a:rPr lang="ru-RU" sz="1600" dirty="0" err="1">
                          <a:effectLst/>
                        </a:rPr>
                        <a:t>руч</a:t>
                      </a:r>
                      <a:r>
                        <a:rPr lang="ru-RU" sz="1600" dirty="0">
                          <a:effectLst/>
                        </a:rPr>
                        <a:t>. приводом)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30 450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</a:tr>
              <a:tr h="59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Установка Шаурма-4-Эл-05-Оц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(с </a:t>
                      </a:r>
                      <a:r>
                        <a:rPr lang="ru-RU" sz="1600" dirty="0" err="1">
                          <a:effectLst/>
                        </a:rPr>
                        <a:t>руч</a:t>
                      </a:r>
                      <a:r>
                        <a:rPr lang="ru-RU" sz="1600" dirty="0">
                          <a:effectLst/>
                        </a:rPr>
                        <a:t>. приводом)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29 040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</a:tr>
              <a:tr h="299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Электропривод к установке Шаурма ЭПШ-01</a:t>
                      </a:r>
                      <a:endParaRPr lang="ru-RU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7 640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0197" marR="50197" marT="0" marB="0" anchor="ctr"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968643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ЧЕБУРЕЧНИЦЫ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14338" name="Picture 2" descr="https://atesy.ru/upload/iblock/288/CHeburechnitsa-EV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528392" cy="352839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43608" y="5373216"/>
            <a:ext cx="1937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FF"/>
                </a:solidFill>
                <a:ea typeface="Dotum" pitchFamily="34" charset="-127"/>
              </a:rPr>
              <a:t>Чебуречница-ЕВРО</a:t>
            </a:r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(16-20 </a:t>
            </a:r>
            <a:r>
              <a:rPr lang="ru-RU" sz="1600" b="1" dirty="0" err="1" smtClean="0">
                <a:solidFill>
                  <a:srgbClr val="0000FF"/>
                </a:solidFill>
                <a:ea typeface="Dotum" pitchFamily="34" charset="-127"/>
              </a:rPr>
              <a:t>шт</a:t>
            </a:r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/ч)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1772816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Ванна представляет собой нержавеющую </a:t>
            </a:r>
            <a:r>
              <a:rPr lang="ru-RU" b="1" dirty="0" err="1" smtClean="0">
                <a:solidFill>
                  <a:srgbClr val="FF0000"/>
                </a:solidFill>
              </a:rPr>
              <a:t>гастроемкость</a:t>
            </a:r>
            <a:r>
              <a:rPr lang="ru-RU" b="1" dirty="0" smtClean="0">
                <a:solidFill>
                  <a:srgbClr val="FF0000"/>
                </a:solidFill>
              </a:rPr>
              <a:t> GN-1/1 глубиной 150 мм.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Специальная решетка в ванне препятствует пригоранию продукта на </a:t>
            </a:r>
            <a:r>
              <a:rPr lang="ru-RU" b="1" dirty="0" err="1" smtClean="0">
                <a:solidFill>
                  <a:srgbClr val="FF0000"/>
                </a:solidFill>
              </a:rPr>
              <a:t>ТЭНе</a:t>
            </a:r>
            <a:endParaRPr lang="ru-RU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Блок управления легко снимается с ванны, что обеспечивает простоту санитарно-гигиенической очистки изделия</a:t>
            </a:r>
          </a:p>
          <a:p>
            <a:pPr fontAlgn="base"/>
            <a:endParaRPr lang="ru-RU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Ванна имеет маркировку уровня масла (</a:t>
            </a:r>
            <a:r>
              <a:rPr lang="ru-RU" b="1" dirty="0" err="1" smtClean="0">
                <a:solidFill>
                  <a:srgbClr val="FF0000"/>
                </a:solidFill>
              </a:rPr>
              <a:t>max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min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 кран для слива масла.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Терморегулятор поддерживает в ванне заданную температуру масла +50°С…+190°С.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endParaRPr lang="ru-RU" sz="1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88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44034" name="Picture 2" descr="https://atesy.ru/upload/iblock/cee/CHeburechnitsa_mini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055268" cy="30552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1520" y="1556792"/>
            <a:ext cx="3359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FF"/>
                </a:solidFill>
                <a:ea typeface="Dotum" pitchFamily="34" charset="-127"/>
              </a:rPr>
              <a:t>Чебуречница</a:t>
            </a:r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 - мини М (16-20 </a:t>
            </a:r>
            <a:r>
              <a:rPr lang="ru-RU" sz="1600" b="1" dirty="0" err="1" smtClean="0">
                <a:solidFill>
                  <a:srgbClr val="0000FF"/>
                </a:solidFill>
                <a:ea typeface="Dotum" pitchFamily="34" charset="-127"/>
              </a:rPr>
              <a:t>шт</a:t>
            </a:r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/ч)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926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ЧЕБУРЕЧНИЦЫ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1340768"/>
            <a:ext cx="4572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sz="1400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Специальный поддон для выкладки готового продукта имеет отверстие для стекания масла обратно в ванну (М и мини-М)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</a:rPr>
              <a:t>что уменьшает расход масла при работе аппарата</a:t>
            </a:r>
          </a:p>
          <a:p>
            <a:pPr fontAlgn="base">
              <a:buFont typeface="Wingdings" pitchFamily="2" charset="2"/>
              <a:buChar char="ü"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Аппарат оснащен краном для слива масла (М и мини-М)</a:t>
            </a:r>
          </a:p>
          <a:p>
            <a:pPr fontAlgn="base">
              <a:buFont typeface="Wingdings" pitchFamily="2" charset="2"/>
              <a:buChar char="ü"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Специальная нержавеющая решетка, закрывающая ТЭН, исключает контакт чебуреков и </a:t>
            </a:r>
            <a:r>
              <a:rPr lang="ru-RU" sz="1600" b="1" dirty="0" err="1" smtClean="0">
                <a:solidFill>
                  <a:srgbClr val="FF0000"/>
                </a:solidFill>
              </a:rPr>
              <a:t>ТЭНа</a:t>
            </a:r>
            <a:r>
              <a:rPr lang="ru-RU" sz="1600" b="1" dirty="0" smtClean="0">
                <a:solidFill>
                  <a:srgbClr val="FF0000"/>
                </a:solidFill>
              </a:rPr>
              <a:t>, тем самым предотвращая подгорание продукта.</a:t>
            </a:r>
          </a:p>
          <a:p>
            <a:pPr fontAlgn="base">
              <a:buFont typeface="Wingdings" pitchFamily="2" charset="2"/>
              <a:buChar char="ü"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 В комплекте поставляется кулинарный пинцет для переворачивания и выкладки чебуреков (для всех модификаций).</a:t>
            </a:r>
          </a:p>
          <a:p>
            <a:pPr fontAlgn="base">
              <a:buFont typeface="Wingdings" pitchFamily="2" charset="2"/>
              <a:buChar char="ü"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Ванна - сварная (мини-М – 16 л.</a:t>
            </a:r>
            <a:r>
              <a:rPr lang="en-US" sz="1600" b="1" dirty="0" smtClean="0">
                <a:solidFill>
                  <a:srgbClr val="FF0000"/>
                </a:solidFill>
              </a:rPr>
              <a:t>; </a:t>
            </a:r>
            <a:r>
              <a:rPr lang="ru-RU" sz="1600" b="1" dirty="0" smtClean="0">
                <a:solidFill>
                  <a:srgbClr val="FF0000"/>
                </a:solidFill>
              </a:rPr>
              <a:t>М – 23 л.)</a:t>
            </a:r>
          </a:p>
        </p:txBody>
      </p:sp>
      <p:pic>
        <p:nvPicPr>
          <p:cNvPr id="44036" name="Picture 4" descr="https://atesy.ru/upload/iblock/d3a/CHeburechnitsa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312368" cy="314096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115616" y="4005064"/>
            <a:ext cx="2771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0000FF"/>
                </a:solidFill>
                <a:ea typeface="Dotum" pitchFamily="34" charset="-127"/>
              </a:rPr>
              <a:t>Чебуречница-М</a:t>
            </a:r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 (36-40 </a:t>
            </a:r>
            <a:r>
              <a:rPr lang="ru-RU" sz="1600" b="1" dirty="0" err="1" smtClean="0">
                <a:solidFill>
                  <a:srgbClr val="0000FF"/>
                </a:solidFill>
                <a:ea typeface="Dotum" pitchFamily="34" charset="-127"/>
              </a:rPr>
              <a:t>шт</a:t>
            </a:r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/ч)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5688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atesy.ru/upload/iblock/fa3/Gril-kontaktnyi_U0306-Maestro-G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024336" cy="3024336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83568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Грили </a:t>
            </a:r>
            <a:r>
              <a:rPr lang="ru-RU" sz="4000" b="1" dirty="0" smtClean="0"/>
              <a:t>контактные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МАЭСТРО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484784"/>
            <a:ext cx="4248148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Маэстро ГК-1</a:t>
            </a:r>
            <a:endParaRPr lang="ru-RU" sz="16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9" y="3871428"/>
            <a:ext cx="2397817" cy="20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6093296"/>
            <a:ext cx="4248148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Маэстро ГК-2</a:t>
            </a:r>
            <a:endParaRPr lang="ru-RU" sz="16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1772816"/>
            <a:ext cx="4067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 Плавная регулировка температуры жарочных поверхностей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 Модели с различным сочетанием поверхностей нагрева (гладкая, рифленая)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 Фиксатор верхней жарочной поверхности в открытом состоянии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 Трехсторонний бортик на нижней жарочной поверхности гриля предотвращает загрязнение рабочего места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 Гриль имеет легкосъемный поддон для сбора стекающего с продукта жира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Дополнительно гриль может оснащаться комплектом ограничителей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</a:rPr>
              <a:t>гарантированно обеспечивающих требуемую степень прожарки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Пределы регулирования температуры, °С+50…+250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Работает от сети 220В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54868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ФРИТЮРНИЦЫ </a:t>
            </a:r>
            <a:r>
              <a:rPr lang="en-US" sz="3600" b="1" dirty="0" smtClean="0">
                <a:solidFill>
                  <a:srgbClr val="FF0000"/>
                </a:solidFill>
              </a:rPr>
              <a:t>“</a:t>
            </a:r>
            <a:r>
              <a:rPr lang="ru-RU" sz="3600" b="1" dirty="0" smtClean="0">
                <a:solidFill>
                  <a:srgbClr val="FF0000"/>
                </a:solidFill>
              </a:rPr>
              <a:t>ПАНДА-ЕВРО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s://atesy.ru/upload/iblock/eb8/Elektrofrityurnitsa-Panda_EVRO_1kh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339752" cy="233975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71600" y="1484784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ПАНДА-ЕВРО-1 </a:t>
            </a:r>
          </a:p>
        </p:txBody>
      </p:sp>
      <p:pic>
        <p:nvPicPr>
          <p:cNvPr id="40964" name="Picture 4" descr="https://atesy.ru/upload/iblock/44c/Elektrofrityurnitsa-Panda_EVRO_1kh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2016224" cy="201622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71600" y="4149080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ПАНДА-ЕВРО-1-1/1 </a:t>
            </a:r>
          </a:p>
        </p:txBody>
      </p:sp>
      <p:pic>
        <p:nvPicPr>
          <p:cNvPr id="40966" name="Picture 6" descr="https://atesy.ru/upload/iblock/798/Elektrofrityurnitsa-Panda_EVRO_2kh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76872"/>
            <a:ext cx="2379812" cy="237981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63888" y="2060848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ПАНДА-ЕВРО-2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36096" y="1196752"/>
            <a:ext cx="3419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Компактная, малогабаритная фритюрница настольного исполнения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Сетка фритюрницы выполнена из нержавеющей стали и имеет удобные ручки с «холодной» пластиковой вставкой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Съемные блоки управления дают возможность легко производить санитарно-гигиеническую очистку </a:t>
            </a:r>
            <a:r>
              <a:rPr lang="ru-RU" sz="1600" b="1" dirty="0" err="1" smtClean="0">
                <a:solidFill>
                  <a:srgbClr val="FF0000"/>
                </a:solidFill>
              </a:rPr>
              <a:t>фритюрной</a:t>
            </a:r>
            <a:r>
              <a:rPr lang="ru-RU" sz="1600" b="1" dirty="0" smtClean="0">
                <a:solidFill>
                  <a:srgbClr val="FF0000"/>
                </a:solidFill>
              </a:rPr>
              <a:t> ванны</a:t>
            </a:r>
          </a:p>
          <a:p>
            <a:pPr fontAlgn="base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FF0000"/>
                </a:solidFill>
              </a:rPr>
              <a:t>“</a:t>
            </a:r>
            <a:r>
              <a:rPr lang="ru-RU" sz="1600" b="1" dirty="0" smtClean="0">
                <a:solidFill>
                  <a:srgbClr val="FF0000"/>
                </a:solidFill>
              </a:rPr>
              <a:t>ПАНДА-ЕВРО</a:t>
            </a:r>
            <a:r>
              <a:rPr lang="en-US" sz="1600" b="1" dirty="0" smtClean="0">
                <a:solidFill>
                  <a:srgbClr val="FF0000"/>
                </a:solidFill>
              </a:rPr>
              <a:t>”</a:t>
            </a:r>
            <a:r>
              <a:rPr lang="ru-RU" sz="1600" b="1" dirty="0" smtClean="0">
                <a:solidFill>
                  <a:srgbClr val="FF0000"/>
                </a:solidFill>
              </a:rPr>
              <a:t> – рассчитана под установку </a:t>
            </a:r>
            <a:r>
              <a:rPr lang="ru-RU" sz="1600" b="1" dirty="0" err="1" smtClean="0">
                <a:solidFill>
                  <a:srgbClr val="FF0000"/>
                </a:solidFill>
              </a:rPr>
              <a:t>гастроемкостей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GN 1/2; GN  1/3  </a:t>
            </a:r>
            <a:r>
              <a:rPr lang="ru-RU" sz="1600" b="1" dirty="0" smtClean="0">
                <a:solidFill>
                  <a:srgbClr val="FF0000"/>
                </a:solidFill>
              </a:rPr>
              <a:t>глубиной 200 мм.</a:t>
            </a:r>
          </a:p>
          <a:p>
            <a:pPr fontAlgn="base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FF0000"/>
                </a:solidFill>
              </a:rPr>
              <a:t>“</a:t>
            </a:r>
            <a:r>
              <a:rPr lang="ru-RU" sz="1600" b="1" dirty="0" smtClean="0">
                <a:solidFill>
                  <a:srgbClr val="FF0000"/>
                </a:solidFill>
              </a:rPr>
              <a:t>ПАНДА-ЕВРО-Э</a:t>
            </a:r>
            <a:r>
              <a:rPr lang="en-US" sz="1600" b="1" dirty="0" smtClean="0">
                <a:solidFill>
                  <a:srgbClr val="FF0000"/>
                </a:solidFill>
              </a:rPr>
              <a:t>”</a:t>
            </a:r>
            <a:r>
              <a:rPr lang="ru-RU" sz="1600" b="1" dirty="0" smtClean="0">
                <a:solidFill>
                  <a:srgbClr val="FF0000"/>
                </a:solidFill>
              </a:rPr>
              <a:t> – под г/е глубиной 150 мм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Ванна представляет собой нержавеющую </a:t>
            </a:r>
            <a:r>
              <a:rPr lang="ru-RU" sz="1600" b="1" dirty="0" err="1" smtClean="0">
                <a:solidFill>
                  <a:srgbClr val="FF0000"/>
                </a:solidFill>
              </a:rPr>
              <a:t>гастроемкость</a:t>
            </a:r>
            <a:r>
              <a:rPr lang="ru-RU" sz="1600" b="1" dirty="0" smtClean="0">
                <a:solidFill>
                  <a:srgbClr val="FF0000"/>
                </a:solidFill>
              </a:rPr>
              <a:t> GN. Она имеет маркировку уровня масла (</a:t>
            </a:r>
            <a:r>
              <a:rPr lang="ru-RU" sz="1600" b="1" dirty="0" err="1" smtClean="0">
                <a:solidFill>
                  <a:srgbClr val="FF0000"/>
                </a:solidFill>
              </a:rPr>
              <a:t>max</a:t>
            </a:r>
            <a:r>
              <a:rPr lang="ru-RU" sz="1600" b="1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 err="1" smtClean="0">
                <a:solidFill>
                  <a:srgbClr val="FF0000"/>
                </a:solidFill>
              </a:rPr>
              <a:t>min</a:t>
            </a:r>
            <a:r>
              <a:rPr lang="ru-RU" sz="1600" b="1" dirty="0" smtClean="0">
                <a:solidFill>
                  <a:srgbClr val="FF0000"/>
                </a:solidFill>
              </a:rPr>
              <a:t>).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Сверху ванна закрывается крышкой.</a:t>
            </a:r>
          </a:p>
          <a:p>
            <a:pPr fontAlgn="base"/>
            <a:endParaRPr lang="ru-RU" sz="1600" dirty="0" smtClean="0"/>
          </a:p>
          <a:p>
            <a:pPr fontAlgn="base"/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Терморегулятор поддерживает в ванне заданную температуру масла +50°С…+190°С.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88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Блинные аппараты</a:t>
            </a:r>
            <a:r>
              <a:rPr lang="en-US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МАСЛЕНИЦА электрические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14" name="Picture 2" descr="Блинный аппарат БА-2-400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398439" cy="222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Блинный аппарат БА-1-400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547596" cy="23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Одноконфорочный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БА-1/2.5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ru-RU" b="1" dirty="0" smtClean="0">
                <a:solidFill>
                  <a:srgbClr val="FF0000"/>
                </a:solidFill>
              </a:rPr>
              <a:t>БА-1-400-02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59492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Двухконфорочный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БА-2/5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ru-RU" b="1" dirty="0" smtClean="0">
                <a:solidFill>
                  <a:srgbClr val="FF0000"/>
                </a:solidFill>
              </a:rPr>
              <a:t>БА-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-400-02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340768"/>
            <a:ext cx="82730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00FF"/>
                </a:solidFill>
              </a:rPr>
              <a:t>Жарочная поверхность из термостойкого чугуна гарантирует  </a:t>
            </a:r>
            <a:r>
              <a:rPr lang="ru-RU" sz="1500" dirty="0">
                <a:solidFill>
                  <a:srgbClr val="0000FF"/>
                </a:solidFill>
              </a:rPr>
              <a:t>качественное и равномерное поджаривание блинов по всей </a:t>
            </a:r>
            <a:r>
              <a:rPr lang="ru-RU" sz="1500" dirty="0" smtClean="0">
                <a:solidFill>
                  <a:srgbClr val="0000FF"/>
                </a:solidFill>
              </a:rPr>
              <a:t>поверхности</a:t>
            </a:r>
            <a:r>
              <a:rPr lang="en-US" sz="1500" dirty="0" smtClean="0">
                <a:solidFill>
                  <a:srgbClr val="0000FF"/>
                </a:solidFill>
              </a:rPr>
              <a:t>;</a:t>
            </a:r>
            <a:endParaRPr lang="ru-RU" sz="1500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00FF"/>
                </a:solidFill>
              </a:rPr>
              <a:t>Жарочная </a:t>
            </a:r>
            <a:r>
              <a:rPr lang="ru-RU" sz="1500" dirty="0">
                <a:solidFill>
                  <a:srgbClr val="0000FF"/>
                </a:solidFill>
              </a:rPr>
              <a:t>поверхность из термостойкого чугуна </a:t>
            </a:r>
            <a:r>
              <a:rPr lang="ru-RU" sz="1500" dirty="0" smtClean="0">
                <a:solidFill>
                  <a:srgbClr val="0000FF"/>
                </a:solidFill>
              </a:rPr>
              <a:t>имеет высокие антипригарные свойства и устойчивость к механическим повреждениям</a:t>
            </a:r>
            <a:r>
              <a:rPr lang="en-US" sz="1500" dirty="0" smtClean="0">
                <a:solidFill>
                  <a:srgbClr val="0000FF"/>
                </a:solidFill>
              </a:rPr>
              <a:t>;</a:t>
            </a:r>
            <a:endParaRPr lang="ru-RU" sz="1500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00FF"/>
                </a:solidFill>
              </a:rPr>
              <a:t>Конфорки диаметром 360 и 400 мм</a:t>
            </a:r>
            <a:r>
              <a:rPr lang="en-US" sz="1500" dirty="0" smtClean="0">
                <a:solidFill>
                  <a:srgbClr val="0000FF"/>
                </a:solidFill>
              </a:rPr>
              <a:t>;</a:t>
            </a:r>
            <a:endParaRPr lang="ru-RU" sz="1500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00FF"/>
                </a:solidFill>
              </a:rPr>
              <a:t>Увеличенные конфорки диаметром 400 мм позволяют готовить большие блины с начинкой</a:t>
            </a:r>
            <a:r>
              <a:rPr lang="en-US" sz="1500" dirty="0" smtClean="0">
                <a:solidFill>
                  <a:srgbClr val="0000FF"/>
                </a:solidFill>
              </a:rPr>
              <a:t>;</a:t>
            </a:r>
            <a:endParaRPr lang="ru-RU" sz="1500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>
                <a:solidFill>
                  <a:srgbClr val="0000FF"/>
                </a:solidFill>
              </a:rPr>
              <a:t>Края конфорок имеют </a:t>
            </a:r>
            <a:r>
              <a:rPr lang="ru-RU" sz="1500" dirty="0" err="1" smtClean="0">
                <a:solidFill>
                  <a:srgbClr val="0000FF"/>
                </a:solidFill>
              </a:rPr>
              <a:t>скругление</a:t>
            </a:r>
            <a:r>
              <a:rPr lang="en-US" sz="1500" dirty="0" smtClean="0">
                <a:solidFill>
                  <a:srgbClr val="0000FF"/>
                </a:solidFill>
              </a:rPr>
              <a:t>, </a:t>
            </a:r>
            <a:r>
              <a:rPr lang="ru-RU" sz="1500" dirty="0" smtClean="0">
                <a:solidFill>
                  <a:srgbClr val="0000FF"/>
                </a:solidFill>
              </a:rPr>
              <a:t>что предотвращает стекание теста с конфорки.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00FF"/>
                </a:solidFill>
              </a:rPr>
              <a:t>Деревянные лопатки  для распределения теста + переворачивания в комплекте с аппаратом.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00FF"/>
                </a:solidFill>
              </a:rPr>
              <a:t>Конструкция аппарата позволяет проводить тщательную гигиеническую обработку всех узлов</a:t>
            </a:r>
            <a:r>
              <a:rPr lang="en-US" sz="1500" dirty="0" smtClean="0">
                <a:solidFill>
                  <a:srgbClr val="0000FF"/>
                </a:solidFill>
              </a:rPr>
              <a:t>, </a:t>
            </a:r>
            <a:r>
              <a:rPr lang="ru-RU" sz="1500" dirty="0" smtClean="0">
                <a:solidFill>
                  <a:srgbClr val="0000FF"/>
                </a:solidFill>
              </a:rPr>
              <a:t>контактирующих с пищевыми продуктами.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582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Блинные аппараты</a:t>
            </a:r>
            <a:r>
              <a:rPr lang="en-US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МАСЛЕНИЦА газовые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46082" name="Picture 2" descr="https://atesy.ru/upload/iblock/edd/Blinnyi_U0306-apparat-Maslenitsa-BA_1-g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739852" cy="2739852"/>
          </a:xfrm>
          <a:prstGeom prst="rect">
            <a:avLst/>
          </a:prstGeom>
          <a:noFill/>
        </p:spPr>
      </p:pic>
      <p:pic>
        <p:nvPicPr>
          <p:cNvPr id="46084" name="Picture 4" descr="https://atesy.ru/upload/iblock/582/Blinnyi_U0306-apparat-Maslenitsa-BA_2-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303400" cy="285293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0" y="4221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БА-2-газ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БА-1-газ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148478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Нагрев каждой поверхности осуществляется отдельной газовой горелкой, расположенной снизу.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Для </a:t>
            </a:r>
            <a:r>
              <a:rPr lang="ru-RU" sz="1600" dirty="0" err="1" smtClean="0"/>
              <a:t>поджига</a:t>
            </a:r>
            <a:r>
              <a:rPr lang="ru-RU" sz="1600" dirty="0" smtClean="0"/>
              <a:t> каждой горелки на передней панели блинного аппарата предусмотрены отверстия.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Регулировка уровня нагрева производится ручкой газового крана, установленной на панели управления аппарата.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Блинный аппарат работает на сжиженном (баллонном) газе по ГОСТ 20448-90 (пропан технический, смесь пропана и бутана технических, бутан технический) с применением газового редуктора.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предназначен для установки в помещениях и на открытом воздухе (под навесом) при температуре окружающего воздуха не ниже +10°С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и не выше +35 °С.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должен эксплуатироваться в помещениях с хорошей вентиляцией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554582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atesy.ru/upload/iblock/99e/Ponchikovyi_U0306-apparat-Golfstrim_11M_2-s-ponchi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3717"/>
            <a:ext cx="3171900" cy="2957331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Пончиковые аппараты </a:t>
            </a:r>
            <a:r>
              <a:rPr lang="ru-RU" sz="3200" b="1" dirty="0" smtClean="0">
                <a:solidFill>
                  <a:srgbClr val="FF0000"/>
                </a:solidFill>
              </a:rPr>
              <a:t>ГОЛЬФСТРИМ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9752" y="1412776"/>
            <a:ext cx="2988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Гольфстрим</a:t>
            </a:r>
            <a:r>
              <a:rPr lang="en-US" sz="1600" b="1" dirty="0" smtClean="0">
                <a:solidFill>
                  <a:srgbClr val="0000FF"/>
                </a:solidFill>
                <a:ea typeface="Dotum" pitchFamily="34" charset="-127"/>
              </a:rPr>
              <a:t>-1/1</a:t>
            </a:r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М-2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(ванна 16 л)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80112" y="1988840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</a:rPr>
              <a:t>пончики </a:t>
            </a:r>
            <a:r>
              <a:rPr lang="ru-RU" sz="1600" dirty="0">
                <a:solidFill>
                  <a:srgbClr val="0000FF"/>
                </a:solidFill>
              </a:rPr>
              <a:t>правильной формы при любой густоте </a:t>
            </a:r>
            <a:r>
              <a:rPr lang="ru-RU" sz="1600" dirty="0" smtClean="0">
                <a:solidFill>
                  <a:srgbClr val="0000FF"/>
                </a:solidFill>
              </a:rPr>
              <a:t>теста</a:t>
            </a:r>
            <a:r>
              <a:rPr lang="en-US" sz="1600" dirty="0" smtClean="0">
                <a:solidFill>
                  <a:srgbClr val="0000FF"/>
                </a:solidFill>
              </a:rPr>
              <a:t>;</a:t>
            </a:r>
            <a:endParaRPr lang="ru-RU" sz="1600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</a:rPr>
              <a:t>одинаковая масса пончиков</a:t>
            </a:r>
            <a:r>
              <a:rPr lang="en-US" sz="1600" dirty="0" smtClean="0">
                <a:solidFill>
                  <a:srgbClr val="0000FF"/>
                </a:solidFill>
              </a:rPr>
              <a:t>;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endParaRPr lang="ru-RU" sz="1600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</a:rPr>
              <a:t>Специальная решетка в ванне препятствует пригоранию продукта на </a:t>
            </a:r>
            <a:r>
              <a:rPr lang="ru-RU" sz="1600" dirty="0" err="1" smtClean="0">
                <a:solidFill>
                  <a:srgbClr val="0000FF"/>
                </a:solidFill>
              </a:rPr>
              <a:t>ТЭНе</a:t>
            </a:r>
            <a:endParaRPr lang="ru-RU" sz="1600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</a:rPr>
              <a:t> Оснащен краном для слива масла</a:t>
            </a:r>
            <a:r>
              <a:rPr lang="en-US" sz="1600" dirty="0" smtClean="0">
                <a:solidFill>
                  <a:srgbClr val="0000FF"/>
                </a:solidFill>
              </a:rPr>
              <a:t>;</a:t>
            </a:r>
            <a:endParaRPr lang="ru-RU" sz="1600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</a:rPr>
              <a:t>Съемный дозатор теста из нержавеющей стали легко разбирается и моется в посудомоечной машине.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</a:rPr>
              <a:t>Специальный поддон для выкладки готовых пончиков позволяет излишкам масла стекать обратно в ванну, тем самым существенно снижая расход масла.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6572402" y="1154016"/>
            <a:ext cx="1960038" cy="785848"/>
          </a:xfrm>
          <a:prstGeom prst="ellipse">
            <a:avLst/>
          </a:prstGeom>
          <a:solidFill>
            <a:srgbClr val="92D050"/>
          </a:solidFill>
          <a:ln w="6480" cap="sq">
            <a:solidFill>
              <a:srgbClr val="FFFFFF"/>
            </a:solidFill>
            <a:miter lim="800000"/>
            <a:headEnd/>
            <a:tailEnd/>
          </a:ln>
          <a:effectLst>
            <a:outerShdw dist="31565" dir="2700000" algn="ctr" rotWithShape="0">
              <a:srgbClr val="000000"/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68183" y="1337376"/>
            <a:ext cx="1368476" cy="3228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Arial" pitchFamily="34" charset="0"/>
              </a:rPr>
              <a:t>обновленный дозатор</a:t>
            </a:r>
          </a:p>
        </p:txBody>
      </p:sp>
      <p:sp>
        <p:nvSpPr>
          <p:cNvPr id="13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68612" name="Picture 4" descr="«Гольфстрим»-2М-2 -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45929"/>
            <a:ext cx="3888432" cy="341207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915816" y="3789040"/>
            <a:ext cx="2988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Гольфстрим</a:t>
            </a:r>
            <a:r>
              <a:rPr lang="en-US" sz="1600" b="1" dirty="0" smtClean="0">
                <a:solidFill>
                  <a:srgbClr val="0000FF"/>
                </a:solidFill>
                <a:ea typeface="Dotum" pitchFamily="34" charset="-127"/>
              </a:rPr>
              <a:t>-</a:t>
            </a:r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2М-2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(ванна 23 л)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230990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47106" name="Picture 2" descr="Подставка дозатора теста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267075" cy="419100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83568" y="1556792"/>
            <a:ext cx="2988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Подставка-дозатор для теста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184482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Запатентованная головка дозатора формирует пончик правильной формы.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Дозатор теста способен формовать пончики из теста любой консистенции (жидкого или крутого), что выгодно отличает его от аналогичных аппаратов отечественного и импортного производства, для которых необходимо готовить тесто только определенной консистенции.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Дозатор облегчает натекание теста любой консистенции в дозирующую головку. Конструкция дозатора разработана таким образом, что имеется возможность легко разбирать и промывать все его части после окончания работы.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Диапазон регулировки массы пончика, грамм 24..26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Пончиковые аппараты </a:t>
            </a:r>
            <a:r>
              <a:rPr lang="ru-RU" sz="3200" b="1" dirty="0" smtClean="0">
                <a:solidFill>
                  <a:srgbClr val="FF0000"/>
                </a:solidFill>
              </a:rPr>
              <a:t>ГОЛЬФСТРИМ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990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"/>
          <p:cNvPicPr/>
          <p:nvPr/>
        </p:nvPicPr>
        <p:blipFill>
          <a:blip r:embed="rId3" cstate="print"/>
          <a:srcRect l="19222" t="16819" r="6295" b="15906"/>
          <a:stretch/>
        </p:blipFill>
        <p:spPr>
          <a:xfrm>
            <a:off x="4076640" y="1718880"/>
            <a:ext cx="4790631" cy="4131051"/>
          </a:xfrm>
          <a:prstGeom prst="rect">
            <a:avLst/>
          </a:prstGeom>
          <a:ln w="9360">
            <a:noFill/>
          </a:ln>
        </p:spPr>
      </p:pic>
      <p:sp>
        <p:nvSpPr>
          <p:cNvPr id="80" name="CustomShape 2"/>
          <p:cNvSpPr/>
          <p:nvPr/>
        </p:nvSpPr>
        <p:spPr>
          <a:xfrm flipH="1">
            <a:off x="6677668" y="1628639"/>
            <a:ext cx="293012" cy="160395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962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3"/>
          <p:cNvSpPr/>
          <p:nvPr/>
        </p:nvSpPr>
        <p:spPr>
          <a:xfrm>
            <a:off x="395536" y="1772816"/>
            <a:ext cx="3599280" cy="468448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Производительность до 500 шт. в час 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количество может меняться, все зависит от рецептуры и технологии производства. 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Мобильность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благодаря компактным размерам - </a:t>
            </a:r>
            <a:r>
              <a:rPr lang="ru-RU" sz="12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770 х 515 мм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аппарат можно разместить с использованием минимальной площади. 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Прост в эксплуатации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Не требует специальной квалификации персонала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Прост в обслуживании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Все элементы аппарата легко разбираются и промываются после работы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3651076" y="1394662"/>
            <a:ext cx="1152000" cy="36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962FF"/>
                </a:solidFill>
                <a:latin typeface="Arial"/>
                <a:ea typeface="Microsoft YaHei"/>
              </a:rPr>
              <a:t>Дозатор теста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6372360" y="1197000"/>
            <a:ext cx="1150560" cy="36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2962FF"/>
                </a:solidFill>
                <a:latin typeface="Arial"/>
                <a:ea typeface="Microsoft YaHei"/>
              </a:rPr>
              <a:t>Блок управления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7524720" y="1916280"/>
            <a:ext cx="1294920" cy="36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2962FF"/>
                </a:solidFill>
                <a:latin typeface="Arial"/>
                <a:ea typeface="Microsoft YaHei"/>
              </a:rPr>
              <a:t>Поддон для выкладки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85" name="CustomShape 7"/>
          <p:cNvSpPr/>
          <p:nvPr/>
        </p:nvSpPr>
        <p:spPr>
          <a:xfrm>
            <a:off x="3993201" y="1772324"/>
            <a:ext cx="930491" cy="7422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962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8"/>
          <p:cNvSpPr/>
          <p:nvPr/>
        </p:nvSpPr>
        <p:spPr>
          <a:xfrm flipH="1">
            <a:off x="7983415" y="2276640"/>
            <a:ext cx="187865" cy="14109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962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9"/>
          <p:cNvSpPr/>
          <p:nvPr/>
        </p:nvSpPr>
        <p:spPr>
          <a:xfrm flipV="1">
            <a:off x="5125916" y="4510453"/>
            <a:ext cx="1011116" cy="13394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962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10"/>
          <p:cNvSpPr/>
          <p:nvPr/>
        </p:nvSpPr>
        <p:spPr>
          <a:xfrm>
            <a:off x="4658483" y="5849931"/>
            <a:ext cx="1223640" cy="36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962FF"/>
                </a:solidFill>
                <a:latin typeface="Arial"/>
                <a:ea typeface="Microsoft YaHei"/>
              </a:rPr>
              <a:t>Ванна для фритюра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89" name="CustomShape 11"/>
          <p:cNvSpPr/>
          <p:nvPr/>
        </p:nvSpPr>
        <p:spPr>
          <a:xfrm rot="1108800">
            <a:off x="6971040" y="4631760"/>
            <a:ext cx="1798200" cy="1798200"/>
          </a:xfrm>
          <a:prstGeom prst="star24">
            <a:avLst>
              <a:gd name="adj" fmla="val 43977"/>
            </a:avLst>
          </a:prstGeom>
          <a:solidFill>
            <a:srgbClr val="FFC0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</p:sp>
      <p:sp>
        <p:nvSpPr>
          <p:cNvPr id="90" name="CustomShape 12"/>
          <p:cNvSpPr/>
          <p:nvPr/>
        </p:nvSpPr>
        <p:spPr>
          <a:xfrm rot="21414600">
            <a:off x="7140600" y="5006520"/>
            <a:ext cx="1528560" cy="107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Аппарат разработан и запатентован компанией «АТЕСИ»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1" name="CustomShape 13"/>
          <p:cNvSpPr/>
          <p:nvPr/>
        </p:nvSpPr>
        <p:spPr>
          <a:xfrm>
            <a:off x="7187040" y="4848120"/>
            <a:ext cx="1356480" cy="13564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14"/>
          <p:cNvSpPr/>
          <p:nvPr/>
        </p:nvSpPr>
        <p:spPr>
          <a:xfrm>
            <a:off x="7220160" y="4881240"/>
            <a:ext cx="1290240" cy="129024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TextBox 16"/>
          <p:cNvSpPr txBox="1"/>
          <p:nvPr/>
        </p:nvSpPr>
        <p:spPr>
          <a:xfrm>
            <a:off x="106672" y="69916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Аппараты по приготовлению сырных и творожных шариков </a:t>
            </a:r>
            <a:r>
              <a:rPr lang="ru-RU" sz="2400" b="1" dirty="0" smtClean="0">
                <a:solidFill>
                  <a:srgbClr val="FF0000"/>
                </a:solidFill>
              </a:rPr>
              <a:t>КВАРКИНИ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24" name="Picture 9"/>
          <p:cNvPicPr/>
          <p:nvPr/>
        </p:nvPicPr>
        <p:blipFill>
          <a:blip r:embed="rId4" cstate="print"/>
          <a:stretch/>
        </p:blipFill>
        <p:spPr>
          <a:xfrm>
            <a:off x="1115616" y="1556792"/>
            <a:ext cx="1944216" cy="1136333"/>
          </a:xfrm>
          <a:prstGeom prst="rect">
            <a:avLst/>
          </a:prstGeom>
          <a:ln w="9360"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467544" y="587727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Дозатор формирует </a:t>
            </a:r>
            <a:r>
              <a:rPr lang="ru-RU" sz="1600" b="1" dirty="0" err="1" smtClean="0">
                <a:solidFill>
                  <a:srgbClr val="FF0000"/>
                </a:solidFill>
              </a:rPr>
              <a:t>кваркини</a:t>
            </a:r>
            <a:r>
              <a:rPr lang="ru-RU" sz="1600" b="1" dirty="0" smtClean="0">
                <a:solidFill>
                  <a:srgbClr val="FF0000"/>
                </a:solidFill>
              </a:rPr>
              <a:t> правильной формы диаметром 3,5-4 см и одинаковой массой 24-25 грамм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853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28720" y="3798720"/>
            <a:ext cx="2303280" cy="279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Габариты: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Напряжение: 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Мощность: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Температура: 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Производительность: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Объем заливаемого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масла (фритюра):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Объем дозатора: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Время приготовления: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Масса кваркини: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Одновременное приготовление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кваркини в ванне: 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5076720" y="3798720"/>
            <a:ext cx="2088720" cy="279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Габариты: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Напряжение: 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Мощность: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Температура: 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Производительность: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Объем заливаемого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масла (фритюра):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Объем дозатора: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Время приготовления: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Масса кваркини: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Одновременное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приготовление 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кваркини в ванне: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2700360" y="3798720"/>
            <a:ext cx="1512360" cy="279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770x515x610 мм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220 В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3,9 кВт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+50…+190 °С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350 кваркини/час 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8 л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6 л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180 с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26±2 г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30 шт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6948360" y="3798720"/>
            <a:ext cx="1512360" cy="273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970x515x610 мм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220 В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7,8 кВт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+50…+190 °С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500 кваркини/час 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14 л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6 л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180 с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26±2 г</a:t>
            </a: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endParaRPr lang="ru-RU" sz="11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275"/>
              </a:spcBef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45 шт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97" name="Picture 5"/>
          <p:cNvPicPr/>
          <p:nvPr/>
        </p:nvPicPr>
        <p:blipFill>
          <a:blip r:embed="rId3" cstate="print"/>
          <a:stretch/>
        </p:blipFill>
        <p:spPr>
          <a:xfrm>
            <a:off x="683568" y="1052736"/>
            <a:ext cx="3518352" cy="2736264"/>
          </a:xfrm>
          <a:prstGeom prst="rect">
            <a:avLst/>
          </a:prstGeom>
          <a:ln w="9360">
            <a:noFill/>
          </a:ln>
        </p:spPr>
      </p:pic>
      <p:pic>
        <p:nvPicPr>
          <p:cNvPr id="98" name="Picture 6"/>
          <p:cNvPicPr/>
          <p:nvPr/>
        </p:nvPicPr>
        <p:blipFill>
          <a:blip r:embed="rId4" cstate="print"/>
          <a:stretch/>
        </p:blipFill>
        <p:spPr>
          <a:xfrm>
            <a:off x="4644008" y="1052736"/>
            <a:ext cx="3322440" cy="2677680"/>
          </a:xfrm>
          <a:prstGeom prst="rect">
            <a:avLst/>
          </a:prstGeom>
          <a:ln w="9360">
            <a:noFill/>
          </a:ln>
        </p:spPr>
      </p:pic>
      <p:sp>
        <p:nvSpPr>
          <p:cNvPr id="99" name="CustomShape 5"/>
          <p:cNvSpPr/>
          <p:nvPr/>
        </p:nvSpPr>
        <p:spPr>
          <a:xfrm>
            <a:off x="1763688" y="764704"/>
            <a:ext cx="3889080" cy="115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Аппарат </a:t>
            </a:r>
            <a:r>
              <a:rPr lang="ru-RU" sz="2000" b="1" strike="noStrike" spc="-1" dirty="0">
                <a:solidFill>
                  <a:srgbClr val="2962FF"/>
                </a:solidFill>
                <a:latin typeface="Arial"/>
                <a:ea typeface="Microsoft YaHei"/>
              </a:rPr>
              <a:t>«</a:t>
            </a:r>
            <a:r>
              <a:rPr lang="ru-RU" sz="2000" b="1" strike="noStrike" spc="-1" dirty="0" err="1">
                <a:solidFill>
                  <a:srgbClr val="2962FF"/>
                </a:solidFill>
                <a:latin typeface="Arial"/>
                <a:ea typeface="Microsoft YaHei"/>
              </a:rPr>
              <a:t>Кваркини</a:t>
            </a:r>
            <a:r>
              <a:rPr lang="ru-RU" sz="2000" b="1" strike="noStrike" spc="-1" dirty="0">
                <a:solidFill>
                  <a:srgbClr val="2962FF"/>
                </a:solidFill>
                <a:latin typeface="Arial"/>
                <a:ea typeface="Microsoft YaHei"/>
              </a:rPr>
              <a:t>»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2962FF"/>
                </a:solidFill>
                <a:latin typeface="Arial"/>
                <a:ea typeface="Microsoft YaHei"/>
              </a:rPr>
              <a:t>КА-350-01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5508104" y="620688"/>
            <a:ext cx="3635896" cy="115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Аппарат </a:t>
            </a:r>
            <a:r>
              <a:rPr lang="ru-RU" sz="2000" b="1" strike="noStrike" spc="-1" dirty="0">
                <a:solidFill>
                  <a:srgbClr val="2962FF"/>
                </a:solidFill>
                <a:latin typeface="Arial"/>
                <a:ea typeface="Microsoft YaHei"/>
              </a:rPr>
              <a:t>«</a:t>
            </a:r>
            <a:r>
              <a:rPr lang="ru-RU" sz="2000" b="1" strike="noStrike" spc="-1" dirty="0" err="1">
                <a:solidFill>
                  <a:srgbClr val="2962FF"/>
                </a:solidFill>
                <a:latin typeface="Arial"/>
                <a:ea typeface="Microsoft YaHei"/>
              </a:rPr>
              <a:t>Кваркини</a:t>
            </a:r>
            <a:r>
              <a:rPr lang="ru-RU" sz="2000" b="1" strike="noStrike" spc="-1" dirty="0">
                <a:solidFill>
                  <a:srgbClr val="2962FF"/>
                </a:solidFill>
                <a:latin typeface="Arial"/>
                <a:ea typeface="Microsoft YaHei"/>
              </a:rPr>
              <a:t>»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2962FF"/>
                </a:solidFill>
                <a:latin typeface="Arial"/>
                <a:ea typeface="Microsoft YaHei"/>
              </a:rPr>
              <a:t>КА-500-01</a:t>
            </a:r>
            <a:endParaRPr lang="ru-RU" sz="2000" b="0" strike="noStrike" spc="-1" dirty="0">
              <a:latin typeface="Arial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672" y="69916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Шкаф тепловой для пирожков и хот-догов </a:t>
            </a:r>
            <a:r>
              <a:rPr lang="ru-RU" sz="2800" b="1" dirty="0" smtClean="0">
                <a:solidFill>
                  <a:srgbClr val="FF0000"/>
                </a:solidFill>
              </a:rPr>
              <a:t>ФИОЛЕНТ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Плавная регулировка </a:t>
            </a:r>
            <a:r>
              <a:rPr lang="ru-RU" b="1" dirty="0" smtClean="0"/>
              <a:t>температуры </a:t>
            </a:r>
            <a:r>
              <a:rPr lang="ru-RU" b="1" dirty="0"/>
              <a:t>внутри шкафа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Конвекция теплого воздуха обеспечивает быстрый и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равномерный прогрев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Легкосъемная кассета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из </a:t>
            </a:r>
            <a:r>
              <a:rPr lang="ru-RU" b="1" dirty="0"/>
              <a:t>нержавеющей стали для </a:t>
            </a:r>
            <a:endParaRPr lang="ru-RU" b="1" dirty="0" smtClean="0"/>
          </a:p>
          <a:p>
            <a:r>
              <a:rPr lang="ru-RU" b="1" dirty="0" smtClean="0"/>
              <a:t>Размещения упаковок </a:t>
            </a:r>
            <a:r>
              <a:rPr lang="ru-RU" b="1" dirty="0"/>
              <a:t>с продуктом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Дверца оснащена</a:t>
            </a:r>
            <a:endParaRPr lang="ru-RU" dirty="0"/>
          </a:p>
          <a:p>
            <a:r>
              <a:rPr lang="ru-RU" b="1" dirty="0"/>
              <a:t>световой </a:t>
            </a:r>
            <a:r>
              <a:rPr lang="ru-RU" b="1" dirty="0" smtClean="0"/>
              <a:t>панелью (</a:t>
            </a:r>
            <a:r>
              <a:rPr lang="ru-RU" b="1" dirty="0" err="1"/>
              <a:t>лайтбоксом</a:t>
            </a:r>
            <a:r>
              <a:rPr lang="ru-RU" b="1" dirty="0"/>
              <a:t>) для</a:t>
            </a:r>
            <a:endParaRPr lang="ru-RU" dirty="0"/>
          </a:p>
          <a:p>
            <a:r>
              <a:rPr lang="ru-RU" b="1" dirty="0"/>
              <a:t>р</a:t>
            </a:r>
            <a:r>
              <a:rPr lang="ru-RU" b="1" dirty="0" smtClean="0"/>
              <a:t>азмещения рекламного</a:t>
            </a:r>
            <a:endParaRPr lang="ru-RU" dirty="0"/>
          </a:p>
          <a:p>
            <a:r>
              <a:rPr lang="ru-RU" b="1" dirty="0" smtClean="0"/>
              <a:t>Изображения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Температурный режим, +30…+85 °С</a:t>
            </a:r>
            <a:endParaRPr lang="ru-RU" b="1" dirty="0"/>
          </a:p>
        </p:txBody>
      </p:sp>
      <p:pic>
        <p:nvPicPr>
          <p:cNvPr id="60418" name="Picture 2" descr="https://atesy.ru/upload/iblock/a53/shkaf-dlya-khotdogov_o_Denoised-Beauty-ko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424" y="1340768"/>
            <a:ext cx="4946576" cy="49465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предназначен для непродолжительного хранения готовых упакованных хот-догов и пирожков в теплом состоянии.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60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Грили для кур электрические </a:t>
            </a:r>
            <a:r>
              <a:rPr lang="ru-RU" sz="3200" b="1" dirty="0" smtClean="0">
                <a:solidFill>
                  <a:srgbClr val="FF0000"/>
                </a:solidFill>
              </a:rPr>
              <a:t>КОМАНДОР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654" y="6082083"/>
            <a:ext cx="4936000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 шампурного типа</a:t>
            </a:r>
            <a:endParaRPr lang="ru-RU" sz="16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7936" y="6068124"/>
            <a:ext cx="4134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ea typeface="Dotum" pitchFamily="34" charset="-127"/>
              </a:rPr>
              <a:t>карусельного типа</a:t>
            </a:r>
            <a:endParaRPr lang="ru-RU" sz="1600" b="1" dirty="0">
              <a:solidFill>
                <a:srgbClr val="0000FF"/>
              </a:solidFill>
              <a:ea typeface="Dotum" pitchFamily="34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737876" cy="265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8098"/>
            <a:ext cx="3720736" cy="371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283553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demaster.ua/im/pics/5622509-piaterochka_logo_trademaster_rus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75818"/>
            <a:ext cx="1750765" cy="1382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Грили для кур электрические </a:t>
            </a:r>
            <a:r>
              <a:rPr lang="ru-RU" sz="2000" b="1" dirty="0" smtClean="0">
                <a:solidFill>
                  <a:srgbClr val="FF0000"/>
                </a:solidFill>
              </a:rPr>
              <a:t>карусельного типа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КОМАНДОР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64814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на 8 кур (</a:t>
            </a:r>
            <a:r>
              <a:rPr lang="ru-RU" b="1" dirty="0" smtClean="0">
                <a:solidFill>
                  <a:srgbClr val="FF0000"/>
                </a:solidFill>
              </a:rPr>
              <a:t>4Э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r>
              <a:rPr lang="ru-RU" b="1" dirty="0" smtClean="0">
                <a:solidFill>
                  <a:srgbClr val="FF0000"/>
                </a:solidFill>
              </a:rPr>
              <a:t>4Э-Т</a:t>
            </a:r>
            <a:r>
              <a:rPr lang="en-US" dirty="0" smtClean="0">
                <a:solidFill>
                  <a:srgbClr val="0000FF"/>
                </a:solidFill>
              </a:rPr>
              <a:t> , </a:t>
            </a:r>
            <a:r>
              <a:rPr lang="ru-RU" dirty="0" smtClean="0">
                <a:solidFill>
                  <a:srgbClr val="0000FF"/>
                </a:solidFill>
              </a:rPr>
              <a:t>220В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ru-RU" dirty="0" smtClean="0">
                <a:solidFill>
                  <a:srgbClr val="0000FF"/>
                </a:solidFill>
              </a:rPr>
              <a:t>4 садка)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на 12 кур (</a:t>
            </a:r>
            <a:r>
              <a:rPr lang="ru-RU" b="1" dirty="0" smtClean="0">
                <a:solidFill>
                  <a:srgbClr val="FF0000"/>
                </a:solidFill>
              </a:rPr>
              <a:t>5Э-Т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ru-RU" dirty="0" smtClean="0">
                <a:solidFill>
                  <a:srgbClr val="0000FF"/>
                </a:solidFill>
              </a:rPr>
              <a:t>220В</a:t>
            </a:r>
            <a:r>
              <a:rPr lang="en-US" dirty="0" smtClean="0">
                <a:solidFill>
                  <a:srgbClr val="0000FF"/>
                </a:solidFill>
              </a:rPr>
              <a:t> , </a:t>
            </a:r>
            <a:r>
              <a:rPr lang="ru-RU" dirty="0" smtClean="0">
                <a:solidFill>
                  <a:srgbClr val="0000FF"/>
                </a:solidFill>
              </a:rPr>
              <a:t>4 садка)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</a:rPr>
              <a:t>н</a:t>
            </a:r>
            <a:r>
              <a:rPr lang="ru-RU" dirty="0" smtClean="0">
                <a:solidFill>
                  <a:srgbClr val="0000FF"/>
                </a:solidFill>
              </a:rPr>
              <a:t>а 18 кур (</a:t>
            </a:r>
            <a:r>
              <a:rPr lang="ru-RU" b="1" dirty="0" smtClean="0">
                <a:solidFill>
                  <a:srgbClr val="FF0000"/>
                </a:solidFill>
              </a:rPr>
              <a:t>6Э-Т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ru-RU" dirty="0" smtClean="0">
                <a:solidFill>
                  <a:srgbClr val="0000FF"/>
                </a:solidFill>
              </a:rPr>
              <a:t>220/380В</a:t>
            </a:r>
            <a:r>
              <a:rPr lang="en-US" dirty="0" smtClean="0">
                <a:solidFill>
                  <a:srgbClr val="0000FF"/>
                </a:solidFill>
              </a:rPr>
              <a:t>, , 5 </a:t>
            </a:r>
            <a:r>
              <a:rPr lang="ru-RU" dirty="0" smtClean="0">
                <a:solidFill>
                  <a:srgbClr val="0000FF"/>
                </a:solidFill>
              </a:rPr>
              <a:t>садков)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30197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980728"/>
            <a:ext cx="4283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можно готовить как целые тушки кур, так и их отдельные части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Механизм торможения позволяет четко фиксировать положение садков во время остановки вращения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Таймер гриля автоматически отключает нагрев и подает звуковой сигнал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Сочетание скорости вращения и мощности привода обеспечивает качественное приготовление кур при любой (даже несимметричной) загрузке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Двери выполнены из термостойкого </a:t>
            </a:r>
            <a:r>
              <a:rPr lang="ru-RU" sz="1600" dirty="0" err="1" smtClean="0"/>
              <a:t>ударопрочного</a:t>
            </a:r>
            <a:r>
              <a:rPr lang="ru-RU" sz="1600" dirty="0" smtClean="0"/>
              <a:t> (</a:t>
            </a:r>
            <a:r>
              <a:rPr lang="ru-RU" sz="1600" dirty="0" err="1" smtClean="0"/>
              <a:t>закаленого</a:t>
            </a:r>
            <a:r>
              <a:rPr lang="ru-RU" sz="1600" dirty="0" smtClean="0"/>
              <a:t>) стекла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Угол и положение открытых дверей не препятствуют выемке садка с курами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На дне рабочей камеры расположен поддон для сбора влаги и жира, стекающего с кур.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/>
              <a:t>Каждый ТЭН имеет отражатель, повышающий эффективность нагрева продукта</a:t>
            </a:r>
          </a:p>
          <a:p>
            <a:pPr fontAlgn="base"/>
            <a:endParaRPr lang="ru-RU" sz="16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55776" y="6004560"/>
          <a:ext cx="6096000" cy="8534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26720">
                <a:tc>
                  <a:txBody>
                    <a:bodyPr/>
                    <a:lstStyle/>
                    <a:p>
                      <a:pPr fontAlgn="ctr"/>
                      <a:r>
                        <a:rPr lang="ru-RU" sz="1200" b="1">
                          <a:latin typeface="inherit"/>
                        </a:rPr>
                        <a:t>Пределы регулирования температуры, °С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/>
                        <a:t>+50...+250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8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fontAlgn="ctr"/>
                      <a:r>
                        <a:rPr lang="ru-RU" sz="1200" b="1">
                          <a:latin typeface="inherit"/>
                        </a:rPr>
                        <a:t>Таймер, мин.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/>
                        <a:t>15…120</a:t>
                      </a:r>
                    </a:p>
                  </a:txBody>
                  <a:tcPr marL="146304" marR="58522" marT="29261" marB="29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635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tesy.ru/upload/iblock/556/Gril-kontaktnyy-Maestro-GK_11.55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491880" cy="261891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1026" name="Picture 2" descr="https://atesy.ru/upload/iblock/1a1/Gril-kontaktnyy-Maestro-GK_11.55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227851" cy="242088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41176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cap="all" dirty="0" smtClean="0">
                <a:solidFill>
                  <a:srgbClr val="FF0000"/>
                </a:solidFill>
              </a:rPr>
              <a:t>ГК-1/1.55Г</a:t>
            </a:r>
            <a:r>
              <a:rPr lang="ru-RU" b="1" cap="all" dirty="0" smtClean="0"/>
              <a:t> НИЖНЯЯ ГЛАДКАЯ, ВЕРХНЯЯ РИФЛЕНАЯ</a:t>
            </a:r>
            <a:endParaRPr lang="ru-RU" b="1" cap="all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21297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cap="all" dirty="0" smtClean="0">
                <a:solidFill>
                  <a:srgbClr val="FF0000"/>
                </a:solidFill>
              </a:rPr>
              <a:t>ГК-1/1.55Р</a:t>
            </a:r>
            <a:r>
              <a:rPr lang="ru-RU" b="1" cap="all" dirty="0" smtClean="0"/>
              <a:t> НИЖНЯЯ РИФЛЕНАЯ, ВЕРХНЯЯ РИФЛЕНАЯ</a:t>
            </a:r>
            <a:endParaRPr lang="ru-RU" b="1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Грили контактные </a:t>
            </a:r>
            <a:r>
              <a:rPr lang="ru-RU" sz="3200" b="1" dirty="0" smtClean="0">
                <a:solidFill>
                  <a:srgbClr val="FF0000"/>
                </a:solidFill>
              </a:rPr>
              <a:t>МАЭСТРО односекционные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205668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Давление верхней жарочной поверхности регулируется прижимной пружиной, что обеспечивает адаптацию к различной толщине продукта. 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Высокая скорость приготовления достигается благодаря одновременному нагреву продукта с двух сторон, что повышает скорость приготовления в 2 раза.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Жарочные поверхности выполнены в 2 модификациях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ru-RU" b="1" dirty="0" smtClean="0">
                <a:solidFill>
                  <a:srgbClr val="FF0000"/>
                </a:solidFill>
              </a:rPr>
              <a:t>из углеродистой стали или чугуна</a:t>
            </a:r>
            <a:r>
              <a:rPr lang="en-US" b="1" dirty="0" smtClean="0">
                <a:solidFill>
                  <a:srgbClr val="FF0000"/>
                </a:solidFill>
              </a:rPr>
              <a:t> (NEW)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В комплекте - специальная щетка для очистки жарочных поверхностей.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5257562"/>
            <a:ext cx="34563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МАРКИРОВКА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ГК-1/1.55 Р(Г)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1-односекционный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1.55 – номинальная мощность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Р – рифленый</a:t>
            </a:r>
          </a:p>
          <a:p>
            <a:r>
              <a:rPr lang="ru-RU" sz="1600" b="1" dirty="0" err="1" smtClean="0">
                <a:solidFill>
                  <a:srgbClr val="FF0000"/>
                </a:solidFill>
              </a:rPr>
              <a:t>Г-гладкий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demaster.ua/im/pics/5622509-piaterochka_logo_trademaster_rus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0728"/>
            <a:ext cx="1750765" cy="1382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Витрина тепловая для кур </a:t>
            </a:r>
            <a:r>
              <a:rPr lang="ru-RU" sz="2800" b="1" dirty="0" smtClean="0">
                <a:solidFill>
                  <a:srgbClr val="FF0000"/>
                </a:solidFill>
              </a:rPr>
              <a:t>КОМАНДОР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762174" cy="159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1560" y="1268760"/>
            <a:ext cx="2664296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ВК-4-Э</a:t>
            </a:r>
            <a:endParaRPr lang="ru-RU" sz="1600" b="1" dirty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48130" name="Picture 2" descr="https://atesy.ru/upload/iblock/014/VK_4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2592288" cy="25922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5536" y="3573016"/>
            <a:ext cx="2664296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ВК-4-01</a:t>
            </a:r>
            <a:endParaRPr lang="ru-RU" sz="1600" b="1" dirty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126876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Полностью стеклянный корпус обеспечивает прекрасный обзор готовых блюд в витрине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Благодаря подсветке блюда приобретают привлекательный вид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Благодаря мягкому нагреву и </a:t>
            </a:r>
            <a:r>
              <a:rPr lang="ru-RU" sz="1400" dirty="0" err="1" smtClean="0"/>
              <a:t>пароувлажнению</a:t>
            </a:r>
            <a:r>
              <a:rPr lang="ru-RU" sz="1400" dirty="0" smtClean="0"/>
              <a:t>, блюда в течение нескольких часов сохраняют аппетитный вид и не теряют сочность и вес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Конструкция полок позволяет легко выдвигать (на половину ширины) их для обеспечения удобного доступа к блюдам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Специальные фиксаторы удерживают выдвинутые полки в горизонтальном положении, не позволяя им самопроизвольно опрокинуться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Перфорация в полках позволяет обеспечить циркуляцию тепла и пара внутри витрины.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Поддержание продуктов питания в горячем состоянии осуществляется естественной конвекцией.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 В нижней части витрины имеется поддон для сбора жира.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Терморегулятор </a:t>
            </a:r>
            <a:r>
              <a:rPr lang="ru-RU" sz="1400" dirty="0" smtClean="0"/>
              <a:t>спрятан под корпус витрины (ВК-4-01). Для предотвращения </a:t>
            </a:r>
            <a:r>
              <a:rPr lang="ru-RU" sz="1400" dirty="0" err="1" smtClean="0"/>
              <a:t>подсыхания</a:t>
            </a:r>
            <a:r>
              <a:rPr lang="ru-RU" sz="1400" dirty="0" smtClean="0"/>
              <a:t> продуктов в витрине над </a:t>
            </a:r>
            <a:r>
              <a:rPr lang="ru-RU" sz="1400" dirty="0" err="1" smtClean="0"/>
              <a:t>ТЭНом</a:t>
            </a:r>
            <a:r>
              <a:rPr lang="ru-RU" sz="1400" dirty="0" smtClean="0"/>
              <a:t> расположен поддон для воды, испарение которой создает эффект паровой бани.</a:t>
            </a:r>
          </a:p>
          <a:p>
            <a:pPr fontAlgn="base"/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36296" y="3789040"/>
            <a:ext cx="1695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макс. загрузка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на 9 кур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96635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Грили для кур электрические </a:t>
            </a:r>
            <a:r>
              <a:rPr lang="ru-RU" sz="2000" b="1" dirty="0" smtClean="0">
                <a:solidFill>
                  <a:srgbClr val="FF0000"/>
                </a:solidFill>
              </a:rPr>
              <a:t>шампурного типа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КОМАНДОР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720736" cy="371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95936" y="1052736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на 5 </a:t>
            </a:r>
            <a:r>
              <a:rPr lang="ru-RU" dirty="0" smtClean="0">
                <a:solidFill>
                  <a:srgbClr val="0000FF"/>
                </a:solidFill>
              </a:rPr>
              <a:t>тушек </a:t>
            </a:r>
            <a:r>
              <a:rPr lang="ru-RU" i="1" dirty="0" smtClean="0">
                <a:solidFill>
                  <a:srgbClr val="0000FF"/>
                </a:solidFill>
              </a:rPr>
              <a:t>весом 1 кг</a:t>
            </a:r>
            <a:r>
              <a:rPr lang="ru-RU" dirty="0" smtClean="0">
                <a:solidFill>
                  <a:srgbClr val="0000FF"/>
                </a:solidFill>
              </a:rPr>
              <a:t>  </a:t>
            </a:r>
            <a:r>
              <a:rPr lang="ru-RU" dirty="0" smtClean="0">
                <a:solidFill>
                  <a:srgbClr val="0000FF"/>
                </a:solidFill>
              </a:rPr>
              <a:t>(2/1М</a:t>
            </a:r>
            <a:r>
              <a:rPr lang="en-US" dirty="0" smtClean="0">
                <a:solidFill>
                  <a:srgbClr val="0000FF"/>
                </a:solidFill>
              </a:rPr>
              <a:t> , </a:t>
            </a:r>
            <a:r>
              <a:rPr lang="ru-RU" dirty="0" smtClean="0">
                <a:solidFill>
                  <a:srgbClr val="0000FF"/>
                </a:solidFill>
              </a:rPr>
              <a:t>220В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ru-RU" dirty="0" smtClean="0">
                <a:solidFill>
                  <a:srgbClr val="0000FF"/>
                </a:solidFill>
              </a:rPr>
              <a:t>1 шампур)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на 10 </a:t>
            </a:r>
            <a:r>
              <a:rPr lang="ru-RU" dirty="0" smtClean="0">
                <a:solidFill>
                  <a:srgbClr val="0000FF"/>
                </a:solidFill>
              </a:rPr>
              <a:t>тушек </a:t>
            </a:r>
            <a:r>
              <a:rPr lang="ru-RU" dirty="0" smtClean="0">
                <a:solidFill>
                  <a:srgbClr val="0000FF"/>
                </a:solidFill>
              </a:rPr>
              <a:t>(2/2М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ru-RU" dirty="0" smtClean="0">
                <a:solidFill>
                  <a:srgbClr val="0000FF"/>
                </a:solidFill>
              </a:rPr>
              <a:t>220В</a:t>
            </a:r>
            <a:r>
              <a:rPr lang="en-US" dirty="0" smtClean="0">
                <a:solidFill>
                  <a:srgbClr val="0000FF"/>
                </a:solidFill>
              </a:rPr>
              <a:t> , </a:t>
            </a:r>
            <a:r>
              <a:rPr lang="ru-RU" dirty="0" smtClean="0">
                <a:solidFill>
                  <a:srgbClr val="0000FF"/>
                </a:solidFill>
              </a:rPr>
              <a:t>2 шампура)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</a:rPr>
              <a:t>н</a:t>
            </a:r>
            <a:r>
              <a:rPr lang="ru-RU" dirty="0" smtClean="0">
                <a:solidFill>
                  <a:srgbClr val="0000FF"/>
                </a:solidFill>
              </a:rPr>
              <a:t>а 15 тушек (2/3Э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ru-RU" dirty="0" smtClean="0">
                <a:solidFill>
                  <a:srgbClr val="0000FF"/>
                </a:solidFill>
              </a:rPr>
              <a:t>220В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  <a:r>
              <a:rPr lang="ru-RU" dirty="0" smtClean="0">
                <a:solidFill>
                  <a:srgbClr val="0000FF"/>
                </a:solidFill>
              </a:rPr>
              <a:t> 3 шампура)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На 25 тушек (2/5Э</a:t>
            </a:r>
            <a:r>
              <a:rPr lang="en-US" dirty="0" smtClean="0">
                <a:solidFill>
                  <a:srgbClr val="0000FF"/>
                </a:solidFill>
              </a:rPr>
              <a:t> , </a:t>
            </a:r>
            <a:r>
              <a:rPr lang="ru-RU" dirty="0" smtClean="0">
                <a:solidFill>
                  <a:srgbClr val="0000FF"/>
                </a:solidFill>
              </a:rPr>
              <a:t>220В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  <a:r>
              <a:rPr lang="ru-RU" dirty="0" smtClean="0">
                <a:solidFill>
                  <a:srgbClr val="0000FF"/>
                </a:solidFill>
              </a:rPr>
              <a:t> 5 шампуров)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67944" y="2492896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Постоянная скорость вращения шампура и оптимальное расстояние от тушки до </a:t>
            </a:r>
            <a:r>
              <a:rPr lang="ru-RU" sz="1400" dirty="0" err="1" smtClean="0"/>
              <a:t>ТЭНов</a:t>
            </a:r>
            <a:r>
              <a:rPr lang="ru-RU" sz="1400" dirty="0" smtClean="0"/>
              <a:t> обеспечивают равномерную прожарку кур и высокую производительность гриля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Специальный узел вращения и поддержки шампура обеспечивает быструю установку и выемку шампура из гриля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Шампур имеет три спицы и оснащен торцевыми фиксаторами кур, исключающими проворачивание кур во время приготовления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Стеклянные дверцы имеют магнитный фиксатор закрытого положения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В положении открытых дверей шампуры с курами легко вынимаются из гриля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 В основании гриля расположен поддон для сбора жира. 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 Дверцы гриля выполнены из термостойкого стекла и позволяют наблюдать за процессом приготовления.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В камере имеется внутренняя подсветка.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 err="1" smtClean="0"/>
              <a:t>ТЭНы</a:t>
            </a:r>
            <a:r>
              <a:rPr lang="ru-RU" sz="1400" dirty="0" smtClean="0"/>
              <a:t> имеют специальный отражатель, который повышает эффективность и равномерность нагрева продукта.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96635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Грили для кур </a:t>
            </a:r>
            <a:r>
              <a:rPr lang="ru-RU" sz="2000" b="1" dirty="0" smtClean="0">
                <a:solidFill>
                  <a:srgbClr val="FF0000"/>
                </a:solidFill>
              </a:rPr>
              <a:t>газовые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шампурного типа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КОМАНДОР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720736" cy="371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9512" y="134076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На 25 тушек (2/5 газ</a:t>
            </a:r>
            <a:r>
              <a:rPr lang="en-US" dirty="0" smtClean="0">
                <a:solidFill>
                  <a:srgbClr val="0000FF"/>
                </a:solidFill>
              </a:rPr>
              <a:t> , </a:t>
            </a:r>
            <a:r>
              <a:rPr lang="ru-RU" dirty="0" smtClean="0">
                <a:solidFill>
                  <a:srgbClr val="0000FF"/>
                </a:solidFill>
              </a:rPr>
              <a:t>5 шампуров)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47456" y="1124744"/>
            <a:ext cx="489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Два ряда шампуров: дальний - для жарки кур, ближний - для поддержания готовых кур в горячем состоянии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Постоянная скорость вращения шампура и оптимальное расстояние от тушки до </a:t>
            </a:r>
            <a:r>
              <a:rPr lang="ru-RU" sz="1400" dirty="0" err="1" smtClean="0"/>
              <a:t>ТЭНов</a:t>
            </a:r>
            <a:r>
              <a:rPr lang="ru-RU" sz="1400" dirty="0" smtClean="0"/>
              <a:t> обеспечивают равномерную прожарку кур и высокую производительность гриля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Специальный узел вращения и поддержки шампура обеспечивает быструю установку и выемку шампуров из гриля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Шампур имеет три спицы и оснащен торцевыми фиксаторами кур, исключающими проворачивание кур во время приготовления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Стеклянные дверцы имеют магнитный фиксатор закрытого положения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В положении открытых дверей шампуры с курами легко вынимаются из гриля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В основании гриля расположен поддон для сбора жира.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Дверцы гриля выполнены из термостойкого стекла и позволяют наблюдать за процессом приготовления.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Гриль работает на сжиженном газе (баллонном) по ГОСТ 20448-90 (пропан технический, смесь пропана и бутана технических, бутан технический) с применением газового редуктора.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Интенсивность нагрева каждой горелки регулируется ручками, расположенными на передней панели гриля.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96635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Грили роликовые для сосисок электрические </a:t>
            </a:r>
            <a:r>
              <a:rPr lang="ru-RU" sz="2000" b="1" dirty="0" smtClean="0">
                <a:solidFill>
                  <a:srgbClr val="FF0000"/>
                </a:solidFill>
              </a:rPr>
              <a:t>ГРАТИ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50178" name="Picture 2" descr="https://atesy.ru/upload/iblock/5d2/Gril-rolikovyy-dlya-sosisok-Grati_5.44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839073" cy="287930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87624" y="1268760"/>
            <a:ext cx="91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Грати-5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3861048"/>
            <a:ext cx="91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Грати-9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10527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Усовершенствованная система регулировки температуры обеспечивает быстроту и качество обжарки сосисок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Диаметр ролика и оптимальная скорость вращения обеспечивают равномерную прожарку сосисок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Ролики из пищевой нержавеющей стали позволяют проводить санитарную обработку механическими и химическими средствами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Специальный легкосъемный поддон для сбора стекающего жира облегчают уборку гриля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Две зоны нагрева роликов: зона А - 5 роликов, зона Б - 4 ролика (для Грати-7</a:t>
            </a:r>
            <a:r>
              <a:rPr lang="en-US" dirty="0" smtClean="0"/>
              <a:t>;9;11)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Модификации с роликами из углеродистой стали </a:t>
            </a:r>
            <a:r>
              <a:rPr lang="ru-RU" dirty="0" smtClean="0">
                <a:solidFill>
                  <a:srgbClr val="FF0000"/>
                </a:solidFill>
              </a:rPr>
              <a:t>с </a:t>
            </a:r>
            <a:r>
              <a:rPr lang="ru-RU" dirty="0" err="1" smtClean="0">
                <a:solidFill>
                  <a:srgbClr val="FF0000"/>
                </a:solidFill>
              </a:rPr>
              <a:t>тефлоновым</a:t>
            </a:r>
            <a:r>
              <a:rPr lang="ru-RU" dirty="0" smtClean="0">
                <a:solidFill>
                  <a:srgbClr val="FF0000"/>
                </a:solidFill>
              </a:rPr>
              <a:t> покрытием имеют высокие </a:t>
            </a:r>
            <a:r>
              <a:rPr lang="ru-RU" dirty="0" err="1" smtClean="0">
                <a:solidFill>
                  <a:srgbClr val="FF0000"/>
                </a:solidFill>
              </a:rPr>
              <a:t>антипригарные</a:t>
            </a:r>
            <a:r>
              <a:rPr lang="ru-RU" dirty="0" smtClean="0">
                <a:solidFill>
                  <a:srgbClr val="FF0000"/>
                </a:solidFill>
              </a:rPr>
              <a:t> свойства.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Корпус гриля из </a:t>
            </a:r>
            <a:r>
              <a:rPr lang="en-US" dirty="0" smtClean="0">
                <a:solidFill>
                  <a:srgbClr val="FF0000"/>
                </a:solidFill>
              </a:rPr>
              <a:t>AISI430 </a:t>
            </a:r>
            <a:r>
              <a:rPr lang="ru-RU" dirty="0" smtClean="0">
                <a:solidFill>
                  <a:srgbClr val="FF0000"/>
                </a:solidFill>
              </a:rPr>
              <a:t>либо </a:t>
            </a:r>
            <a:r>
              <a:rPr lang="en-US" dirty="0" smtClean="0">
                <a:solidFill>
                  <a:srgbClr val="FF0000"/>
                </a:solidFill>
              </a:rPr>
              <a:t>AISI304.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635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Грили комбинированные для сосисок и полуфабрикатов котлет электрические </a:t>
            </a:r>
            <a:r>
              <a:rPr lang="ru-RU" sz="2000" b="1" dirty="0" smtClean="0">
                <a:solidFill>
                  <a:srgbClr val="FF0000"/>
                </a:solidFill>
              </a:rPr>
              <a:t>АРБАТ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52226" name="Picture 2" descr="https://atesy.ru/upload/iblock/bef/Kombi_gril-ARBAT-KG_7.3_57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743062" cy="280729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31640" y="1412776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cap="all" dirty="0" smtClean="0"/>
              <a:t>КГ-7.3-440-01</a:t>
            </a:r>
            <a:endParaRPr lang="ru-RU" b="1" cap="all" dirty="0"/>
          </a:p>
        </p:txBody>
      </p:sp>
      <p:pic>
        <p:nvPicPr>
          <p:cNvPr id="52228" name="Picture 4" descr="https://atesy.ru/upload/iblock/052/Kombi_gril-ARBAT-KG_7.1P_570_01-s-produkt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03693"/>
            <a:ext cx="3672408" cy="275430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115616" y="4077072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cap="all" dirty="0" smtClean="0"/>
              <a:t>КГ-7.1П-440-01</a:t>
            </a:r>
            <a:endParaRPr lang="ru-RU" b="1" cap="all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141277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Раздельное включение зон приготовления сосисок и котлет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Диаметр ролика и оптимальная скорость вращения обеспечивают равномерную прожарку сосисок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Ролики из пищевой нержавеющей стали позволяют проводить санитарную обработку механическими и химическими средствами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err="1" smtClean="0"/>
              <a:t>Антипригарное</a:t>
            </a:r>
            <a:r>
              <a:rPr lang="ru-RU" sz="1400" dirty="0" smtClean="0"/>
              <a:t> покрытие жарочной поверхности исключает пригорание котлет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Легкосъемная жарочная поверхность (легкосъемные наклонные кассеты) для котлет облегчает санитарную обработку </a:t>
            </a:r>
            <a:r>
              <a:rPr lang="ru-RU" sz="1400" dirty="0" err="1" smtClean="0"/>
              <a:t>комби-гриля</a:t>
            </a:r>
            <a:endParaRPr lang="ru-RU" sz="1400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Ступенчатая регулировка температуры нагрева роликов и жарочной поверхности позволяет выбрать оптимальный режим приготовления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Раздельные легкосъемные поддоны для сбора стекающего жира под секциями приготовления сосисок и котлет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Каждый ролик нагревается изнутри своим </a:t>
            </a:r>
            <a:r>
              <a:rPr lang="ru-RU" sz="1400" dirty="0" err="1" smtClean="0"/>
              <a:t>ТЭНом</a:t>
            </a:r>
            <a:r>
              <a:rPr lang="ru-RU" sz="1400" dirty="0" smtClean="0"/>
              <a:t>, что позволяет обеспечить равномерную температуру по всей длине ролика, а также поддерживать необходимую температуру на поверхности ролика.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400" dirty="0" smtClean="0"/>
              <a:t>Под жарочной поверхностью установлен съемный поддон для сбора стекающего жира и влаги.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96635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31032" y="69269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Мукопросеиватель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КАСКАД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88528"/>
            <a:ext cx="2943669" cy="4819685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651789" y="6145643"/>
            <a:ext cx="29440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err="1" smtClean="0">
                <a:ln w="11430"/>
              </a:rPr>
              <a:t>Мукопросеиватель</a:t>
            </a:r>
            <a:r>
              <a:rPr lang="ru-RU" sz="1200" b="1" spc="50" dirty="0" smtClean="0">
                <a:ln w="11430"/>
              </a:rPr>
              <a:t> КАСКАД</a:t>
            </a:r>
            <a:endParaRPr lang="ru-RU" sz="1200" b="1" cap="none" spc="50" dirty="0">
              <a:ln w="11430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Оборудование для пекарен</a:t>
            </a:r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4030" y="1288528"/>
            <a:ext cx="52860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Малогабаритный, компактный.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Производительность – 150 кг/час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Легкосъемный бункер из нержавеющей стали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Сито с размером ячейки 1,2х1,2 мм выполнено из специальной магнитной стали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Снабжен системой магнитной сепарации (улавливание частиц стали при разрушении сетки</a:t>
            </a:r>
            <a:r>
              <a:rPr lang="en-US" dirty="0" smtClean="0"/>
              <a:t>, </a:t>
            </a:r>
            <a:r>
              <a:rPr lang="ru-RU" dirty="0" smtClean="0"/>
              <a:t>установлено на </a:t>
            </a:r>
            <a:r>
              <a:rPr lang="en-US" dirty="0" smtClean="0"/>
              <a:t>“</a:t>
            </a:r>
            <a:r>
              <a:rPr lang="ru-RU" dirty="0" smtClean="0"/>
              <a:t>носике</a:t>
            </a:r>
            <a:r>
              <a:rPr lang="en-US" dirty="0" smtClean="0"/>
              <a:t>” </a:t>
            </a:r>
            <a:r>
              <a:rPr lang="ru-RU" dirty="0" smtClean="0"/>
              <a:t>лотка приемного бункера)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Механический генератор колебаний производит сотрясание бункера с высокой частотой, обеспечивая просеивание муки и ее одновременное рыхление и насыщение кислородом (аэрацию)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Крышка бункера предотвращает пылеобразование и попадание в бункер посторонних предметов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Пускатель ПМ12-010220 У 2В приобретается отдельно.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1905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s://atesy.ru/upload/iblock/591/Gril-kontaktnyy-Maestro-GK_23.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4653136"/>
            <a:ext cx="2736304" cy="2052228"/>
          </a:xfrm>
          <a:prstGeom prst="rect">
            <a:avLst/>
          </a:prstGeom>
          <a:noFill/>
        </p:spPr>
      </p:pic>
      <p:pic>
        <p:nvPicPr>
          <p:cNvPr id="35844" name="Picture 4" descr="https://atesy.ru/upload/iblock/13e/Gril-kontaktnyy-Maestro-GK_23.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2782956" cy="2087217"/>
          </a:xfrm>
          <a:prstGeom prst="rect">
            <a:avLst/>
          </a:prstGeom>
          <a:noFill/>
        </p:spPr>
      </p:pic>
      <p:pic>
        <p:nvPicPr>
          <p:cNvPr id="35842" name="Picture 2" descr="https://atesy.ru/upload/iblock/6b7/Gril-kontaktnyy-Maestro-GK_23.1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2880320" cy="216024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Грили контактные </a:t>
            </a:r>
            <a:r>
              <a:rPr lang="ru-RU" sz="3200" b="1" dirty="0" smtClean="0">
                <a:solidFill>
                  <a:srgbClr val="FF0000"/>
                </a:solidFill>
              </a:rPr>
              <a:t>МАЭСТРО двухсекционные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cap="all" dirty="0" smtClean="0">
                <a:solidFill>
                  <a:srgbClr val="FF0000"/>
                </a:solidFill>
              </a:rPr>
              <a:t>ГК-2/3.1Г </a:t>
            </a:r>
            <a:endParaRPr lang="en-US" b="1" cap="all" dirty="0" smtClean="0">
              <a:solidFill>
                <a:srgbClr val="FF0000"/>
              </a:solidFill>
            </a:endParaRPr>
          </a:p>
          <a:p>
            <a:pPr fontAlgn="base"/>
            <a:r>
              <a:rPr lang="ru-RU" b="1" cap="all" dirty="0" smtClean="0"/>
              <a:t>НИЖНЯЯ гладкая, ВЕРХНИЕ РИФЛЕНЫЕ</a:t>
            </a:r>
            <a:endParaRPr lang="ru-RU" b="1" cap="all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>ГК-2/3.1К</a:t>
            </a:r>
          </a:p>
          <a:p>
            <a:r>
              <a:rPr lang="ru-RU" b="1" cap="all" dirty="0" smtClean="0"/>
              <a:t>НИЖНЯЯ: ½ ГЛАДКАЯ И ½ РИФЛЕНАЯ, ВЕРХНИЕ РИФЛЕНЫЕ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494116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cap="all" dirty="0" smtClean="0">
                <a:solidFill>
                  <a:srgbClr val="FF0000"/>
                </a:solidFill>
              </a:rPr>
              <a:t>ГК-2/3.1Р</a:t>
            </a:r>
            <a:r>
              <a:rPr lang="ru-RU" b="1" cap="all" dirty="0" smtClean="0"/>
              <a:t> </a:t>
            </a:r>
            <a:endParaRPr lang="en-US" b="1" cap="all" dirty="0" smtClean="0"/>
          </a:p>
          <a:p>
            <a:pPr fontAlgn="base"/>
            <a:r>
              <a:rPr lang="ru-RU" b="1" cap="all" dirty="0" smtClean="0"/>
              <a:t>ВЕРХНИЕ РИФЛЕНЫЕ, НИЖНЯЯ РИФЛЕНАЯ</a:t>
            </a:r>
            <a:endParaRPr lang="ru-RU" b="1" cap="all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141277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Корпус гриля выполнен из пищевой нержавеющей стали AISI430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4797152"/>
            <a:ext cx="3456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МАРКИРОВКА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ГК-2/3.1 Р(Г</a:t>
            </a:r>
            <a:r>
              <a:rPr lang="en-US" sz="1600" b="1" dirty="0" smtClean="0">
                <a:solidFill>
                  <a:srgbClr val="FF0000"/>
                </a:solidFill>
              </a:rPr>
              <a:t>,</a:t>
            </a:r>
            <a:r>
              <a:rPr lang="ru-RU" sz="1600" b="1" dirty="0" smtClean="0">
                <a:solidFill>
                  <a:srgbClr val="FF0000"/>
                </a:solidFill>
              </a:rPr>
              <a:t>К)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1-односекционный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3.1 – номинальная мощность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Р – рифленый</a:t>
            </a:r>
          </a:p>
          <a:p>
            <a:r>
              <a:rPr lang="ru-RU" sz="1600" b="1" dirty="0" err="1" smtClean="0">
                <a:solidFill>
                  <a:srgbClr val="FF0000"/>
                </a:solidFill>
              </a:rPr>
              <a:t>Г-гладкий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err="1" smtClean="0">
                <a:solidFill>
                  <a:srgbClr val="FF0000"/>
                </a:solidFill>
              </a:rPr>
              <a:t>К-комбинированный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Грили </a:t>
            </a:r>
            <a:r>
              <a:rPr lang="ru-RU" sz="4000" b="1" dirty="0" smtClean="0">
                <a:solidFill>
                  <a:srgbClr val="FF0000"/>
                </a:solidFill>
              </a:rPr>
              <a:t>САЛАМАНДРА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142338" name="Picture 2" descr="https://atesy.ru/upload/iblock/3c9/Gril-SALAMANDRA-GSL_1_400.30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567332" cy="39960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499992" y="2636912"/>
            <a:ext cx="4283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2400" dirty="0" smtClean="0"/>
              <a:t>Плавная система регулировки температуры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sz="2400" dirty="0" smtClean="0"/>
              <a:t>4 уровня направляющих позволяет регулировать высоту размещения продукта на решетке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sz="2400" dirty="0" smtClean="0"/>
              <a:t>Оснащен поддоном для сбора остатков пищи</a:t>
            </a:r>
            <a:r>
              <a:rPr lang="en-US" sz="2400" dirty="0" smtClean="0"/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Нагрев осуществляется с помощью одного </a:t>
            </a:r>
            <a:r>
              <a:rPr lang="ru-RU" sz="2400" b="1" dirty="0" err="1" smtClean="0">
                <a:solidFill>
                  <a:srgbClr val="FF0000"/>
                </a:solidFill>
              </a:rPr>
              <a:t>ТЭНа</a:t>
            </a:r>
            <a:r>
              <a:rPr lang="ru-RU" sz="2400" b="1" dirty="0" smtClean="0">
                <a:solidFill>
                  <a:srgbClr val="FF0000"/>
                </a:solidFill>
              </a:rPr>
              <a:t> в верхней части гриля</a:t>
            </a:r>
          </a:p>
          <a:p>
            <a:pPr fontAlgn="base">
              <a:buFont typeface="Wingdings" pitchFamily="2" charset="2"/>
              <a:buChar char="ü"/>
            </a:pP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Используется для </a:t>
            </a:r>
            <a:r>
              <a:rPr lang="ru-RU" b="1" dirty="0" err="1" smtClean="0">
                <a:solidFill>
                  <a:srgbClr val="FF0000"/>
                </a:solidFill>
              </a:rPr>
              <a:t>доготовки</a:t>
            </a:r>
            <a:r>
              <a:rPr lang="ru-RU" b="1" dirty="0" smtClean="0">
                <a:solidFill>
                  <a:srgbClr val="FF0000"/>
                </a:solidFill>
              </a:rPr>
              <a:t> и разогрева блюд, а также придания им красивой золотистой корочки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844824"/>
            <a:ext cx="2819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cap="all" dirty="0" smtClean="0">
                <a:solidFill>
                  <a:srgbClr val="FF0000"/>
                </a:solidFill>
              </a:rPr>
              <a:t>ГСЛ-1-400.300-01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tesy.ru/upload/iblock/710/Gril-SALAMANDRA-GSL_2_400.30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5856650" cy="4392488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Грили </a:t>
            </a:r>
            <a:r>
              <a:rPr lang="ru-RU" sz="4000" b="1" dirty="0" smtClean="0">
                <a:solidFill>
                  <a:srgbClr val="FF0000"/>
                </a:solidFill>
              </a:rPr>
              <a:t>САЛАМАНДРА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1844824"/>
            <a:ext cx="3995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</a:rPr>
              <a:t>Нагрев </a:t>
            </a:r>
            <a:r>
              <a:rPr lang="ru-RU" sz="2800" b="1" dirty="0" err="1" smtClean="0">
                <a:solidFill>
                  <a:srgbClr val="FF0000"/>
                </a:solidFill>
              </a:rPr>
              <a:t>ТЭНами</a:t>
            </a:r>
            <a:r>
              <a:rPr lang="ru-RU" sz="2800" b="1" dirty="0" smtClean="0">
                <a:solidFill>
                  <a:srgbClr val="FF0000"/>
                </a:solidFill>
              </a:rPr>
              <a:t> сверху и снизу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800" b="1" dirty="0" smtClean="0"/>
              <a:t>Регулировка температуры, </a:t>
            </a:r>
            <a:r>
              <a:rPr lang="en-US" sz="2800" b="1" dirty="0" smtClean="0"/>
              <a:t>º</a:t>
            </a:r>
            <a:r>
              <a:rPr lang="ru-RU" sz="2800" b="1" dirty="0" smtClean="0"/>
              <a:t>С+50…+250</a:t>
            </a:r>
            <a:endParaRPr lang="en-US" sz="2800" b="1" dirty="0" smtClean="0"/>
          </a:p>
          <a:p>
            <a:pPr fontAlgn="base">
              <a:buFont typeface="Wingdings" pitchFamily="2" charset="2"/>
              <a:buChar char="ü"/>
            </a:pPr>
            <a:endParaRPr lang="ru-RU" sz="2800" b="1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sz="2800" b="1" dirty="0" smtClean="0"/>
              <a:t>Работает от сети 220В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988840"/>
            <a:ext cx="4248148" cy="52322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2800" b="1" cap="all" dirty="0" smtClean="0">
                <a:solidFill>
                  <a:srgbClr val="FF0000"/>
                </a:solidFill>
              </a:rPr>
              <a:t>ГСЛ-</a:t>
            </a:r>
            <a:r>
              <a:rPr lang="en-US" sz="2800" b="1" cap="all" dirty="0" smtClean="0">
                <a:solidFill>
                  <a:srgbClr val="FF0000"/>
                </a:solidFill>
              </a:rPr>
              <a:t>2</a:t>
            </a:r>
            <a:r>
              <a:rPr lang="ru-RU" sz="2800" b="1" cap="all" dirty="0" smtClean="0">
                <a:solidFill>
                  <a:srgbClr val="FF0000"/>
                </a:solidFill>
              </a:rPr>
              <a:t>-400.300-01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8" name="Picture 8" descr="https://atesy.ru/upload/iblock/672/Elektroplita_600-Taverna_2005-_2_kh-konforochnay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3600400" cy="288032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31032" y="54868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Гастрономическая линия настольная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ru-RU" sz="3200" b="1" dirty="0" smtClean="0">
                <a:solidFill>
                  <a:srgbClr val="FF0000"/>
                </a:solidFill>
              </a:rPr>
              <a:t>ТАВЕРНА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r>
              <a:rPr lang="ru-RU" sz="3200" b="1" dirty="0" smtClean="0">
                <a:solidFill>
                  <a:srgbClr val="FF0000"/>
                </a:solidFill>
              </a:rPr>
              <a:t> серии 400 мм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143362" name="Picture 2" descr="https://atesy.ru/upload/iblock/405/ZHarochnaya-poverkhnost-Taverna_2005-_elektroskovoroda_300_-kolba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883868" cy="28838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1556792"/>
            <a:ext cx="4248148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Электросковорода-300</a:t>
            </a:r>
            <a:r>
              <a:rPr lang="en-US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;600</a:t>
            </a:r>
            <a:endParaRPr lang="ru-RU" sz="16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pic>
        <p:nvPicPr>
          <p:cNvPr id="143366" name="Picture 6" descr="Мармит-600 Таверна-2005 (2-х секционный) - 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3038872" cy="303887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644008" y="1628800"/>
            <a:ext cx="4248148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Мармит-300</a:t>
            </a:r>
            <a:r>
              <a:rPr lang="en-US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;600</a:t>
            </a:r>
            <a:endParaRPr lang="ru-RU" sz="16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1760" y="3933056"/>
            <a:ext cx="4248148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Электроплита-300</a:t>
            </a:r>
            <a:r>
              <a:rPr lang="en-US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;600</a:t>
            </a:r>
            <a:endParaRPr lang="ru-RU" sz="16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4941168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Идеальное решение для малых кухонь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31032" y="69269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Жарочные поверхности настольные </a:t>
            </a:r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ru-RU" sz="3200" b="1" dirty="0" smtClean="0">
                <a:solidFill>
                  <a:srgbClr val="FF0000"/>
                </a:solidFill>
              </a:rPr>
              <a:t>ТАВЕРНА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143362" name="Picture 2" descr="https://atesy.ru/upload/iblock/405/ZHarochnaya-poverkhnost-Taverna_2005-_elektroskovoroda_300_-kolba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736304" cy="27363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1340768"/>
            <a:ext cx="424814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Электросковорода-300</a:t>
            </a:r>
            <a:endParaRPr lang="ru-RU" sz="24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126876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Рифленая поверхность позволяет формировать «полоски»-гриль и «клетки»-гриль</a:t>
            </a:r>
            <a:endParaRPr lang="en-US" dirty="0" smtClean="0"/>
          </a:p>
          <a:p>
            <a:pPr fontAlgn="base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Равномерное распределение температуры по всей поверхности обеспечивается специальной формой нагревательного элемента</a:t>
            </a:r>
            <a:endParaRPr lang="en-US" dirty="0" smtClean="0"/>
          </a:p>
          <a:p>
            <a:pPr fontAlgn="base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Плавная регулировка нагрева позволяет контролировать степень прожарки продукта</a:t>
            </a:r>
            <a:endParaRPr lang="en-US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Рифленая жарочная поверхность изготовлена из углеродистой стали. </a:t>
            </a:r>
            <a:endParaRPr lang="en-US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Для удобства работы жарочная поверхность с трех сторон имеет борт высотой 65 мм.</a:t>
            </a:r>
            <a:endParaRPr lang="en-US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 Нагрев жарочной поверхности осуществляется </a:t>
            </a:r>
            <a:r>
              <a:rPr lang="ru-RU" dirty="0" err="1" smtClean="0"/>
              <a:t>ТЭНом</a:t>
            </a:r>
            <a:r>
              <a:rPr lang="ru-RU" dirty="0" smtClean="0"/>
              <a:t>, расположенным снизу.</a:t>
            </a:r>
            <a:endParaRPr lang="en-US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С фасадной стороны изделия имеется съемный лоток для сбора излишков жира.</a:t>
            </a:r>
            <a:endParaRPr lang="ru-RU" dirty="0"/>
          </a:p>
        </p:txBody>
      </p:sp>
      <p:pic>
        <p:nvPicPr>
          <p:cNvPr id="38914" name="Picture 2" descr="https://atesy.ru/upload/iblock/cdc/ZHarochnaya-poverkhnost-Taverna_2005-_elektroskovoroda_600_-kolba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9688"/>
            <a:ext cx="3384376" cy="28083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4149080"/>
            <a:ext cx="424814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Электросковорода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-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6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00</a:t>
            </a:r>
            <a:endParaRPr lang="ru-RU" sz="24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31032" y="69269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Мармиты настольные </a:t>
            </a:r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ru-RU" sz="3200" b="1" dirty="0" smtClean="0">
                <a:solidFill>
                  <a:srgbClr val="FF0000"/>
                </a:solidFill>
              </a:rPr>
              <a:t>ТАВЕРНА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фаст-фуд</a:t>
            </a:r>
            <a:endParaRPr dirty="0"/>
          </a:p>
        </p:txBody>
      </p:sp>
      <p:pic>
        <p:nvPicPr>
          <p:cNvPr id="143366" name="Picture 6" descr="Мармит-600 Таверна-2005 (2-х секционный) -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77679"/>
            <a:ext cx="2880320" cy="288032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95536" y="1196752"/>
            <a:ext cx="4248148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Мармит-300</a:t>
            </a:r>
            <a:endParaRPr lang="ru-RU" sz="20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pic>
        <p:nvPicPr>
          <p:cNvPr id="37890" name="Picture 2" descr="Мармит-300 Таверна-2005 (1-но секционный) -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448272" cy="244827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7504" y="4005064"/>
            <a:ext cx="4248148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Мармит</a:t>
            </a:r>
            <a:r>
              <a:rPr lang="en-US" sz="20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-600</a:t>
            </a:r>
            <a:endParaRPr lang="ru-RU" sz="2000" b="1" dirty="0" smtClean="0">
              <a:solidFill>
                <a:srgbClr val="0000FF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предназначен для поддержания в горячем состоянии </a:t>
            </a:r>
            <a:r>
              <a:rPr lang="ru-RU" b="1" dirty="0" err="1" smtClean="0">
                <a:solidFill>
                  <a:srgbClr val="FF0000"/>
                </a:solidFill>
              </a:rPr>
              <a:t>гастроемкостей</a:t>
            </a:r>
            <a:r>
              <a:rPr lang="ru-RU" b="1" dirty="0" smtClean="0">
                <a:solidFill>
                  <a:srgbClr val="FF0000"/>
                </a:solidFill>
              </a:rPr>
              <a:t> со вторыми блюдами, гарнирами и соусами.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24208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Компактный и малогабаритный настольный мармит экономит рабочее пространство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Позволяет поддерживать температуру блюд до +70°C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В комплект входят две </a:t>
            </a:r>
            <a:r>
              <a:rPr lang="ru-RU" dirty="0" err="1" smtClean="0"/>
              <a:t>гастроемкости</a:t>
            </a:r>
            <a:r>
              <a:rPr lang="ru-RU" dirty="0" smtClean="0"/>
              <a:t> GN-1/4 глубиной 150 мм</a:t>
            </a:r>
            <a:r>
              <a:rPr lang="en-US" dirty="0" smtClean="0"/>
              <a:t> c </a:t>
            </a:r>
            <a:r>
              <a:rPr lang="ru-RU" dirty="0" smtClean="0"/>
              <a:t>крышками</a:t>
            </a:r>
            <a:r>
              <a:rPr lang="en-US" dirty="0" smtClean="0"/>
              <a:t> (</a:t>
            </a:r>
            <a:r>
              <a:rPr lang="ru-RU" dirty="0" smtClean="0"/>
              <a:t>мармит-300)</a:t>
            </a:r>
            <a:r>
              <a:rPr lang="en-US" dirty="0" smtClean="0"/>
              <a:t>;</a:t>
            </a:r>
            <a:r>
              <a:rPr lang="ru-RU" dirty="0" smtClean="0"/>
              <a:t> GN-1/4х150 мм – 2шт., GN-1/2х150 мм – 1шт.  </a:t>
            </a:r>
            <a:r>
              <a:rPr lang="en-US" dirty="0" smtClean="0"/>
              <a:t>(</a:t>
            </a:r>
            <a:r>
              <a:rPr lang="ru-RU" dirty="0" smtClean="0"/>
              <a:t>мармит-600)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Для установки </a:t>
            </a:r>
            <a:r>
              <a:rPr lang="ru-RU" dirty="0" err="1" smtClean="0"/>
              <a:t>гастроемкостей</a:t>
            </a:r>
            <a:r>
              <a:rPr lang="ru-RU" dirty="0" smtClean="0"/>
              <a:t> меньших размеров предусмотрена съемная перемычка из нержавеющей стали.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тип подогрева – «сухой».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344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10879</TotalTime>
  <Words>3048</Words>
  <Application>Microsoft Office PowerPoint</Application>
  <PresentationFormat>Экран (4:3)</PresentationFormat>
  <Paragraphs>536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Левада Виктор Васильевич</dc:creator>
  <cp:lastModifiedBy>Максим</cp:lastModifiedBy>
  <cp:revision>1549</cp:revision>
  <dcterms:created xsi:type="dcterms:W3CDTF">2012-08-24T14:33:39Z</dcterms:created>
  <dcterms:modified xsi:type="dcterms:W3CDTF">2020-05-19T17:01:00Z</dcterms:modified>
</cp:coreProperties>
</file>