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85" r:id="rId13"/>
    <p:sldId id="266" r:id="rId14"/>
    <p:sldId id="28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88" r:id="rId25"/>
    <p:sldId id="277" r:id="rId26"/>
    <p:sldId id="275" r:id="rId27"/>
    <p:sldId id="278" r:id="rId28"/>
    <p:sldId id="279" r:id="rId29"/>
    <p:sldId id="280" r:id="rId30"/>
    <p:sldId id="281" r:id="rId31"/>
    <p:sldId id="276" r:id="rId32"/>
    <p:sldId id="289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FF602-B271-4A6A-BD1B-074BD9505DDF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CE46-BA1A-484F-BEC6-88097610E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C9323-9028-458C-A5C0-8E84EE07BA6A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6388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7" y="4401754"/>
            <a:ext cx="5487349" cy="360051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C9323-9028-458C-A5C0-8E84EE07BA6A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6388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7" y="4401754"/>
            <a:ext cx="5487349" cy="360051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6BA98-2193-4E1A-90B4-D6EB2AB0E289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6388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7" y="4401754"/>
            <a:ext cx="5487349" cy="360051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A18503-38CC-4B4C-B200-28789D32244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6388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7" y="4401754"/>
            <a:ext cx="5487349" cy="360051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54C6FA-19F7-4595-9816-F3A5EA28BA6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6388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7" y="4401754"/>
            <a:ext cx="5487349" cy="360051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4F1D52-19FB-447D-A564-D4D6A67765D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6388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7" y="4401754"/>
            <a:ext cx="5487349" cy="360051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A3C6-93B5-41B0-9DE0-4CB459CDFD6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11E3-5F12-4B25-90ED-A94785A85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ГОТОВЫЕ </a:t>
            </a:r>
            <a:r>
              <a:rPr lang="ru-RU" sz="3600" b="1" dirty="0">
                <a:solidFill>
                  <a:srgbClr val="FF0000"/>
                </a:solidFill>
              </a:rPr>
              <a:t>РЕШЕНИЯ ДЛЯ </a:t>
            </a:r>
            <a:r>
              <a:rPr lang="ru-RU" sz="3600" b="1" dirty="0" smtClean="0">
                <a:solidFill>
                  <a:srgbClr val="FF0000"/>
                </a:solidFill>
              </a:rPr>
              <a:t>БИЗНЕСА. </a:t>
            </a: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9638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pancake-station-bs-2-400-1350p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869206" cy="27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M:\Сбыт\ОТДЕЛ ПРОДАЖ восстановленный 2\_РЕКЛАМА\_ДИСК 2017-2018\ФОТО ОБОРУДОВАНИЯ 2019\6. ГОТОВЫЕ РЕШЕНИЯ ДЛЯ БИЗНЕСА ATESY\Кофе-станция\КС.01.000.000 Кофе-станция КС-1500.700-01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402453" cy="2586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76" y="3619376"/>
            <a:ext cx="3238624" cy="323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184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61" y="1978209"/>
            <a:ext cx="5802627" cy="45091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Кофе-станция </a:t>
            </a:r>
            <a:r>
              <a:rPr lang="ru-RU" sz="2000" b="1" dirty="0" smtClean="0">
                <a:solidFill>
                  <a:srgbClr val="FF0000"/>
                </a:solidFill>
              </a:rPr>
              <a:t>СУМАТРА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280" y="3632605"/>
            <a:ext cx="3438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Станция может быть использована как для стационарной, уличной торговли, так и для размещения в формате </a:t>
            </a:r>
            <a:r>
              <a:rPr lang="ru-RU" dirty="0" smtClean="0">
                <a:solidFill>
                  <a:srgbClr val="002060"/>
                </a:solidFill>
              </a:rPr>
              <a:t>АЗС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280" y="1978209"/>
            <a:ext cx="3438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редназначена </a:t>
            </a:r>
            <a:r>
              <a:rPr lang="ru-RU" dirty="0">
                <a:solidFill>
                  <a:srgbClr val="002060"/>
                </a:solidFill>
              </a:rPr>
              <a:t>для комплексного оснащения рабочего места приготовления и продажи </a:t>
            </a:r>
            <a:r>
              <a:rPr lang="ru-RU" dirty="0" smtClean="0">
                <a:solidFill>
                  <a:srgbClr val="002060"/>
                </a:solidFill>
              </a:rPr>
              <a:t>кофе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075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/>
          <p:nvPr/>
        </p:nvPicPr>
        <p:blipFill>
          <a:blip r:embed="rId2" cstate="print"/>
          <a:stretch/>
        </p:blipFill>
        <p:spPr>
          <a:xfrm>
            <a:off x="323528" y="1556792"/>
            <a:ext cx="4243972" cy="3816424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Оборудование для </a:t>
            </a:r>
            <a:r>
              <a:rPr lang="ru-RU" sz="2000" b="1" dirty="0" err="1" smtClean="0"/>
              <a:t>бургерных</a:t>
            </a:r>
            <a:r>
              <a:rPr lang="ru-RU" sz="2000" b="1" dirty="0" smtClean="0"/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542310"/>
            <a:ext cx="4243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</a:rPr>
              <a:t>Мармит для картофеля фри МФ-655/3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3" y="1159861"/>
            <a:ext cx="1019630" cy="822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/>
              <a:t>3 секции хранения картофеля </a:t>
            </a:r>
            <a:r>
              <a:rPr lang="ru-RU" dirty="0" smtClean="0"/>
              <a:t>фри</a:t>
            </a:r>
            <a:r>
              <a:rPr lang="en-US" dirty="0" smtClean="0"/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Разборная </a:t>
            </a:r>
            <a:r>
              <a:rPr lang="ru-RU" dirty="0"/>
              <a:t>конструкция обеспечивает удобство </a:t>
            </a:r>
            <a:r>
              <a:rPr lang="ru-RU" dirty="0" smtClean="0"/>
              <a:t>транспортировки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234888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Мармит </a:t>
            </a:r>
            <a:r>
              <a:rPr lang="ru-RU" sz="1600" dirty="0"/>
              <a:t>изготовлен из пищевой нержавеющей стали </a:t>
            </a:r>
            <a:r>
              <a:rPr lang="ru-RU" sz="1600" dirty="0" smtClean="0"/>
              <a:t>AISI430</a:t>
            </a:r>
            <a:r>
              <a:rPr lang="en-US" sz="1600" dirty="0"/>
              <a:t>;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Вариант </a:t>
            </a:r>
            <a:r>
              <a:rPr lang="ru-RU" sz="1600" dirty="0"/>
              <a:t>размещения витрины – </a:t>
            </a:r>
            <a:r>
              <a:rPr lang="ru-RU" sz="1600" dirty="0" smtClean="0"/>
              <a:t>напольный</a:t>
            </a:r>
            <a:r>
              <a:rPr lang="en-US" sz="1600" dirty="0"/>
              <a:t>;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Ванна </a:t>
            </a:r>
            <a:r>
              <a:rPr lang="ru-RU" sz="1600" dirty="0"/>
              <a:t>для выкладки приготовленного картофеля имеет 2 перегородки, обеспечивающие разделение секций хранения </a:t>
            </a:r>
            <a:r>
              <a:rPr lang="ru-RU" sz="1600" dirty="0" smtClean="0"/>
              <a:t>картофеля</a:t>
            </a:r>
            <a:r>
              <a:rPr lang="en-US" sz="1600" dirty="0"/>
              <a:t>;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Перегородки </a:t>
            </a:r>
            <a:r>
              <a:rPr lang="ru-RU" sz="1600" dirty="0"/>
              <a:t>ванны можно перемещать или убирать по </a:t>
            </a:r>
            <a:r>
              <a:rPr lang="ru-RU" sz="1600" dirty="0" smtClean="0"/>
              <a:t>необходимости</a:t>
            </a:r>
            <a:r>
              <a:rPr lang="en-US" sz="1600" dirty="0"/>
              <a:t>;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Подогрев </a:t>
            </a:r>
            <a:r>
              <a:rPr lang="ru-RU" sz="1600" dirty="0"/>
              <a:t>продукта и освещение зоны выкладки производится двумя инфракрасными лампами, расположенными над </a:t>
            </a:r>
            <a:r>
              <a:rPr lang="ru-RU" sz="1600" dirty="0" smtClean="0"/>
              <a:t>ванной</a:t>
            </a:r>
            <a:r>
              <a:rPr lang="en-US" sz="1600" dirty="0"/>
              <a:t>;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Ванна </a:t>
            </a:r>
            <a:r>
              <a:rPr lang="ru-RU" sz="1600" dirty="0"/>
              <a:t>имеет перфорированное дно, обеспечивающее стекание остатков масла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dirty="0"/>
              <a:t>Под ванной расположен поддон для сбора масла.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0955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/>
          <p:nvPr/>
        </p:nvPicPr>
        <p:blipFill>
          <a:blip r:embed="rId2" cstate="print"/>
          <a:stretch/>
        </p:blipFill>
        <p:spPr>
          <a:xfrm>
            <a:off x="251520" y="1484784"/>
            <a:ext cx="3960440" cy="3816424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Оборудование для </a:t>
            </a:r>
            <a:r>
              <a:rPr lang="ru-RU" sz="2000" b="1" dirty="0" err="1" smtClean="0"/>
              <a:t>бургерных</a:t>
            </a:r>
            <a:r>
              <a:rPr lang="ru-RU" sz="2000" b="1" dirty="0" smtClean="0"/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589240"/>
            <a:ext cx="39604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</a:rPr>
              <a:t>Витрина-мармит для </a:t>
            </a:r>
            <a:r>
              <a:rPr lang="ru-RU" sz="1400" b="1" spc="50" dirty="0" err="1">
                <a:ln w="11430"/>
              </a:rPr>
              <a:t>бургеров</a:t>
            </a:r>
            <a:r>
              <a:rPr lang="ru-RU" sz="1400" b="1" spc="50" dirty="0">
                <a:ln w="11430"/>
              </a:rPr>
              <a:t> ВМБ-750/4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3" y="1159861"/>
            <a:ext cx="1019630" cy="822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14847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4 секции для выкладки </a:t>
            </a:r>
            <a:r>
              <a:rPr lang="ru-RU" dirty="0" err="1" smtClean="0"/>
              <a:t>бургеров</a:t>
            </a:r>
            <a:r>
              <a:rPr lang="en-US" dirty="0" smtClean="0"/>
              <a:t>;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4 Инфракрасные лампы обеспечивают освещение и подогрев готового продукта</a:t>
            </a:r>
            <a:r>
              <a:rPr lang="en-US" dirty="0" smtClean="0"/>
              <a:t>;</a:t>
            </a:r>
            <a:r>
              <a:rPr lang="ru-RU" dirty="0" smtClean="0"/>
              <a:t> Лампы расположены над зоной выкладки.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Разборная конструкция обеспечивает удобство транспортировки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Конструкция </a:t>
            </a:r>
            <a:r>
              <a:rPr lang="ru-RU" dirty="0" smtClean="0"/>
              <a:t>разборная</a:t>
            </a:r>
            <a:r>
              <a:rPr lang="en-US" dirty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Витрина </a:t>
            </a:r>
            <a:r>
              <a:rPr lang="ru-RU" dirty="0"/>
              <a:t>изготовлена из пищевой нержавеющей стали </a:t>
            </a:r>
            <a:r>
              <a:rPr lang="ru-RU" dirty="0" smtClean="0"/>
              <a:t>AISI430</a:t>
            </a:r>
            <a:r>
              <a:rPr lang="en-US" dirty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Вариант </a:t>
            </a:r>
            <a:r>
              <a:rPr lang="ru-RU" dirty="0"/>
              <a:t>размещения витрины – настольный.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610955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/>
          <p:nvPr/>
        </p:nvPicPr>
        <p:blipFill>
          <a:blip r:embed="rId2" cstate="print"/>
          <a:stretch/>
        </p:blipFill>
        <p:spPr>
          <a:xfrm>
            <a:off x="334616" y="1340768"/>
            <a:ext cx="3805336" cy="4032448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БИЗНЕСА. Оборудование для </a:t>
            </a:r>
            <a:r>
              <a:rPr lang="ru-RU" sz="2000" b="1" dirty="0" err="1"/>
              <a:t>бургерных</a:t>
            </a:r>
            <a:r>
              <a:rPr lang="ru-RU" sz="2000" b="1" dirty="0"/>
              <a:t> 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638363"/>
            <a:ext cx="42439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</a:rPr>
              <a:t>Стол-тумба с диспенсерами для стаканов </a:t>
            </a:r>
            <a:endParaRPr lang="ru-RU" sz="1400" b="1" spc="50" dirty="0" smtClean="0">
              <a:ln w="11430"/>
            </a:endParaRPr>
          </a:p>
          <a:p>
            <a:pPr algn="ctr"/>
            <a:r>
              <a:rPr lang="ru-RU" sz="1400" b="1" spc="50" dirty="0" smtClean="0">
                <a:ln w="11430"/>
              </a:rPr>
              <a:t>СТД-2/1200-2 </a:t>
            </a:r>
            <a:r>
              <a:rPr lang="ru-RU" sz="1400" b="1" spc="50" dirty="0">
                <a:ln w="11430"/>
              </a:rPr>
              <a:t>купе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52736"/>
            <a:ext cx="1019630" cy="822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2132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/>
              <a:t>2 </a:t>
            </a:r>
            <a:r>
              <a:rPr lang="ru-RU" dirty="0" err="1"/>
              <a:t>диспенсера</a:t>
            </a:r>
            <a:r>
              <a:rPr lang="ru-RU" dirty="0"/>
              <a:t> для стаканов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/>
              <a:t>Ниша с полкой обеспечивает удобство размещения посуды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/>
              <a:t>Двери «купе» экономят пространство во время эксплуатации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37170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Конструкция сборная. Стол выполнен из пищевой нержавеющей стали AISI430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Внутреннее </a:t>
            </a:r>
            <a:r>
              <a:rPr lang="ru-RU" dirty="0"/>
              <a:t>пространство стола оснащено одной полкой и закрыто дверями-«купе</a:t>
            </a:r>
            <a:r>
              <a:rPr lang="ru-RU" dirty="0" smtClean="0"/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фасадной части стола расположены два </a:t>
            </a:r>
            <a:r>
              <a:rPr lang="ru-RU" dirty="0" err="1"/>
              <a:t>диспенсера</a:t>
            </a:r>
            <a:r>
              <a:rPr lang="ru-RU" dirty="0"/>
              <a:t> для одноразовых стаканов и две </a:t>
            </a:r>
            <a:r>
              <a:rPr lang="ru-RU" dirty="0" smtClean="0"/>
              <a:t>ниши для </a:t>
            </a:r>
            <a:r>
              <a:rPr lang="ru-RU" dirty="0"/>
              <a:t>хранения крышек.</a:t>
            </a:r>
          </a:p>
        </p:txBody>
      </p:sp>
    </p:spTree>
    <p:extLst>
      <p:ext uri="{BB962C8B-B14F-4D97-AF65-F5344CB8AC3E}">
        <p14:creationId xmlns="" xmlns:p14="http://schemas.microsoft.com/office/powerpoint/2010/main" val="370471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/>
          <p:nvPr/>
        </p:nvPicPr>
        <p:blipFill>
          <a:blip r:embed="rId2" cstate="print"/>
          <a:stretch/>
        </p:blipFill>
        <p:spPr>
          <a:xfrm>
            <a:off x="395536" y="1916832"/>
            <a:ext cx="3960440" cy="4032448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БИЗНЕСА. Оборудование для </a:t>
            </a:r>
            <a:r>
              <a:rPr lang="ru-RU" sz="2000" b="1" dirty="0" err="1"/>
              <a:t>бургерных</a:t>
            </a:r>
            <a:r>
              <a:rPr lang="ru-RU" sz="2000" b="1" dirty="0"/>
              <a:t> 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6165304"/>
            <a:ext cx="4243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</a:rPr>
              <a:t>Урна для </a:t>
            </a:r>
            <a:r>
              <a:rPr lang="ru-RU" sz="1400" b="1" spc="50" dirty="0" err="1" smtClean="0">
                <a:ln w="11430"/>
              </a:rPr>
              <a:t>фуд</a:t>
            </a:r>
            <a:r>
              <a:rPr lang="ru-RU" sz="1400" b="1" spc="50" dirty="0" smtClean="0">
                <a:ln w="11430"/>
              </a:rPr>
              <a:t>-корта УФ-610/220</a:t>
            </a:r>
            <a:endParaRPr lang="ru-RU" sz="1400" b="1" spc="50" dirty="0">
              <a:ln w="1143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52736"/>
            <a:ext cx="1019630" cy="822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6369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2400" dirty="0"/>
              <a:t>Выполнена из пищевой нержавеющей стали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/>
              <a:t>Разборная конструкция обеспечивает удобство транспортировки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/>
              <a:t>Предусматривает установку емкости для мусора</a:t>
            </a:r>
          </a:p>
        </p:txBody>
      </p:sp>
    </p:spTree>
    <p:extLst>
      <p:ext uri="{BB962C8B-B14F-4D97-AF65-F5344CB8AC3E}">
        <p14:creationId xmlns="" xmlns:p14="http://schemas.microsoft.com/office/powerpoint/2010/main" val="370471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32" y="546095"/>
            <a:ext cx="234473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30" y="1197868"/>
            <a:ext cx="5541764" cy="55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5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75" y="2239962"/>
            <a:ext cx="5903913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>
                <a:srgbClr val="2962FF"/>
              </a:buClr>
              <a:buFont typeface="Arial" charset="0"/>
              <a:buChar char="•"/>
            </a:pPr>
            <a:r>
              <a:rPr lang="ru-RU" altLang="ru-RU" sz="2400" b="1">
                <a:solidFill>
                  <a:srgbClr val="2962FF"/>
                </a:solidFill>
                <a:latin typeface="Arial" charset="0"/>
              </a:rPr>
              <a:t>100% нержавеющая сталь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" y="3321050"/>
            <a:ext cx="59039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>
                <a:srgbClr val="2962FF"/>
              </a:buClr>
              <a:buFont typeface="Arial" charset="0"/>
              <a:buChar char="•"/>
            </a:pPr>
            <a:r>
              <a:rPr lang="ru-RU" altLang="ru-RU" sz="2400" b="1">
                <a:solidFill>
                  <a:srgbClr val="2962FF"/>
                </a:solidFill>
                <a:latin typeface="Arial" charset="0"/>
              </a:rPr>
              <a:t>эргономичная конструкция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9329" y="4509120"/>
            <a:ext cx="8524875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>
                <a:srgbClr val="2962FF"/>
              </a:buClr>
              <a:buFont typeface="Arial" charset="0"/>
              <a:buChar char="•"/>
            </a:pPr>
            <a:r>
              <a:rPr lang="ru-RU" altLang="ru-RU" sz="2400" b="1" dirty="0">
                <a:solidFill>
                  <a:srgbClr val="2962FF"/>
                </a:solidFill>
                <a:latin typeface="Arial" charset="0"/>
              </a:rPr>
              <a:t>эксплуатация в помещении </a:t>
            </a:r>
            <a:endParaRPr lang="ru-RU" altLang="ru-RU" sz="2400" b="1" dirty="0" smtClean="0">
              <a:solidFill>
                <a:srgbClr val="2962FF"/>
              </a:solidFill>
              <a:latin typeface="Arial" charset="0"/>
            </a:endParaRPr>
          </a:p>
          <a:p>
            <a:pPr marL="0" indent="0" eaLnBrk="1" hangingPunct="1">
              <a:buClr>
                <a:srgbClr val="2962FF"/>
              </a:buClr>
            </a:pPr>
            <a:r>
              <a:rPr lang="ru-RU" altLang="ru-RU" sz="2400" b="1" dirty="0">
                <a:solidFill>
                  <a:srgbClr val="2962FF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2962FF"/>
                </a:solidFill>
                <a:latin typeface="Arial" charset="0"/>
              </a:rPr>
              <a:t>    и </a:t>
            </a:r>
            <a:r>
              <a:rPr lang="ru-RU" altLang="ru-RU" sz="2400" b="1" dirty="0">
                <a:solidFill>
                  <a:srgbClr val="2962FF"/>
                </a:solidFill>
                <a:latin typeface="Arial" charset="0"/>
              </a:rPr>
              <a:t>на улице</a:t>
            </a: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250823" y="1194965"/>
            <a:ext cx="8137599" cy="1368425"/>
          </a:xfrm>
          <a:prstGeom prst="rect">
            <a:avLst/>
          </a:prstGeom>
          <a:ln/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 smtClean="0"/>
              <a:t>Станция сбора отходов для </a:t>
            </a:r>
            <a:r>
              <a:rPr lang="ru-RU" altLang="ru-RU" b="1" dirty="0" err="1" smtClean="0"/>
              <a:t>фуд</a:t>
            </a:r>
            <a:r>
              <a:rPr lang="ru-RU" altLang="ru-RU" b="1" dirty="0" smtClean="0"/>
              <a:t>-кортов</a:t>
            </a:r>
            <a:endParaRPr lang="ru-RU" altLang="ru-RU" b="1" dirty="0"/>
          </a:p>
        </p:txBody>
      </p:sp>
      <p:sp>
        <p:nvSpPr>
          <p:cNvPr id="2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163992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87488"/>
            <a:ext cx="49657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4185" y="911225"/>
            <a:ext cx="85693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2962FF"/>
                </a:solidFill>
                <a:latin typeface="Arial" charset="0"/>
                <a:ea typeface="Microsoft YaHei" charset="-122"/>
              </a:rPr>
              <a:t>Станция</a:t>
            </a:r>
            <a:r>
              <a:rPr lang="ru-RU" altLang="ru-RU" sz="2800" b="1" dirty="0">
                <a:latin typeface="Arial" charset="0"/>
                <a:ea typeface="Microsoft YaHei" charset="-122"/>
              </a:rPr>
              <a:t> сбора отходов </a:t>
            </a:r>
            <a:r>
              <a:rPr lang="ru-RU" altLang="ru-RU" sz="2800" b="1" dirty="0">
                <a:solidFill>
                  <a:srgbClr val="2962FF"/>
                </a:solidFill>
                <a:latin typeface="Arial" charset="0"/>
                <a:ea typeface="Microsoft YaHei" charset="-122"/>
              </a:rPr>
              <a:t>решает</a:t>
            </a:r>
            <a:r>
              <a:rPr lang="ru-RU" altLang="ru-RU" sz="2800" b="1" dirty="0">
                <a:latin typeface="Arial" charset="0"/>
                <a:ea typeface="Microsoft YaHei" charset="-122"/>
              </a:rPr>
              <a:t> эти проблемы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55650" y="3649663"/>
            <a:ext cx="2016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200">
                <a:latin typeface="Arial" charset="0"/>
              </a:rPr>
              <a:t>Выкатная емкость с фиксатором мешка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292850" y="3571875"/>
            <a:ext cx="20145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200">
                <a:latin typeface="Arial" charset="0"/>
              </a:rPr>
              <a:t>Специальная воронка исключающая  рассыпание мусора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090738"/>
            <a:ext cx="20066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138613"/>
            <a:ext cx="187166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084388"/>
            <a:ext cx="18351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4206875"/>
            <a:ext cx="20478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327775" y="1628775"/>
            <a:ext cx="19796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200">
                <a:latin typeface="Arial" charset="0"/>
              </a:rPr>
              <a:t>Ограничители для подносов</a:t>
            </a:r>
          </a:p>
        </p:txBody>
      </p:sp>
      <p:cxnSp>
        <p:nvCxnSpPr>
          <p:cNvPr id="6154" name="AutoShape 10"/>
          <p:cNvCxnSpPr>
            <a:cxnSpLocks noChangeShapeType="1"/>
          </p:cNvCxnSpPr>
          <p:nvPr/>
        </p:nvCxnSpPr>
        <p:spPr bwMode="auto">
          <a:xfrm rot="10800000">
            <a:off x="2617788" y="2274888"/>
            <a:ext cx="1011237" cy="506412"/>
          </a:xfrm>
          <a:prstGeom prst="bentConnector3">
            <a:avLst>
              <a:gd name="adj1" fmla="val 49981"/>
            </a:avLst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5" name="AutoShape 11"/>
          <p:cNvCxnSpPr>
            <a:cxnSpLocks noChangeShapeType="1"/>
          </p:cNvCxnSpPr>
          <p:nvPr/>
        </p:nvCxnSpPr>
        <p:spPr bwMode="auto">
          <a:xfrm flipH="1">
            <a:off x="2689225" y="4075113"/>
            <a:ext cx="1300163" cy="360362"/>
          </a:xfrm>
          <a:prstGeom prst="bentConnector3">
            <a:avLst>
              <a:gd name="adj1" fmla="val 50000"/>
            </a:avLst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55650" y="1628775"/>
            <a:ext cx="22240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200">
                <a:latin typeface="Arial" charset="0"/>
              </a:rPr>
              <a:t>Удобная ручка открывания заслонки</a:t>
            </a:r>
          </a:p>
        </p:txBody>
      </p:sp>
      <p:cxnSp>
        <p:nvCxnSpPr>
          <p:cNvPr id="6157" name="AutoShape 13"/>
          <p:cNvCxnSpPr>
            <a:cxnSpLocks noChangeShapeType="1"/>
          </p:cNvCxnSpPr>
          <p:nvPr/>
        </p:nvCxnSpPr>
        <p:spPr bwMode="auto">
          <a:xfrm flipV="1">
            <a:off x="5211763" y="2346325"/>
            <a:ext cx="1081087" cy="219075"/>
          </a:xfrm>
          <a:prstGeom prst="bentConnector3">
            <a:avLst>
              <a:gd name="adj1" fmla="val 50000"/>
            </a:avLst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8" name="AutoShape 14"/>
          <p:cNvCxnSpPr>
            <a:cxnSpLocks noChangeShapeType="1"/>
          </p:cNvCxnSpPr>
          <p:nvPr/>
        </p:nvCxnSpPr>
        <p:spPr bwMode="auto">
          <a:xfrm>
            <a:off x="4419600" y="3284538"/>
            <a:ext cx="1871663" cy="1511300"/>
          </a:xfrm>
          <a:prstGeom prst="bentConnector3">
            <a:avLst>
              <a:gd name="adj1" fmla="val 50000"/>
            </a:avLst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" name="Группа 15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93162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" y="1278387"/>
            <a:ext cx="403225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49" y="1052736"/>
            <a:ext cx="417671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01517" y="788081"/>
            <a:ext cx="85328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200" b="1" dirty="0">
                <a:latin typeface="Arial" charset="0"/>
                <a:ea typeface="Microsoft YaHei" charset="-122"/>
              </a:rPr>
              <a:t>1. С маятниковым открыванием заслонки мусорного бака 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39701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11300"/>
            <a:ext cx="492283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6725" y="693738"/>
            <a:ext cx="85328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200" b="1">
                <a:latin typeface="Arial" charset="0"/>
                <a:ea typeface="Microsoft YaHei" charset="-122"/>
              </a:rPr>
              <a:t>2. С рычажным открыванием заслонки мусорного бака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871663"/>
            <a:ext cx="42481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0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340192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6725" y="693738"/>
            <a:ext cx="85328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200" b="1">
                <a:latin typeface="Arial" charset="0"/>
                <a:ea typeface="Microsoft YaHei" charset="-122"/>
              </a:rPr>
              <a:t>3. С педальным открыванием заслонки мусорного бака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533525"/>
            <a:ext cx="5018087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88" y="1493838"/>
            <a:ext cx="5418138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52372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Хот-дог </a:t>
            </a:r>
            <a:r>
              <a:rPr lang="ru-RU" sz="2000" b="1" dirty="0"/>
              <a:t>станция </a:t>
            </a:r>
            <a:r>
              <a:rPr lang="ru-RU" sz="2000" b="1" dirty="0">
                <a:solidFill>
                  <a:srgbClr val="FF0000"/>
                </a:solidFill>
              </a:rPr>
              <a:t>БАВАРИЯ </a:t>
            </a:r>
            <a:r>
              <a:rPr lang="ru-RU" sz="2000" b="1" dirty="0" smtClean="0"/>
              <a:t>1235 мм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94470" y="1772816"/>
            <a:ext cx="4170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органично впишется в любую АЗС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стационарная или уличная торговля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комплектуется всем необходимым </a:t>
            </a:r>
            <a:r>
              <a:rPr lang="ru-RU" dirty="0">
                <a:solidFill>
                  <a:srgbClr val="0000FF"/>
                </a:solidFill>
              </a:rPr>
              <a:t>для приготовления </a:t>
            </a:r>
            <a:r>
              <a:rPr lang="ru-RU" dirty="0" smtClean="0">
                <a:solidFill>
                  <a:srgbClr val="0000FF"/>
                </a:solidFill>
              </a:rPr>
              <a:t>хот-догов: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520"/>
            <a:ext cx="45466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Картинк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46" y="3009784"/>
            <a:ext cx="14922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16217" y="3174067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роликовый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для сосисок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Грати-5/500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3705" y="4341785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</a:t>
            </a:r>
            <a:endParaRPr lang="ru-RU" sz="1600" b="1" dirty="0" smtClean="0">
              <a:solidFill>
                <a:srgbClr val="0000FF"/>
              </a:solidFill>
              <a:ea typeface="Dotum" pitchFamily="34" charset="-127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САЛАМАНДРА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ГСЛ-1-400.300-01</a:t>
            </a:r>
            <a:endParaRPr lang="ru-RU" sz="1600" b="1" dirty="0">
              <a:solidFill>
                <a:srgbClr val="0000FF"/>
              </a:solidFill>
              <a:ea typeface="Dotum" pitchFamily="34" charset="-127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9405" y="5443029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контактный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Маэстро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ГК-1/1.55Р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07439"/>
            <a:ext cx="1296145" cy="8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11" y="3977417"/>
            <a:ext cx="1674094" cy="1464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84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6725" y="693738"/>
            <a:ext cx="85328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200" b="1">
                <a:latin typeface="Arial" charset="0"/>
                <a:ea typeface="Microsoft YaHei" charset="-122"/>
              </a:rPr>
              <a:t>4. С сенсорным открыванием заслонки мусорного бака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49363"/>
            <a:ext cx="4319587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223963"/>
            <a:ext cx="43195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23710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/>
          <p:cNvPicPr/>
          <p:nvPr/>
        </p:nvPicPr>
        <p:blipFill>
          <a:blip r:embed="rId2" cstate="print"/>
          <a:stretch/>
        </p:blipFill>
        <p:spPr>
          <a:xfrm>
            <a:off x="974867" y="820414"/>
            <a:ext cx="4406572" cy="480312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412047" y="567839"/>
            <a:ext cx="5528105" cy="484897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95959"/>
                </a:solidFill>
                <a:latin typeface="Arial"/>
              </a:rPr>
              <a:t>Яйцеварка</a:t>
            </a:r>
            <a:r>
              <a:rPr lang="ru-RU" sz="3200" b="0" strike="noStrike" spc="-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strike="noStrike" spc="-1" dirty="0">
                <a:solidFill>
                  <a:srgbClr val="2962FF"/>
                </a:solidFill>
                <a:latin typeface="Arial"/>
              </a:rPr>
              <a:t>ЯВА-4-01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490385" y="5623534"/>
            <a:ext cx="3459684" cy="79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08080"/>
                </a:solidFill>
                <a:latin typeface="Arial"/>
              </a:rPr>
              <a:t>Габариты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Arial"/>
              </a:rPr>
              <a:t>:	</a:t>
            </a:r>
            <a:r>
              <a:rPr lang="ru-RU" sz="1200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ru-RU" sz="1200" spc="-1" dirty="0" smtClean="0">
                <a:solidFill>
                  <a:srgbClr val="808080"/>
                </a:solidFill>
              </a:rPr>
              <a:t>430 </a:t>
            </a:r>
            <a:r>
              <a:rPr lang="ru-RU" sz="1200" spc="-1" dirty="0">
                <a:solidFill>
                  <a:srgbClr val="808080"/>
                </a:solidFill>
              </a:rPr>
              <a:t>х 535 х 520 мм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08080"/>
                </a:solidFill>
                <a:latin typeface="Arial"/>
              </a:rPr>
              <a:t>Напряжение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Arial"/>
              </a:rPr>
              <a:t>:	220 В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08080"/>
                </a:solidFill>
                <a:latin typeface="Arial"/>
              </a:rPr>
              <a:t>Мощность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Arial"/>
              </a:rPr>
              <a:t>:		2 кВт</a:t>
            </a: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808080"/>
                </a:solidFill>
                <a:latin typeface="Arial"/>
              </a:rPr>
              <a:t>Вместимость:	4 яйца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875221" y="4179317"/>
            <a:ext cx="1410778" cy="1444217"/>
            <a:chOff x="-2369140" y="2830951"/>
            <a:chExt cx="1980720" cy="1980720"/>
          </a:xfrm>
        </p:grpSpPr>
        <p:sp>
          <p:nvSpPr>
            <p:cNvPr id="114" name="CustomShape 6"/>
            <p:cNvSpPr/>
            <p:nvPr/>
          </p:nvSpPr>
          <p:spPr>
            <a:xfrm rot="1108800">
              <a:off x="-2369140" y="2830951"/>
              <a:ext cx="1980720" cy="1980720"/>
            </a:xfrm>
            <a:prstGeom prst="star24">
              <a:avLst>
                <a:gd name="adj" fmla="val 43977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-2220822" y="3221974"/>
              <a:ext cx="1684080" cy="11872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Arial"/>
                </a:rPr>
                <a:t>Аппарат разработан и запатентован компанией «АТЕСИ»</a:t>
              </a:r>
              <a:endParaRPr lang="ru-RU" sz="1100" b="0" strike="noStrike" spc="-1" dirty="0">
                <a:latin typeface="Arial"/>
              </a:endParaRPr>
            </a:p>
          </p:txBody>
        </p:sp>
        <p:sp>
          <p:nvSpPr>
            <p:cNvPr id="116" name="CustomShape 8"/>
            <p:cNvSpPr/>
            <p:nvPr/>
          </p:nvSpPr>
          <p:spPr>
            <a:xfrm>
              <a:off x="-2126142" y="3068254"/>
              <a:ext cx="1494720" cy="1494720"/>
            </a:xfrm>
            <a:prstGeom prst="ellipse">
              <a:avLst/>
            </a:prstGeom>
            <a:noFill/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5311586" y="825662"/>
            <a:ext cx="363807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2962FF"/>
                </a:solidFill>
              </a:rPr>
              <a:t>■</a:t>
            </a:r>
            <a:r>
              <a:rPr lang="ru-RU" spc="-1" dirty="0">
                <a:solidFill>
                  <a:srgbClr val="000000"/>
                </a:solidFill>
              </a:rPr>
              <a:t>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Автоматизация процесса варки </a:t>
            </a:r>
            <a:r>
              <a:rPr lang="ru-RU" sz="1700" spc="-1" dirty="0" smtClean="0">
                <a:solidFill>
                  <a:srgbClr val="000000"/>
                </a:solidFill>
                <a:latin typeface="Calibri"/>
              </a:rPr>
              <a:t>яиц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3 встроенных режима приготовления:  </a:t>
            </a:r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000000"/>
                </a:solidFill>
                <a:latin typeface="Calibri"/>
              </a:rPr>
              <a:t>- всмятку</a:t>
            </a:r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000000"/>
                </a:solidFill>
                <a:latin typeface="Calibri"/>
              </a:rPr>
              <a:t>- в </a:t>
            </a:r>
            <a:r>
              <a:rPr lang="ru-RU" sz="1700" spc="-1" dirty="0" smtClean="0">
                <a:solidFill>
                  <a:srgbClr val="000000"/>
                </a:solidFill>
                <a:latin typeface="Calibri"/>
              </a:rPr>
              <a:t>«мешочек»</a:t>
            </a:r>
            <a:endParaRPr lang="ru-RU" sz="17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000000"/>
                </a:solidFill>
                <a:latin typeface="Calibri"/>
              </a:rPr>
              <a:t>- вкрутую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Таймер с индикацией отсчета времени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Звуковой сигнал по окончании приготовления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Индикация низкого уровня воды и перегрева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Возможность программирования режимов приготовления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Декоративная полка-подставка из натурального бука в комплекте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Кулинарный пинцет и набор подставок для приготовленных яиц в комплекте</a:t>
            </a:r>
            <a:endParaRPr lang="ru-RU" sz="1700" spc="-1" dirty="0"/>
          </a:p>
        </p:txBody>
      </p:sp>
      <p:grpSp>
        <p:nvGrpSpPr>
          <p:cNvPr id="4" name="Группа 9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endParaRPr dirty="0"/>
          </a:p>
        </p:txBody>
      </p:sp>
      <p:sp>
        <p:nvSpPr>
          <p:cNvPr id="20" name="CustomShape 1"/>
          <p:cNvSpPr/>
          <p:nvPr/>
        </p:nvSpPr>
        <p:spPr>
          <a:xfrm>
            <a:off x="0" y="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8725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691680" y="476672"/>
            <a:ext cx="7811640" cy="647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99000"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2962FF"/>
                </a:solidFill>
                <a:latin typeface="Arial"/>
              </a:rPr>
              <a:t>Яйцеварка ЯВА </a:t>
            </a:r>
            <a:r>
              <a:rPr lang="ru-RU" sz="2400" b="1" strike="noStrike" spc="-1" dirty="0">
                <a:solidFill>
                  <a:srgbClr val="595959"/>
                </a:solidFill>
                <a:latin typeface="Arial"/>
              </a:rPr>
              <a:t>решает эти вопросы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42920" y="5445000"/>
            <a:ext cx="4320720" cy="79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1227240" y="2781360"/>
            <a:ext cx="720072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62FF"/>
                </a:solidFill>
                <a:latin typeface="Arial"/>
              </a:rPr>
              <a:t>Качественное самообслуживание клиентов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1160640" y="98100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Три автоматические программы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приготовления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3675240" y="98100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Четыре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одновременно приготовленных яйца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6227640" y="98100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Всегда свежий и полезный завтрак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4518000" y="2062080"/>
            <a:ext cx="601200" cy="65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96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8"/>
          <p:cNvSpPr/>
          <p:nvPr/>
        </p:nvSpPr>
        <p:spPr>
          <a:xfrm>
            <a:off x="1476360" y="6165720"/>
            <a:ext cx="3681000" cy="29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Рисунок 1"/>
          <p:cNvPicPr/>
          <p:nvPr/>
        </p:nvPicPr>
        <p:blipFill>
          <a:blip r:embed="rId2" cstate="print"/>
          <a:stretch/>
        </p:blipFill>
        <p:spPr>
          <a:xfrm>
            <a:off x="3204000" y="3645000"/>
            <a:ext cx="3458880" cy="233928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9"/>
          <p:cNvSpPr/>
          <p:nvPr/>
        </p:nvSpPr>
        <p:spPr>
          <a:xfrm>
            <a:off x="971640" y="6191280"/>
            <a:ext cx="7992720" cy="47772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10"/>
          <p:cNvSpPr/>
          <p:nvPr/>
        </p:nvSpPr>
        <p:spPr>
          <a:xfrm>
            <a:off x="1118160" y="6228000"/>
            <a:ext cx="770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D0D0D"/>
                </a:solidFill>
                <a:latin typeface="Arial"/>
              </a:rPr>
              <a:t>Яйцеварка «ЯВА» идеальна для линий шведского стола в гостиницах и отелях</a:t>
            </a:r>
            <a:r>
              <a:rPr lang="ru-RU" sz="1800" b="0" strike="noStrike" spc="-1">
                <a:solidFill>
                  <a:srgbClr val="0D0D0D"/>
                </a:solidFill>
                <a:latin typeface="Arial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13" name="Группа 9"/>
          <p:cNvGrpSpPr/>
          <p:nvPr/>
        </p:nvGrpSpPr>
        <p:grpSpPr>
          <a:xfrm>
            <a:off x="0" y="0"/>
            <a:ext cx="9144000" cy="609691"/>
            <a:chOff x="0" y="0"/>
            <a:chExt cx="9144000" cy="60969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7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572000" cy="30689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ЭЛЕКТРОМЕХАНИЧЕСКОЕ ОБОРУДОВАНИЕ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18" y="1196752"/>
            <a:ext cx="4564782" cy="2899030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5004556" cy="245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26665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572000" cy="30689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ЭЛЕКТРОМЕХАНИЧЕСКОЕ ОБОРУДОВАНИЕ. Хлеборезка </a:t>
            </a:r>
            <a:r>
              <a:rPr lang="ru-RU" sz="2000" b="1" dirty="0" smtClean="0">
                <a:solidFill>
                  <a:srgbClr val="FF0000"/>
                </a:solidFill>
              </a:rPr>
              <a:t>ЯНЫЧАР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5" y="3068960"/>
            <a:ext cx="4564782" cy="2899030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499992" y="6110266"/>
            <a:ext cx="436458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</a:rPr>
              <a:t>Хлеборезка АХМ-300А  ЯНЫЧАР</a:t>
            </a:r>
            <a:endParaRPr lang="ru-RU" sz="1200" b="1" cap="none" spc="50" dirty="0">
              <a:ln w="1143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461289"/>
            <a:ext cx="51716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FF"/>
                </a:solidFill>
              </a:rPr>
              <a:t>производительность до 300 буханок в час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FF"/>
                </a:solidFill>
              </a:rPr>
              <a:t>нарезает как «суточный», так и свежий </a:t>
            </a:r>
            <a:r>
              <a:rPr lang="ru-RU" sz="1600" dirty="0" smtClean="0">
                <a:solidFill>
                  <a:srgbClr val="0000FF"/>
                </a:solidFill>
              </a:rPr>
              <a:t>хлеб -  благодаря серповидной форме ножа и лазерной заточке</a:t>
            </a:r>
            <a:endParaRPr lang="ru-RU" sz="16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FF"/>
                </a:solidFill>
              </a:rPr>
              <a:t>высокая степень защиты персонала от травм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корпус из </a:t>
            </a:r>
            <a:r>
              <a:rPr lang="ru-RU" sz="1600" dirty="0">
                <a:solidFill>
                  <a:srgbClr val="0000FF"/>
                </a:solidFill>
              </a:rPr>
              <a:t>нержавеющей </a:t>
            </a:r>
            <a:r>
              <a:rPr lang="ru-RU" sz="1600" dirty="0" smtClean="0">
                <a:solidFill>
                  <a:srgbClr val="0000FF"/>
                </a:solidFill>
              </a:rPr>
              <a:t>или окрашенной стали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Простая и удобная регулировка толщины нарезки от 5 до 20 мм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9891" y="6114660"/>
            <a:ext cx="421010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</a:rPr>
              <a:t>Хлеборезка АХМ-300А  ЯНЫЧАР крашеная</a:t>
            </a:r>
            <a:endParaRPr lang="ru-RU" sz="1200" b="1" cap="none" spc="50" dirty="0">
              <a:ln w="1143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148064" y="1412776"/>
          <a:ext cx="3791744" cy="1216762"/>
        </p:xfrm>
        <a:graphic>
          <a:graphicData uri="http://schemas.openxmlformats.org/drawingml/2006/table">
            <a:tbl>
              <a:tblPr/>
              <a:tblGrid>
                <a:gridCol w="1895872"/>
                <a:gridCol w="1895872"/>
              </a:tblGrid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>
                          <a:latin typeface="inherit"/>
                        </a:rPr>
                        <a:t>Номинальное напряжение, В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/>
                        <a:t>380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8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 dirty="0">
                          <a:latin typeface="inherit"/>
                        </a:rPr>
                        <a:t>Производительность при толщине нарезаемых ломтиков, буханок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/>
                        <a:t>5мм - 100, 10мм - 160, 15 мм - 220, 20 мм - 300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6665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ЭЛЕКТРОМЕХАНИЧЕСКОЕ ОБОРУДОВАНИЕ. Хлеборезка </a:t>
            </a:r>
            <a:r>
              <a:rPr lang="ru-RU" sz="2000" b="1" dirty="0" smtClean="0">
                <a:solidFill>
                  <a:srgbClr val="FF0000"/>
                </a:solidFill>
              </a:rPr>
              <a:t>ЯНЫЧАР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564782" cy="2899030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Нож </a:t>
            </a:r>
            <a:r>
              <a:rPr lang="ru-RU" sz="1600" b="1" dirty="0">
                <a:solidFill>
                  <a:srgbClr val="FF0000"/>
                </a:solidFill>
              </a:rPr>
              <a:t>из закаленной нержавеющей стали не требует заточки в течение длительного времени эксплуатации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Хлеборезка способна нарезать батон и формовой хлеб длиной до 380 мм, шириной до 160 мм, высотой до 135 мм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Простая и удобная регулировка толщины нарезки хлеба от 5 мм до 20 мм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Производительность хлеборезки составляет до 300 батонов в час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Одинаковая толщина ломтиков при нарезке обеспечена надежным механизмом подачи хлеба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Наличие концевых выключателей исключает возможность получения травмы персоналом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Простота конструкции хлеборезки позволяет без особых усилий проводить ее регламентное техническое обслуживание и ремонт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</a:rPr>
              <a:t>Шторка из нержавеющих пластин предотвращает доступ рук в зону нарезки хлеба со стороны приемного лотка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55172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Аппарат подходит для различных сортов хлеба (мягкий, </a:t>
            </a:r>
            <a:r>
              <a:rPr lang="ru-RU" b="1" i="1" dirty="0" smtClean="0"/>
              <a:t>суточный)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026665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Транспортер для сбора грязной посуды </a:t>
            </a:r>
            <a:r>
              <a:rPr lang="ru-RU" sz="2000" b="1" dirty="0" smtClean="0">
                <a:solidFill>
                  <a:srgbClr val="FF0000"/>
                </a:solidFill>
              </a:rPr>
              <a:t>КАЮР-М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492896"/>
            <a:ext cx="7776864" cy="380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23527" y="1185501"/>
            <a:ext cx="632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</a:rPr>
              <a:t>модульная система компоновки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</a:rPr>
              <a:t>максимальная длина 20 метров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</a:rPr>
              <a:t>полностью из нержавеющей стали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</a:rPr>
              <a:t>автоматическая система отключения при перегрузке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93788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Комплект транспортерной ленты для </a:t>
            </a:r>
            <a:r>
              <a:rPr lang="ru-RU" sz="2000" b="1" dirty="0" smtClean="0">
                <a:solidFill>
                  <a:srgbClr val="FF0000"/>
                </a:solidFill>
              </a:rPr>
              <a:t>КАЮР-М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41986" name="Picture 2" descr="https://atesy.ru/upload/iblock/c10/Transporter-dlya-gryaznoi_U0306-posudy-KAYUR_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536504" cy="45365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4048" y="1412776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Комплект транспортерной ленты  от 3 м до максимально возможной длины транспортера – 20 метров (с интервалом в 1м).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7089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Состав: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- Лента конвейерная ПВХ пищевая 450мм;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- Замок.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Заказывается в зависимости от длины транспортера от 3 метров до 20 метров с шагом 1 метр.</a:t>
            </a:r>
          </a:p>
        </p:txBody>
      </p:sp>
    </p:spTree>
    <p:extLst>
      <p:ext uri="{BB962C8B-B14F-4D97-AF65-F5344CB8AC3E}">
        <p14:creationId xmlns="" xmlns:p14="http://schemas.microsoft.com/office/powerpoint/2010/main" val="2693788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Транспортер для сбора грязной посуды </a:t>
            </a:r>
            <a:r>
              <a:rPr lang="ru-RU" sz="2000" b="1" dirty="0" smtClean="0">
                <a:solidFill>
                  <a:srgbClr val="FF0000"/>
                </a:solidFill>
              </a:rPr>
              <a:t>КАЮР-М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43010" name="Picture 2" descr="https://atesy.ru/upload/iblock/2e9/Transporter-KAYUR_M-_-Vedushchii_U0306-modul-_1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468044" cy="44680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932040" y="1916832"/>
            <a:ext cx="3923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dirty="0"/>
              <a:t>Оснащен очистителем, который счищает прилипшую грязь с ленты и сбрасывает ее в поддон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/>
              <a:t>Предусмотрена возможность извлечения поддона в три стороны: вперед, влево и вправо для удобства его очистки и экономии рабочего пространства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/>
              <a:t>Оснащен кнопками выключения, а также концевым выключателем, предназначенным для автоматического отключения линии в случае ее заполнения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032" y="119675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ВЕДУЩИЙ МОДУЛЬ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5824118"/>
          <a:ext cx="4320480" cy="1033882"/>
        </p:xfrm>
        <a:graphic>
          <a:graphicData uri="http://schemas.openxmlformats.org/drawingml/2006/table">
            <a:tbl>
              <a:tblPr/>
              <a:tblGrid>
                <a:gridCol w="2160240"/>
                <a:gridCol w="2160240"/>
              </a:tblGrid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 dirty="0">
                          <a:latin typeface="inherit"/>
                        </a:rPr>
                        <a:t>Габаритные размеры, (</a:t>
                      </a:r>
                      <a:r>
                        <a:rPr lang="ru-RU" sz="1200" b="1" dirty="0" err="1">
                          <a:latin typeface="inherit"/>
                        </a:rPr>
                        <a:t>длина×ширина×высота</a:t>
                      </a:r>
                      <a:r>
                        <a:rPr lang="ru-RU" sz="1200" b="1" dirty="0">
                          <a:latin typeface="inherit"/>
                        </a:rPr>
                        <a:t>), мм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/>
                        <a:t>1000х765х880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>
                          <a:latin typeface="inherit"/>
                        </a:rPr>
                        <a:t>Номинальное напряжение, В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/>
                        <a:t>380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8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27984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 </a:t>
            </a:r>
            <a:r>
              <a:rPr lang="ru-RU" sz="1600" dirty="0" smtClean="0"/>
              <a:t>Рабочая </a:t>
            </a:r>
            <a:r>
              <a:rPr lang="ru-RU" sz="1600" dirty="0"/>
              <a:t>поверхность выполнена из нержавеющей стали AISI430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Каркас </a:t>
            </a:r>
            <a:r>
              <a:rPr lang="ru-RU" sz="1600" dirty="0"/>
              <a:t>выполнен из нержавеющей трубы сечением 40х40мм (AISI304</a:t>
            </a:r>
            <a:r>
              <a:rPr lang="ru-RU" sz="1600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Модуль </a:t>
            </a:r>
            <a:r>
              <a:rPr lang="ru-RU" sz="1600" dirty="0"/>
              <a:t>оснащен </a:t>
            </a:r>
            <a:r>
              <a:rPr lang="ru-RU" sz="1600" dirty="0" smtClean="0"/>
              <a:t>поддоном </a:t>
            </a:r>
            <a:r>
              <a:rPr lang="ru-RU" sz="1600" dirty="0"/>
              <a:t>для </a:t>
            </a:r>
            <a:r>
              <a:rPr lang="ru-RU" sz="1600" dirty="0" smtClean="0"/>
              <a:t>сбора грязи.</a:t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693788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Транспортер для сбора грязной посуды </a:t>
            </a:r>
            <a:r>
              <a:rPr lang="ru-RU" sz="2000" b="1" dirty="0" smtClean="0">
                <a:solidFill>
                  <a:srgbClr val="FF0000"/>
                </a:solidFill>
              </a:rPr>
              <a:t>КАЮР-М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31032" y="119675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НАТЯЖНОЙ МОДУЛЬ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s://atesy.ru/upload/iblock/e8c/Transporter-KAYUR_M-_-Natyazhnoi_U0306-modul-_1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540052" cy="45400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32040" y="1628800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/>
              <a:t>Оснащен кнопкой аварийного выключения транспортера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/>
              <a:t>Предусмотрен поддон для сбора остатков пищи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2996952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Рабочая поверхность модуля выполнена из нержавеющей стали AISI430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Каркас </a:t>
            </a:r>
            <a:r>
              <a:rPr lang="ru-RU" dirty="0"/>
              <a:t>выполнен из нержавеющей трубы сечением 40х40 мм (AISI304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Опорные </a:t>
            </a:r>
            <a:r>
              <a:rPr lang="ru-RU" dirty="0"/>
              <a:t>ножки с пластиковой нижней частью регулируются по </a:t>
            </a:r>
            <a:r>
              <a:rPr lang="ru-RU" dirty="0" smtClean="0"/>
              <a:t>высоте </a:t>
            </a:r>
            <a:r>
              <a:rPr lang="ru-RU" dirty="0"/>
              <a:t>в пределах ±20 мм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Модуль </a:t>
            </a:r>
            <a:r>
              <a:rPr lang="ru-RU" dirty="0"/>
              <a:t>оснащен поддоном для сбора остатков пищи и кнопкой аварийного выключения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транспортера.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6021288"/>
          <a:ext cx="4392488" cy="607162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</a:tblGrid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>
                          <a:latin typeface="inherit"/>
                        </a:rPr>
                        <a:t>Габаритные размеры, (длина×ширина×высота), мм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/>
                        <a:t>1030х600х850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3788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Станция для </a:t>
            </a:r>
            <a:r>
              <a:rPr lang="ru-RU" sz="2000" b="1" dirty="0" err="1" smtClean="0"/>
              <a:t>бургеров</a:t>
            </a:r>
            <a:r>
              <a:rPr lang="ru-RU" sz="2000" b="1" dirty="0" smtClean="0"/>
              <a:t> и хот-догов </a:t>
            </a:r>
            <a:r>
              <a:rPr lang="ru-RU" sz="2000" b="1" dirty="0" smtClean="0">
                <a:solidFill>
                  <a:srgbClr val="FF0000"/>
                </a:solidFill>
              </a:rPr>
              <a:t>БАВАРИЯ </a:t>
            </a:r>
            <a:r>
              <a:rPr lang="ru-RU" sz="2000" b="1" dirty="0" smtClean="0"/>
              <a:t>1235 мм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3843" y="3589565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FF"/>
                </a:solidFill>
                <a:ea typeface="Dotum" pitchFamily="34" charset="-127"/>
              </a:rPr>
              <a:t>Комби</a:t>
            </a:r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-гриль </a:t>
            </a:r>
            <a:endParaRPr lang="ru-RU" sz="1600" b="1" dirty="0" smtClean="0">
              <a:solidFill>
                <a:srgbClr val="0000FF"/>
              </a:solidFill>
              <a:ea typeface="Dotum" pitchFamily="34" charset="-127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АРБАТ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КГ-7.3-570-01</a:t>
            </a:r>
            <a:endParaRPr lang="ru-RU" sz="1600" b="1" dirty="0">
              <a:solidFill>
                <a:srgbClr val="0000FF"/>
              </a:solidFill>
              <a:ea typeface="Dotum" pitchFamily="34" charset="-127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9404" y="5404581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контактный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Маэстро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ГК-1/1.55Р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1316"/>
            <a:ext cx="1012684" cy="901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7" y="5098057"/>
            <a:ext cx="1670436" cy="11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930138" cy="42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12" y="2973145"/>
            <a:ext cx="2463639" cy="1847729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177281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</a:rPr>
              <a:t>Станция представляет собой закрытый модуль, в виде стола с охлаждаемой камерой (рабочего объема) с </a:t>
            </a:r>
            <a:r>
              <a:rPr lang="ru-RU" sz="1400" b="1" dirty="0" err="1">
                <a:solidFill>
                  <a:srgbClr val="FF0000"/>
                </a:solidFill>
              </a:rPr>
              <a:t>гастронормированными</a:t>
            </a:r>
            <a:r>
              <a:rPr lang="ru-RU" sz="1400" b="1" dirty="0">
                <a:solidFill>
                  <a:srgbClr val="FF0000"/>
                </a:solidFill>
              </a:rPr>
              <a:t> ящиками (G1/1 х150мм)и нейтральной нишей для хранения инвентаря: щипцов, салфеток, одноразовой посуды и т.д.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94928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В правой части стола встроен холодильный агрегат. </a:t>
            </a:r>
          </a:p>
        </p:txBody>
      </p:sp>
    </p:spTree>
    <p:extLst>
      <p:ext uri="{BB962C8B-B14F-4D97-AF65-F5344CB8AC3E}">
        <p14:creationId xmlns="" xmlns:p14="http://schemas.microsoft.com/office/powerpoint/2010/main" val="189980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Транспортер для сбора грязной посуды </a:t>
            </a:r>
            <a:r>
              <a:rPr lang="ru-RU" sz="2000" b="1" dirty="0" smtClean="0">
                <a:solidFill>
                  <a:srgbClr val="FF0000"/>
                </a:solidFill>
              </a:rPr>
              <a:t>КАЮР-М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ЭЛЕКТРОМЕХАНИЧЕСКОЕ ОБОРУДОВАНИЕ</a:t>
            </a: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31032" y="119675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ПРОМЕЖУТОЧНЫЙ МОДУЛЬ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s://atesy.ru/upload/iblock/f60/Transporter-KAYUR_M-_-Promezhutochnyi_U0306-modul-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891980" cy="389198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3968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Промежуточная секция представляет собой часть транспортера, предназначенную для увеличения его длины на 1 или 2 метра до максимально возможной длины транспортера – 20 метров.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005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/>
              <a:t>Корпус модулей выполнен из пищевой нержавеющей стали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/>
              <a:t>Регулируемые ножки каркаса позволяют компенсировать неровности пола при монтаже транспортера</a:t>
            </a:r>
          </a:p>
          <a:p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3788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ХОЛОДИЛЬНОЕ ОБОРУДОВАНИЕ</a:t>
            </a:r>
            <a:endParaRPr sz="1600" dirty="0"/>
          </a:p>
        </p:txBody>
      </p:sp>
      <p:pic>
        <p:nvPicPr>
          <p:cNvPr id="137218" name="Picture 2" descr="https://atesy.ru/upload/iblock/bd6/Vitrina-dlya-komp-pitstsy-Boloneze_6-p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75279"/>
            <a:ext cx="5616624" cy="578272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6206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ХОЛОДИЛЬНОЕ ОБОРУДОВАНИЕ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243525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ХОЛОДИЛЬНОЕ ОБОРУДОВАНИЕ</a:t>
            </a:r>
            <a:endParaRPr sz="1600" dirty="0"/>
          </a:p>
        </p:txBody>
      </p:sp>
      <p:pic>
        <p:nvPicPr>
          <p:cNvPr id="137218" name="Picture 2" descr="https://atesy.ru/upload/iblock/bd6/Vitrina-dlya-komp-pitstsy-Boloneze_6-p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92488" cy="48691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Витрины для компонентов пиццы </a:t>
            </a:r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ru-RU" sz="2000" b="1" dirty="0" smtClean="0">
                <a:solidFill>
                  <a:srgbClr val="FF0000"/>
                </a:solidFill>
              </a:rPr>
              <a:t>БОЛОНЕЗЕ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948690"/>
            <a:ext cx="3923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Корпус из нержавеющей стали</a:t>
            </a:r>
            <a:r>
              <a:rPr lang="en-US" dirty="0" smtClean="0"/>
              <a:t>;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err="1" smtClean="0"/>
              <a:t>Моллированное</a:t>
            </a:r>
            <a:r>
              <a:rPr lang="ru-RU" dirty="0" smtClean="0"/>
              <a:t> стекло предотвращает попадание в </a:t>
            </a:r>
            <a:r>
              <a:rPr lang="ru-RU" dirty="0" err="1" smtClean="0"/>
              <a:t>гастроемкости</a:t>
            </a:r>
            <a:r>
              <a:rPr lang="ru-RU" dirty="0" smtClean="0"/>
              <a:t> посторонних предметов</a:t>
            </a:r>
            <a:r>
              <a:rPr lang="en-US" dirty="0" smtClean="0"/>
              <a:t>;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Возможность использования витрины как со стеклом, так и без него</a:t>
            </a:r>
            <a:r>
              <a:rPr lang="en-US" dirty="0" smtClean="0"/>
              <a:t>;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Запененный корпус предотвращает потерю холода во время работы</a:t>
            </a:r>
            <a:r>
              <a:rPr lang="en-US" dirty="0" smtClean="0"/>
              <a:t>;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Одновременное хранение от 6 до 12 ингредиентов (</a:t>
            </a:r>
            <a:r>
              <a:rPr lang="ru-RU" dirty="0" err="1" smtClean="0"/>
              <a:t>топпингов</a:t>
            </a:r>
            <a:r>
              <a:rPr lang="ru-RU" dirty="0" smtClean="0"/>
              <a:t>) для пиццы – </a:t>
            </a:r>
            <a:r>
              <a:rPr lang="ru-RU" b="1" dirty="0" smtClean="0">
                <a:solidFill>
                  <a:srgbClr val="FF0000"/>
                </a:solidFill>
              </a:rPr>
              <a:t>Болонезе-6</a:t>
            </a:r>
            <a:r>
              <a:rPr lang="en-US" dirty="0" smtClean="0"/>
              <a:t>;</a:t>
            </a:r>
            <a:r>
              <a:rPr lang="ru-RU" dirty="0" smtClean="0"/>
              <a:t> от 8 до 16 ингредиентов (</a:t>
            </a:r>
            <a:r>
              <a:rPr lang="ru-RU" dirty="0" err="1" smtClean="0"/>
              <a:t>топпингов</a:t>
            </a:r>
            <a:r>
              <a:rPr lang="ru-RU" dirty="0" smtClean="0"/>
              <a:t>) для пиццы - </a:t>
            </a:r>
            <a:r>
              <a:rPr lang="ru-RU" b="1" dirty="0" smtClean="0">
                <a:solidFill>
                  <a:srgbClr val="FF0000"/>
                </a:solidFill>
              </a:rPr>
              <a:t>Болонезе-8.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Температурный режим обеспечивает длительное хранение </a:t>
            </a:r>
            <a:r>
              <a:rPr lang="ru-RU" dirty="0" err="1" smtClean="0"/>
              <a:t>топпингов</a:t>
            </a:r>
            <a:r>
              <a:rPr lang="ru-RU" dirty="0" smtClean="0"/>
              <a:t> во время работы</a:t>
            </a:r>
            <a:r>
              <a:rPr lang="en-US" dirty="0" smtClean="0"/>
              <a:t>;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Конструкция охлаждаемого объема предотвращает примерзание продукта ко дну </a:t>
            </a:r>
            <a:r>
              <a:rPr lang="ru-RU" dirty="0" err="1" smtClean="0"/>
              <a:t>гастроемкости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5517232"/>
            <a:ext cx="384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ru-RU" b="1" dirty="0" smtClean="0">
                <a:solidFill>
                  <a:srgbClr val="FF0000"/>
                </a:solidFill>
              </a:rPr>
              <a:t>БОЛОНЕЗЕ</a:t>
            </a:r>
            <a:r>
              <a:rPr lang="en-US" b="1" dirty="0" smtClean="0">
                <a:solidFill>
                  <a:srgbClr val="FF0000"/>
                </a:solidFill>
              </a:rPr>
              <a:t>”-6; “</a:t>
            </a:r>
            <a:r>
              <a:rPr lang="ru-RU" b="1" dirty="0" smtClean="0">
                <a:solidFill>
                  <a:srgbClr val="FF0000"/>
                </a:solidFill>
              </a:rPr>
              <a:t>БОЛОНЕЗЕ</a:t>
            </a:r>
            <a:r>
              <a:rPr lang="en-US" b="1" dirty="0" smtClean="0">
                <a:solidFill>
                  <a:srgbClr val="FF0000"/>
                </a:solidFill>
              </a:rPr>
              <a:t>”-8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525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ХОЛОДИЛЬНОЕ ОБОРУДОВАНИЕ</a:t>
            </a:r>
            <a:endParaRPr sz="1600" dirty="0"/>
          </a:p>
        </p:txBody>
      </p:sp>
      <p:pic>
        <p:nvPicPr>
          <p:cNvPr id="137218" name="Picture 2" descr="https://atesy.ru/upload/iblock/bd6/Vitrina-dlya-komp-pitstsy-Boloneze_6-p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92488" cy="48691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75467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Витрины для компонентов пиццы </a:t>
            </a:r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ru-RU" sz="2000" b="1" dirty="0" smtClean="0">
                <a:solidFill>
                  <a:srgbClr val="FF0000"/>
                </a:solidFill>
              </a:rPr>
              <a:t>БОЛОНЕЗЕ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340768"/>
            <a:ext cx="4211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Корпус витрины изготовлен из пищевой нержавеющей стали AISI430 и представляет собой охлаждаемую ванну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ванну устанавливаются </a:t>
            </a:r>
            <a:r>
              <a:rPr lang="ru-RU" sz="1600" dirty="0" err="1"/>
              <a:t>гастроемкости</a:t>
            </a:r>
            <a:r>
              <a:rPr lang="ru-RU" sz="1600" dirty="0"/>
              <a:t> GN-1/4 глубиной 150 мм – 6 шт</a:t>
            </a:r>
            <a:r>
              <a:rPr lang="ru-RU" sz="1600" dirty="0" smtClean="0"/>
              <a:t>./8 шт.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Над </a:t>
            </a:r>
            <a:r>
              <a:rPr lang="ru-RU" sz="1600" dirty="0"/>
              <a:t>охлаждаемой ванной размещается гнутое (</a:t>
            </a:r>
            <a:r>
              <a:rPr lang="ru-RU" sz="1600" dirty="0" err="1"/>
              <a:t>моллированное</a:t>
            </a:r>
            <a:r>
              <a:rPr lang="ru-RU" sz="1600" dirty="0"/>
              <a:t>) стекло, которое предотвращает попадание в </a:t>
            </a:r>
            <a:r>
              <a:rPr lang="ru-RU" sz="1600" dirty="0" err="1"/>
              <a:t>гастроемкости</a:t>
            </a:r>
            <a:r>
              <a:rPr lang="ru-RU" sz="1600" dirty="0"/>
              <a:t> посторонних предметов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корпусе витрины встроен отсек холодильного агрегата. Крышка отсека холодильного агрегата выполняет функцию небольшого столика для вспомогательных нужд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Температурный </a:t>
            </a:r>
            <a:r>
              <a:rPr lang="ru-RU" sz="1600" dirty="0"/>
              <a:t>режим витрины +2°С…+8°С обеспечивает длительную сохранность компонентов пиццы в охлажденном </a:t>
            </a:r>
            <a:r>
              <a:rPr lang="ru-RU" dirty="0"/>
              <a:t>состоянии.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5517232"/>
            <a:ext cx="384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ru-RU" b="1" dirty="0" smtClean="0">
                <a:solidFill>
                  <a:srgbClr val="FF0000"/>
                </a:solidFill>
              </a:rPr>
              <a:t>БОЛОНЕЗЕ</a:t>
            </a:r>
            <a:r>
              <a:rPr lang="en-US" b="1" dirty="0" smtClean="0">
                <a:solidFill>
                  <a:srgbClr val="FF0000"/>
                </a:solidFill>
              </a:rPr>
              <a:t>”-6; “</a:t>
            </a:r>
            <a:r>
              <a:rPr lang="ru-RU" b="1" dirty="0" smtClean="0">
                <a:solidFill>
                  <a:srgbClr val="FF0000"/>
                </a:solidFill>
              </a:rPr>
              <a:t>БОЛОНЕЗЕ</a:t>
            </a:r>
            <a:r>
              <a:rPr lang="en-US" b="1" dirty="0" smtClean="0">
                <a:solidFill>
                  <a:srgbClr val="FF0000"/>
                </a:solidFill>
              </a:rPr>
              <a:t>”-8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525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Станция для </a:t>
            </a:r>
            <a:r>
              <a:rPr lang="ru-RU" sz="2000" b="1" dirty="0" err="1" smtClean="0"/>
              <a:t>бургеров</a:t>
            </a:r>
            <a:r>
              <a:rPr lang="ru-RU" sz="2000" b="1" dirty="0" smtClean="0"/>
              <a:t> и хот-догов </a:t>
            </a:r>
            <a:r>
              <a:rPr lang="ru-RU" sz="2000" b="1" dirty="0" smtClean="0">
                <a:solidFill>
                  <a:srgbClr val="FF0000"/>
                </a:solidFill>
              </a:rPr>
              <a:t>БАВАРИЯ </a:t>
            </a:r>
            <a:r>
              <a:rPr lang="ru-RU" sz="2000" b="1" dirty="0" smtClean="0"/>
              <a:t>900 мм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94470" y="1772816"/>
            <a:ext cx="4170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органично впишется в любую АЗС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стационарная или уличная торговля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комплектуется всем необходимым: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3843" y="3589565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FF"/>
                </a:solidFill>
                <a:ea typeface="Dotum" pitchFamily="34" charset="-127"/>
              </a:rPr>
              <a:t>Комби</a:t>
            </a:r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-гриль </a:t>
            </a:r>
            <a:endParaRPr lang="ru-RU" sz="1600" b="1" dirty="0" smtClean="0">
              <a:solidFill>
                <a:srgbClr val="0000FF"/>
              </a:solidFill>
              <a:ea typeface="Dotum" pitchFamily="34" charset="-127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АРБАТ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КГ-7.3-570-01</a:t>
            </a:r>
            <a:endParaRPr lang="ru-RU" sz="1600" b="1" dirty="0">
              <a:solidFill>
                <a:srgbClr val="0000FF"/>
              </a:solidFill>
              <a:ea typeface="Dotum" pitchFamily="34" charset="-127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9404" y="5404581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контактный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Маэстро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ГК-1/1.55Р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1316"/>
            <a:ext cx="1012684" cy="901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7" y="5098057"/>
            <a:ext cx="1670436" cy="11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12" y="2973145"/>
            <a:ext cx="2463639" cy="18477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48247" cy="45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Машинное отделение закрыто декоративной панелью с контроллером температуры охлаждаемого объема и кнопкой включения холодильного агрегата и световой панели со стороны покупателя.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701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8" y="3709264"/>
            <a:ext cx="3131840" cy="23488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Станция для </a:t>
            </a:r>
            <a:r>
              <a:rPr lang="ru-RU" sz="2000" b="1" dirty="0" err="1" smtClean="0"/>
              <a:t>бургеров</a:t>
            </a:r>
            <a:r>
              <a:rPr lang="ru-RU" sz="2000" b="1" dirty="0" smtClean="0"/>
              <a:t> и хот-догов </a:t>
            </a:r>
            <a:r>
              <a:rPr lang="ru-RU" sz="2000" b="1" dirty="0" smtClean="0">
                <a:solidFill>
                  <a:srgbClr val="FF0000"/>
                </a:solidFill>
              </a:rPr>
              <a:t>БАВАРИЯ плюс </a:t>
            </a:r>
            <a:r>
              <a:rPr lang="ru-RU" sz="2000" b="1" dirty="0" smtClean="0"/>
              <a:t>900 мм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3842" y="2996952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FF"/>
                </a:solidFill>
                <a:ea typeface="Dotum" pitchFamily="34" charset="-127"/>
              </a:rPr>
              <a:t>Комби</a:t>
            </a:r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-гриль </a:t>
            </a:r>
            <a:endParaRPr lang="ru-RU" sz="1600" b="1" dirty="0" smtClean="0">
              <a:solidFill>
                <a:srgbClr val="0000FF"/>
              </a:solidFill>
              <a:ea typeface="Dotum" pitchFamily="34" charset="-127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АРБАТ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КГ-7.3-570-01</a:t>
            </a:r>
            <a:endParaRPr lang="ru-RU" sz="1600" b="1" dirty="0">
              <a:solidFill>
                <a:srgbClr val="0000FF"/>
              </a:solidFill>
              <a:ea typeface="Dotum" pitchFamily="34" charset="-127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5505" y="5799392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контактный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Маэстро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ГК-1/1.55Р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16" y="692696"/>
            <a:ext cx="1012684" cy="901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08" y="5492868"/>
            <a:ext cx="1670436" cy="11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11" y="2348880"/>
            <a:ext cx="2463639" cy="184772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6424" cy="48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696257" y="4581128"/>
            <a:ext cx="24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a typeface="Dotum" pitchFamily="34" charset="-127"/>
              </a:rPr>
              <a:t>Гриль роликовый для сосисок </a:t>
            </a:r>
            <a:endParaRPr lang="ru-RU" sz="1600" b="1" dirty="0" smtClean="0">
              <a:solidFill>
                <a:srgbClr val="0000FF"/>
              </a:solidFill>
              <a:ea typeface="Dotum" pitchFamily="34" charset="-127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Грати-5.440-02</a:t>
            </a:r>
            <a:endParaRPr lang="ru-RU" sz="1600" b="1" dirty="0">
              <a:solidFill>
                <a:srgbClr val="0000FF"/>
              </a:solidFill>
              <a:ea typeface="Dotum" pitchFamily="34" charset="-127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148478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</a:rPr>
              <a:t>Охлаждение рабочего объема стола производится путем продува окружающего воздуха через испаритель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Станция </a:t>
            </a:r>
            <a:r>
              <a:rPr lang="ru-RU" sz="1400" b="1" dirty="0">
                <a:solidFill>
                  <a:srgbClr val="FF0000"/>
                </a:solidFill>
              </a:rPr>
              <a:t>обеспечивает поддержание температуры продуктов, находящихся в охлаждаемом объеме, в пределах от +2 до +6 </a:t>
            </a:r>
            <a:r>
              <a:rPr lang="ru-RU" sz="1400" b="1" dirty="0" err="1">
                <a:solidFill>
                  <a:srgbClr val="FF0000"/>
                </a:solidFill>
              </a:rPr>
              <a:t>оС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</a:rPr>
              <a:t>Конструкция станции продумана таким образом, чтобы легко осуществлять тщательную санитарную обработку.</a:t>
            </a:r>
          </a:p>
        </p:txBody>
      </p:sp>
    </p:spTree>
    <p:extLst>
      <p:ext uri="{BB962C8B-B14F-4D97-AF65-F5344CB8AC3E}">
        <p14:creationId xmlns="" xmlns:p14="http://schemas.microsoft.com/office/powerpoint/2010/main" val="3689142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Блинная станция </a:t>
            </a:r>
            <a:r>
              <a:rPr lang="ru-RU" sz="2000" b="1" dirty="0" smtClean="0">
                <a:solidFill>
                  <a:srgbClr val="FF0000"/>
                </a:solidFill>
              </a:rPr>
              <a:t>ЛАКОМКА</a:t>
            </a:r>
            <a:r>
              <a:rPr lang="ru-RU" sz="2000" b="1" dirty="0" smtClean="0"/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22" name="Picture 2" descr="pancake-station-bs-2-400-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725451" cy="46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475656" y="62022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БС-2.400-1350.750-02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52111" y="908720"/>
            <a:ext cx="3984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Жарочная поверхность из термостойкого чугуна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Увеличенные конфорки диаметром 400 мм </a:t>
            </a:r>
          </a:p>
          <a:p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Края конфорок имеют </a:t>
            </a:r>
            <a:r>
              <a:rPr lang="ru-RU" dirty="0" err="1" smtClean="0">
                <a:solidFill>
                  <a:srgbClr val="0000FF"/>
                </a:solidFill>
              </a:rPr>
              <a:t>скругление</a:t>
            </a: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Защитное стекло защищает покупателя от процесса приготовления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Встроенные </a:t>
            </a:r>
            <a:r>
              <a:rPr lang="ru-RU" dirty="0" err="1" smtClean="0">
                <a:solidFill>
                  <a:srgbClr val="0000FF"/>
                </a:solidFill>
              </a:rPr>
              <a:t>гастронормированные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холдеры</a:t>
            </a:r>
            <a:r>
              <a:rPr lang="ru-RU" dirty="0" smtClean="0">
                <a:solidFill>
                  <a:srgbClr val="0000FF"/>
                </a:solidFill>
              </a:rPr>
              <a:t> для хранения начинок и теста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00FF"/>
                </a:solidFill>
              </a:rPr>
              <a:t>Встроенный выдвижной </a:t>
            </a:r>
            <a:r>
              <a:rPr lang="ru-RU" dirty="0" smtClean="0">
                <a:solidFill>
                  <a:srgbClr val="0000FF"/>
                </a:solidFill>
              </a:rPr>
              <a:t>ящик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для удобства хранения   инвентаря</a:t>
            </a:r>
            <a:endParaRPr lang="ru-RU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89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Блинная станция </a:t>
            </a:r>
            <a:r>
              <a:rPr lang="ru-RU" sz="2000" b="1" dirty="0" smtClean="0">
                <a:solidFill>
                  <a:srgbClr val="FF0000"/>
                </a:solidFill>
              </a:rPr>
              <a:t>ЛАКОМКА</a:t>
            </a:r>
            <a:r>
              <a:rPr lang="ru-RU" sz="2000" b="1" dirty="0" smtClean="0"/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92488" y="5210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БС-2.400-1350.750-02</a:t>
            </a:r>
            <a:endParaRPr lang="ru-RU" b="1" dirty="0"/>
          </a:p>
        </p:txBody>
      </p:sp>
      <p:pic>
        <p:nvPicPr>
          <p:cNvPr id="24" name="Picture 2" descr="pancake-station-bs-2-400-1350p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30" y="1118647"/>
            <a:ext cx="4217972" cy="407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6481" y="1628800"/>
            <a:ext cx="82517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Защитное стекло защищает покупателя от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процесса приготовления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Световой </a:t>
            </a:r>
            <a:r>
              <a:rPr lang="ru-RU" dirty="0" err="1" smtClean="0">
                <a:solidFill>
                  <a:srgbClr val="0000FF"/>
                </a:solidFill>
              </a:rPr>
              <a:t>лайтбокс</a:t>
            </a:r>
            <a:r>
              <a:rPr lang="ru-RU" dirty="0" smtClean="0">
                <a:solidFill>
                  <a:srgbClr val="0000FF"/>
                </a:solidFill>
              </a:rPr>
              <a:t> придает станции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уникальный  внешний вид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Высокие антипригарные свойства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Качественное и равномерное поджаривание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блинов по всей поверхности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Деревянная лопатка для распределения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теста в комплекте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Деревянная лопатка для переворачивания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блинов в комплекте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335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Блинная станция </a:t>
            </a:r>
            <a:r>
              <a:rPr lang="ru-RU" sz="2000" b="1" dirty="0" smtClean="0">
                <a:solidFill>
                  <a:srgbClr val="FF0000"/>
                </a:solidFill>
              </a:rPr>
              <a:t>БС-1500/700П</a:t>
            </a:r>
            <a:r>
              <a:rPr lang="ru-RU" sz="2000" b="1" dirty="0" smtClean="0"/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46082" name="Picture 2" descr="https://atesy.ru/upload/iblock/543/Blinnaya-stantsiya-BS_1500_70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927476" cy="49274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55976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400" dirty="0"/>
              <a:t>Съемные </a:t>
            </a:r>
            <a:r>
              <a:rPr lang="ru-RU" sz="1400" dirty="0" err="1"/>
              <a:t>холдеры</a:t>
            </a:r>
            <a:r>
              <a:rPr lang="ru-RU" sz="1400" dirty="0"/>
              <a:t> для </a:t>
            </a:r>
            <a:r>
              <a:rPr lang="ru-RU" sz="1400" dirty="0" err="1"/>
              <a:t>гастроемкостей</a:t>
            </a:r>
            <a:r>
              <a:rPr lang="ru-RU" sz="1400" dirty="0"/>
              <a:t> облегчают санитарную обработку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err="1"/>
              <a:t>Гастронормированные</a:t>
            </a:r>
            <a:r>
              <a:rPr lang="ru-RU" sz="1400" dirty="0"/>
              <a:t> </a:t>
            </a:r>
            <a:r>
              <a:rPr lang="ru-RU" sz="1400" dirty="0" err="1"/>
              <a:t>холдеры</a:t>
            </a:r>
            <a:r>
              <a:rPr lang="ru-RU" sz="1400" dirty="0"/>
              <a:t> обеспечивают легкость компоновки емкостей для теста и начинки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/>
              <a:t>Защитное стекло ограждает покупателя от процесса приготовления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/>
              <a:t>Специальный бункер позволяет разместить одноразовую посуду, столовые приборы и прочее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/>
              <a:t>Разборная конструкция обеспечивает удобство транспортировки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/>
              <a:t>Между </a:t>
            </a:r>
            <a:r>
              <a:rPr lang="ru-RU" sz="1400" dirty="0" err="1"/>
              <a:t>холдерами</a:t>
            </a:r>
            <a:r>
              <a:rPr lang="ru-RU" sz="1400" dirty="0"/>
              <a:t> имеется пространство для установки электрического или газового блинного аппарата «Масленица» БА-2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Под </a:t>
            </a:r>
            <a:r>
              <a:rPr lang="ru-RU" sz="1400" dirty="0"/>
              <a:t>столешницей расположены две сплошные полки для размещения кухонного инвентаря и посуды. Фасадная часть над столешницей закрыта стеклом, ограждающим покупателя от процесса приготовления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Стойки </a:t>
            </a:r>
            <a:r>
              <a:rPr lang="ru-RU" sz="1400" dirty="0"/>
              <a:t>каркаса выполнены из нержавеющей трубы диаметром 40 мм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Над </a:t>
            </a:r>
            <a:r>
              <a:rPr lang="ru-RU" sz="1400" dirty="0"/>
              <a:t>столешницей размещен специальный бункер для хранения одноразовой посуды, столовых приборов, салфеток и пр.</a:t>
            </a:r>
          </a:p>
        </p:txBody>
      </p:sp>
    </p:spTree>
    <p:extLst>
      <p:ext uri="{BB962C8B-B14F-4D97-AF65-F5344CB8AC3E}">
        <p14:creationId xmlns="" xmlns:p14="http://schemas.microsoft.com/office/powerpoint/2010/main" val="3996335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ГОТОВЫЕ </a:t>
            </a:r>
            <a:r>
              <a:rPr lang="ru-RU" sz="2000" b="1" dirty="0"/>
              <a:t>РЕШЕНИЯ ДЛЯ </a:t>
            </a:r>
            <a:r>
              <a:rPr lang="ru-RU" sz="2000" b="1" dirty="0" smtClean="0"/>
              <a:t>БИЗНЕСА. </a:t>
            </a:r>
          </a:p>
          <a:p>
            <a:r>
              <a:rPr lang="ru-RU" sz="2000" b="1" dirty="0" smtClean="0"/>
              <a:t>Кофе-станция </a:t>
            </a:r>
            <a:r>
              <a:rPr lang="ru-RU" sz="2000" b="1" dirty="0" smtClean="0">
                <a:solidFill>
                  <a:srgbClr val="FF0000"/>
                </a:solidFill>
              </a:rPr>
              <a:t>СУМАТРА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Готовые решения для бизнеса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</a:t>
            </a:r>
            <a:endParaRPr dirty="0"/>
          </a:p>
        </p:txBody>
      </p:sp>
      <p:pic>
        <p:nvPicPr>
          <p:cNvPr id="11" name="Picture 3" descr="M:\Сбыт\ОТДЕЛ ПРОДАЖ восстановленный 2\_РЕКЛАМА\_ДИСК 2017-2018\ФОТО ОБОРУДОВАНИЯ 2019\6. ГОТОВЫЕ РЕШЕНИЯ ДЛЯ БИЗНЕСА ATESY\Кофе-станция\КС.01.000.000 Кофе-станция КС-1500.700-01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71" y="1340768"/>
            <a:ext cx="5972794" cy="4540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2128" y="1939926"/>
            <a:ext cx="3517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Корпус выполнен из коррозионностойкой нержавеющей стали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Столешница станции изготовлена из искусственного камня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Два диспенсера для стаканов и две ниши для крышек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Специальное отделение для сбора отходов в комплекте с емкостью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Просторный шкаф с распашными дверцами для хранения воды, посуды, кофе и ингредиентов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41499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1724</Words>
  <Application>Microsoft Office PowerPoint</Application>
  <PresentationFormat>Экран (4:3)</PresentationFormat>
  <Paragraphs>338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15</cp:revision>
  <dcterms:created xsi:type="dcterms:W3CDTF">2020-05-26T10:13:57Z</dcterms:created>
  <dcterms:modified xsi:type="dcterms:W3CDTF">2020-05-26T14:03:01Z</dcterms:modified>
</cp:coreProperties>
</file>